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1" r:id="rId31"/>
    <p:sldId id="292" r:id="rId32"/>
    <p:sldId id="293" r:id="rId33"/>
    <p:sldId id="294" r:id="rId34"/>
    <p:sldId id="289" r:id="rId35"/>
    <p:sldId id="290" r:id="rId36"/>
  </p:sldIdLst>
  <p:sldSz cx="18288000" cy="10287000"/>
  <p:notesSz cx="6858000" cy="9144000"/>
  <p:embeddedFontLst>
    <p:embeddedFont>
      <p:font typeface="Agrandir Bold" panose="020B0604020202020204" charset="0"/>
      <p:regular r:id="rId38"/>
    </p:embeddedFont>
    <p:embeddedFont>
      <p:font typeface="Aptos Bold" panose="020B0004020202020204" pitchFamily="34" charset="0"/>
      <p:regular r:id="rId39"/>
      <p:bold r:id="rId40"/>
    </p:embeddedFont>
    <p:embeddedFont>
      <p:font typeface="Beth Ellen" panose="020B0604020202020204" charset="0"/>
      <p:regular r:id="rId41"/>
    </p:embeddedFont>
    <p:embeddedFont>
      <p:font typeface="Montserrat Bold" panose="00000800000000000000" pitchFamily="2" charset="0"/>
      <p:regular r:id="rId42"/>
      <p:bold r:id="rId43"/>
    </p:embeddedFont>
    <p:embeddedFont>
      <p:font typeface="Montserrat Medium" panose="00000600000000000000" pitchFamily="2" charset="0"/>
      <p:regular r:id="rId44"/>
      <p:italic r:id="rId45"/>
    </p:embeddedFont>
    <p:embeddedFont>
      <p:font typeface="Montserrat Ultra-Bold" panose="020B0604020202020204" charset="0"/>
      <p:regular r:id="rId46"/>
    </p:embeddedFont>
    <p:embeddedFont>
      <p:font typeface="Neue Montreal" panose="020B0604020202020204" charset="0"/>
      <p:regular r:id="rId47"/>
    </p:embeddedFont>
    <p:embeddedFont>
      <p:font typeface="Public Sans" panose="020B0604020202020204" charset="0"/>
      <p:regular r:id="rId48"/>
    </p:embeddedFont>
    <p:embeddedFont>
      <p:font typeface="Sunborn" panose="020B0604020202020204" charset="0"/>
      <p:regular r:id="rId49"/>
    </p:embeddedFont>
    <p:embeddedFont>
      <p:font typeface="Univers" panose="020B0503020202020204" pitchFamily="34" charset="0"/>
      <p:regular r:id="rId50"/>
      <p:bold r:id="rId51"/>
    </p:embeddedFont>
    <p:embeddedFont>
      <p:font typeface="Univers Bold" panose="020B0703030502020204" pitchFamily="34" charset="0"/>
      <p:regular r:id="rId52"/>
      <p:bold r:id="rId53"/>
    </p:embeddedFont>
    <p:embeddedFont>
      <p:font typeface="Univers Bold Italics"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559BB-2668-C45C-A8B2-5F36DFA6E93C}" v="179" dt="2025-11-03T15:32:11.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ie Knight" userId="S::cknight2@kumc.edu::0de70d19-7eac-4c4e-97cc-b4e040c29304" providerId="AD" clId="Web-{691604B7-67D1-EECD-7848-A8D0E5086962}"/>
    <pc:docChg chg="addSld delSld modSld">
      <pc:chgData name="Catie Knight" userId="S::cknight2@kumc.edu::0de70d19-7eac-4c4e-97cc-b4e040c29304" providerId="AD" clId="Web-{691604B7-67D1-EECD-7848-A8D0E5086962}" dt="2025-10-29T18:18:29.797" v="57" actId="14100"/>
      <pc:docMkLst>
        <pc:docMk/>
      </pc:docMkLst>
      <pc:sldChg chg="modSp">
        <pc:chgData name="Catie Knight" userId="S::cknight2@kumc.edu::0de70d19-7eac-4c4e-97cc-b4e040c29304" providerId="AD" clId="Web-{691604B7-67D1-EECD-7848-A8D0E5086962}" dt="2025-10-29T18:04:19.656" v="39" actId="20577"/>
        <pc:sldMkLst>
          <pc:docMk/>
          <pc:sldMk cId="0" sldId="284"/>
        </pc:sldMkLst>
        <pc:spChg chg="mod">
          <ac:chgData name="Catie Knight" userId="S::cknight2@kumc.edu::0de70d19-7eac-4c4e-97cc-b4e040c29304" providerId="AD" clId="Web-{691604B7-67D1-EECD-7848-A8D0E5086962}" dt="2025-10-29T18:04:19.656" v="39" actId="20577"/>
          <ac:spMkLst>
            <pc:docMk/>
            <pc:sldMk cId="0" sldId="284"/>
            <ac:spMk id="28" creationId="{00000000-0000-0000-0000-000000000000}"/>
          </ac:spMkLst>
        </pc:spChg>
      </pc:sldChg>
      <pc:sldChg chg="del">
        <pc:chgData name="Catie Knight" userId="S::cknight2@kumc.edu::0de70d19-7eac-4c4e-97cc-b4e040c29304" providerId="AD" clId="Web-{691604B7-67D1-EECD-7848-A8D0E5086962}" dt="2025-10-29T18:17:17.152" v="44"/>
        <pc:sldMkLst>
          <pc:docMk/>
          <pc:sldMk cId="0" sldId="285"/>
        </pc:sldMkLst>
      </pc:sldChg>
      <pc:sldChg chg="addSp delSp modSp del">
        <pc:chgData name="Catie Knight" userId="S::cknight2@kumc.edu::0de70d19-7eac-4c4e-97cc-b4e040c29304" providerId="AD" clId="Web-{691604B7-67D1-EECD-7848-A8D0E5086962}" dt="2025-10-29T18:17:21.824" v="45"/>
        <pc:sldMkLst>
          <pc:docMk/>
          <pc:sldMk cId="0" sldId="286"/>
        </pc:sldMkLst>
        <pc:spChg chg="mod">
          <ac:chgData name="Catie Knight" userId="S::cknight2@kumc.edu::0de70d19-7eac-4c4e-97cc-b4e040c29304" providerId="AD" clId="Web-{691604B7-67D1-EECD-7848-A8D0E5086962}" dt="2025-10-29T17:35:18.043" v="0" actId="1076"/>
          <ac:spMkLst>
            <pc:docMk/>
            <pc:sldMk cId="0" sldId="286"/>
            <ac:spMk id="34" creationId="{00000000-0000-0000-0000-000000000000}"/>
          </ac:spMkLst>
        </pc:spChg>
        <pc:picChg chg="add del mod">
          <ac:chgData name="Catie Knight" userId="S::cknight2@kumc.edu::0de70d19-7eac-4c4e-97cc-b4e040c29304" providerId="AD" clId="Web-{691604B7-67D1-EECD-7848-A8D0E5086962}" dt="2025-10-29T17:35:34.778" v="2"/>
          <ac:picMkLst>
            <pc:docMk/>
            <pc:sldMk cId="0" sldId="286"/>
            <ac:picMk id="36" creationId="{D8764E36-ECD6-3082-36C3-488E58E89505}"/>
          </ac:picMkLst>
        </pc:picChg>
      </pc:sldChg>
      <pc:sldChg chg="del">
        <pc:chgData name="Catie Knight" userId="S::cknight2@kumc.edu::0de70d19-7eac-4c4e-97cc-b4e040c29304" providerId="AD" clId="Web-{691604B7-67D1-EECD-7848-A8D0E5086962}" dt="2025-10-29T18:17:27.137" v="46"/>
        <pc:sldMkLst>
          <pc:docMk/>
          <pc:sldMk cId="0" sldId="287"/>
        </pc:sldMkLst>
      </pc:sldChg>
      <pc:sldChg chg="del">
        <pc:chgData name="Catie Knight" userId="S::cknight2@kumc.edu::0de70d19-7eac-4c4e-97cc-b4e040c29304" providerId="AD" clId="Web-{691604B7-67D1-EECD-7848-A8D0E5086962}" dt="2025-10-29T18:17:35.106" v="47"/>
        <pc:sldMkLst>
          <pc:docMk/>
          <pc:sldMk cId="0" sldId="288"/>
        </pc:sldMkLst>
      </pc:sldChg>
      <pc:sldChg chg="modSp add">
        <pc:chgData name="Catie Knight" userId="S::cknight2@kumc.edu::0de70d19-7eac-4c4e-97cc-b4e040c29304" providerId="AD" clId="Web-{691604B7-67D1-EECD-7848-A8D0E5086962}" dt="2025-10-29T18:18:29.797" v="57" actId="14100"/>
        <pc:sldMkLst>
          <pc:docMk/>
          <pc:sldMk cId="2474672107" sldId="291"/>
        </pc:sldMkLst>
        <pc:spChg chg="mod">
          <ac:chgData name="Catie Knight" userId="S::cknight2@kumc.edu::0de70d19-7eac-4c4e-97cc-b4e040c29304" providerId="AD" clId="Web-{691604B7-67D1-EECD-7848-A8D0E5086962}" dt="2025-10-29T18:18:29.797" v="57" actId="14100"/>
          <ac:spMkLst>
            <pc:docMk/>
            <pc:sldMk cId="2474672107" sldId="291"/>
            <ac:spMk id="34" creationId="{00000000-0000-0000-0000-000000000000}"/>
          </ac:spMkLst>
        </pc:spChg>
      </pc:sldChg>
      <pc:sldChg chg="add">
        <pc:chgData name="Catie Knight" userId="S::cknight2@kumc.edu::0de70d19-7eac-4c4e-97cc-b4e040c29304" providerId="AD" clId="Web-{691604B7-67D1-EECD-7848-A8D0E5086962}" dt="2025-10-29T18:17:04.151" v="41"/>
        <pc:sldMkLst>
          <pc:docMk/>
          <pc:sldMk cId="3317490974" sldId="292"/>
        </pc:sldMkLst>
      </pc:sldChg>
      <pc:sldChg chg="add">
        <pc:chgData name="Catie Knight" userId="S::cknight2@kumc.edu::0de70d19-7eac-4c4e-97cc-b4e040c29304" providerId="AD" clId="Web-{691604B7-67D1-EECD-7848-A8D0E5086962}" dt="2025-10-29T18:17:04.323" v="42"/>
        <pc:sldMkLst>
          <pc:docMk/>
          <pc:sldMk cId="134868795" sldId="293"/>
        </pc:sldMkLst>
      </pc:sldChg>
      <pc:sldChg chg="modSp add">
        <pc:chgData name="Catie Knight" userId="S::cknight2@kumc.edu::0de70d19-7eac-4c4e-97cc-b4e040c29304" providerId="AD" clId="Web-{691604B7-67D1-EECD-7848-A8D0E5086962}" dt="2025-10-29T18:18:14.202" v="56" actId="1076"/>
        <pc:sldMkLst>
          <pc:docMk/>
          <pc:sldMk cId="1307813201" sldId="294"/>
        </pc:sldMkLst>
        <pc:spChg chg="mod">
          <ac:chgData name="Catie Knight" userId="S::cknight2@kumc.edu::0de70d19-7eac-4c4e-97cc-b4e040c29304" providerId="AD" clId="Web-{691604B7-67D1-EECD-7848-A8D0E5086962}" dt="2025-10-29T18:18:14.202" v="56" actId="1076"/>
          <ac:spMkLst>
            <pc:docMk/>
            <pc:sldMk cId="1307813201" sldId="294"/>
            <ac:spMk id="37" creationId="{00000000-0000-0000-0000-000000000000}"/>
          </ac:spMkLst>
        </pc:spChg>
      </pc:sldChg>
    </pc:docChg>
  </pc:docChgLst>
  <pc:docChgLst>
    <pc:chgData name="Catie Knight" userId="S::cknight2@kumc.edu::0de70d19-7eac-4c4e-97cc-b4e040c29304" providerId="AD" clId="Web-{3D793EB2-38AE-F46E-B065-55F3408892B0}"/>
    <pc:docChg chg="modSld">
      <pc:chgData name="Catie Knight" userId="S::cknight2@kumc.edu::0de70d19-7eac-4c4e-97cc-b4e040c29304" providerId="AD" clId="Web-{3D793EB2-38AE-F46E-B065-55F3408892B0}" dt="2025-10-29T16:46:31.517" v="99" actId="1076"/>
      <pc:docMkLst>
        <pc:docMk/>
      </pc:docMkLst>
      <pc:sldChg chg="modSp">
        <pc:chgData name="Catie Knight" userId="S::cknight2@kumc.edu::0de70d19-7eac-4c4e-97cc-b4e040c29304" providerId="AD" clId="Web-{3D793EB2-38AE-F46E-B065-55F3408892B0}" dt="2025-10-29T16:37:37.904" v="0" actId="1076"/>
        <pc:sldMkLst>
          <pc:docMk/>
          <pc:sldMk cId="0" sldId="265"/>
        </pc:sldMkLst>
        <pc:spChg chg="mod">
          <ac:chgData name="Catie Knight" userId="S::cknight2@kumc.edu::0de70d19-7eac-4c4e-97cc-b4e040c29304" providerId="AD" clId="Web-{3D793EB2-38AE-F46E-B065-55F3408892B0}" dt="2025-10-29T16:37:37.904" v="0" actId="1076"/>
          <ac:spMkLst>
            <pc:docMk/>
            <pc:sldMk cId="0" sldId="265"/>
            <ac:spMk id="31" creationId="{00000000-0000-0000-0000-000000000000}"/>
          </ac:spMkLst>
        </pc:spChg>
      </pc:sldChg>
      <pc:sldChg chg="modSp">
        <pc:chgData name="Catie Knight" userId="S::cknight2@kumc.edu::0de70d19-7eac-4c4e-97cc-b4e040c29304" providerId="AD" clId="Web-{3D793EB2-38AE-F46E-B065-55F3408892B0}" dt="2025-10-29T16:38:20.920" v="7" actId="14100"/>
        <pc:sldMkLst>
          <pc:docMk/>
          <pc:sldMk cId="0" sldId="271"/>
        </pc:sldMkLst>
        <pc:spChg chg="mod">
          <ac:chgData name="Catie Knight" userId="S::cknight2@kumc.edu::0de70d19-7eac-4c4e-97cc-b4e040c29304" providerId="AD" clId="Web-{3D793EB2-38AE-F46E-B065-55F3408892B0}" dt="2025-10-29T16:38:20.920" v="7" actId="14100"/>
          <ac:spMkLst>
            <pc:docMk/>
            <pc:sldMk cId="0" sldId="271"/>
            <ac:spMk id="30" creationId="{00000000-0000-0000-0000-000000000000}"/>
          </ac:spMkLst>
        </pc:spChg>
      </pc:sldChg>
      <pc:sldChg chg="modSp">
        <pc:chgData name="Catie Knight" userId="S::cknight2@kumc.edu::0de70d19-7eac-4c4e-97cc-b4e040c29304" providerId="AD" clId="Web-{3D793EB2-38AE-F46E-B065-55F3408892B0}" dt="2025-10-29T16:38:39.296" v="9" actId="14100"/>
        <pc:sldMkLst>
          <pc:docMk/>
          <pc:sldMk cId="0" sldId="273"/>
        </pc:sldMkLst>
        <pc:spChg chg="mod">
          <ac:chgData name="Catie Knight" userId="S::cknight2@kumc.edu::0de70d19-7eac-4c4e-97cc-b4e040c29304" providerId="AD" clId="Web-{3D793EB2-38AE-F46E-B065-55F3408892B0}" dt="2025-10-29T16:38:39.296" v="9" actId="14100"/>
          <ac:spMkLst>
            <pc:docMk/>
            <pc:sldMk cId="0" sldId="273"/>
            <ac:spMk id="30" creationId="{00000000-0000-0000-0000-000000000000}"/>
          </ac:spMkLst>
        </pc:spChg>
      </pc:sldChg>
      <pc:sldChg chg="addSp modSp">
        <pc:chgData name="Catie Knight" userId="S::cknight2@kumc.edu::0de70d19-7eac-4c4e-97cc-b4e040c29304" providerId="AD" clId="Web-{3D793EB2-38AE-F46E-B065-55F3408892B0}" dt="2025-10-29T16:46:31.517" v="99" actId="1076"/>
        <pc:sldMkLst>
          <pc:docMk/>
          <pc:sldMk cId="0" sldId="278"/>
        </pc:sldMkLst>
        <pc:spChg chg="mod">
          <ac:chgData name="Catie Knight" userId="S::cknight2@kumc.edu::0de70d19-7eac-4c4e-97cc-b4e040c29304" providerId="AD" clId="Web-{3D793EB2-38AE-F46E-B065-55F3408892B0}" dt="2025-10-29T16:45:57.439" v="90" actId="1076"/>
          <ac:spMkLst>
            <pc:docMk/>
            <pc:sldMk cId="0" sldId="278"/>
            <ac:spMk id="26" creationId="{00000000-0000-0000-0000-000000000000}"/>
          </ac:spMkLst>
        </pc:spChg>
        <pc:spChg chg="mod">
          <ac:chgData name="Catie Knight" userId="S::cknight2@kumc.edu::0de70d19-7eac-4c4e-97cc-b4e040c29304" providerId="AD" clId="Web-{3D793EB2-38AE-F46E-B065-55F3408892B0}" dt="2025-10-29T16:45:48.579" v="87" actId="1076"/>
          <ac:spMkLst>
            <pc:docMk/>
            <pc:sldMk cId="0" sldId="278"/>
            <ac:spMk id="28" creationId="{00000000-0000-0000-0000-000000000000}"/>
          </ac:spMkLst>
        </pc:spChg>
        <pc:spChg chg="mod">
          <ac:chgData name="Catie Knight" userId="S::cknight2@kumc.edu::0de70d19-7eac-4c4e-97cc-b4e040c29304" providerId="AD" clId="Web-{3D793EB2-38AE-F46E-B065-55F3408892B0}" dt="2025-10-29T16:46:31.517" v="99" actId="1076"/>
          <ac:spMkLst>
            <pc:docMk/>
            <pc:sldMk cId="0" sldId="278"/>
            <ac:spMk id="29" creationId="{00000000-0000-0000-0000-000000000000}"/>
          </ac:spMkLst>
        </pc:spChg>
        <pc:spChg chg="add mod">
          <ac:chgData name="Catie Knight" userId="S::cknight2@kumc.edu::0de70d19-7eac-4c4e-97cc-b4e040c29304" providerId="AD" clId="Web-{3D793EB2-38AE-F46E-B065-55F3408892B0}" dt="2025-10-29T16:45:48.595" v="88" actId="1076"/>
          <ac:spMkLst>
            <pc:docMk/>
            <pc:sldMk cId="0" sldId="278"/>
            <ac:spMk id="33" creationId="{207BDB65-F46B-729B-4E7B-8AAC5658B3F4}"/>
          </ac:spMkLst>
        </pc:spChg>
        <pc:spChg chg="add mod">
          <ac:chgData name="Catie Knight" userId="S::cknight2@kumc.edu::0de70d19-7eac-4c4e-97cc-b4e040c29304" providerId="AD" clId="Web-{3D793EB2-38AE-F46E-B065-55F3408892B0}" dt="2025-10-29T16:45:57.454" v="91" actId="1076"/>
          <ac:spMkLst>
            <pc:docMk/>
            <pc:sldMk cId="0" sldId="278"/>
            <ac:spMk id="34" creationId="{CD9299CE-529B-ECC1-22BD-C929672D1A12}"/>
          </ac:spMkLst>
        </pc:spChg>
      </pc:sldChg>
      <pc:sldChg chg="modSp">
        <pc:chgData name="Catie Knight" userId="S::cknight2@kumc.edu::0de70d19-7eac-4c4e-97cc-b4e040c29304" providerId="AD" clId="Web-{3D793EB2-38AE-F46E-B065-55F3408892B0}" dt="2025-10-29T16:41:19.453" v="48" actId="14100"/>
        <pc:sldMkLst>
          <pc:docMk/>
          <pc:sldMk cId="0" sldId="289"/>
        </pc:sldMkLst>
        <pc:spChg chg="mod">
          <ac:chgData name="Catie Knight" userId="S::cknight2@kumc.edu::0de70d19-7eac-4c4e-97cc-b4e040c29304" providerId="AD" clId="Web-{3D793EB2-38AE-F46E-B065-55F3408892B0}" dt="2025-10-29T16:41:19.453" v="48" actId="14100"/>
          <ac:spMkLst>
            <pc:docMk/>
            <pc:sldMk cId="0" sldId="289"/>
            <ac:spMk id="28" creationId="{00000000-0000-0000-0000-000000000000}"/>
          </ac:spMkLst>
        </pc:spChg>
      </pc:sldChg>
      <pc:sldChg chg="addSp delSp modSp">
        <pc:chgData name="Catie Knight" userId="S::cknight2@kumc.edu::0de70d19-7eac-4c4e-97cc-b4e040c29304" providerId="AD" clId="Web-{3D793EB2-38AE-F46E-B065-55F3408892B0}" dt="2025-10-29T16:39:49.265" v="19"/>
        <pc:sldMkLst>
          <pc:docMk/>
          <pc:sldMk cId="0" sldId="290"/>
        </pc:sldMkLst>
        <pc:spChg chg="add del mod">
          <ac:chgData name="Catie Knight" userId="S::cknight2@kumc.edu::0de70d19-7eac-4c4e-97cc-b4e040c29304" providerId="AD" clId="Web-{3D793EB2-38AE-F46E-B065-55F3408892B0}" dt="2025-10-29T16:39:49.265" v="19"/>
          <ac:spMkLst>
            <pc:docMk/>
            <pc:sldMk cId="0" sldId="290"/>
            <ac:spMk id="32" creationId="{C16C9F2A-31E1-9A4A-E53D-53A0C909B896}"/>
          </ac:spMkLst>
        </pc:spChg>
      </pc:sldChg>
    </pc:docChg>
  </pc:docChgLst>
  <pc:docChgLst>
    <pc:chgData name="Catie Knight" userId="S::cknight2@kumc.edu::0de70d19-7eac-4c4e-97cc-b4e040c29304" providerId="AD" clId="Web-{345559BB-2668-C45C-A8B2-5F36DFA6E93C}"/>
    <pc:docChg chg="modSld">
      <pc:chgData name="Catie Knight" userId="S::cknight2@kumc.edu::0de70d19-7eac-4c4e-97cc-b4e040c29304" providerId="AD" clId="Web-{345559BB-2668-C45C-A8B2-5F36DFA6E93C}" dt="2025-11-03T15:32:10.186" v="107" actId="20577"/>
      <pc:docMkLst>
        <pc:docMk/>
      </pc:docMkLst>
      <pc:sldChg chg="modSp">
        <pc:chgData name="Catie Knight" userId="S::cknight2@kumc.edu::0de70d19-7eac-4c4e-97cc-b4e040c29304" providerId="AD" clId="Web-{345559BB-2668-C45C-A8B2-5F36DFA6E93C}" dt="2025-11-03T14:40:51.665" v="38"/>
        <pc:sldMkLst>
          <pc:docMk/>
          <pc:sldMk cId="0" sldId="257"/>
        </pc:sldMkLst>
        <pc:graphicFrameChg chg="mod modGraphic">
          <ac:chgData name="Catie Knight" userId="S::cknight2@kumc.edu::0de70d19-7eac-4c4e-97cc-b4e040c29304" providerId="AD" clId="Web-{345559BB-2668-C45C-A8B2-5F36DFA6E93C}" dt="2025-11-03T14:40:51.665" v="38"/>
          <ac:graphicFrameMkLst>
            <pc:docMk/>
            <pc:sldMk cId="0" sldId="257"/>
            <ac:graphicFrameMk id="26" creationId="{00000000-0000-0000-0000-000000000000}"/>
          </ac:graphicFrameMkLst>
        </pc:graphicFrameChg>
      </pc:sldChg>
      <pc:sldChg chg="modSp">
        <pc:chgData name="Catie Knight" userId="S::cknight2@kumc.edu::0de70d19-7eac-4c4e-97cc-b4e040c29304" providerId="AD" clId="Web-{345559BB-2668-C45C-A8B2-5F36DFA6E93C}" dt="2025-11-03T14:41:05.041" v="40" actId="20577"/>
        <pc:sldMkLst>
          <pc:docMk/>
          <pc:sldMk cId="0" sldId="258"/>
        </pc:sldMkLst>
        <pc:spChg chg="mod">
          <ac:chgData name="Catie Knight" userId="S::cknight2@kumc.edu::0de70d19-7eac-4c4e-97cc-b4e040c29304" providerId="AD" clId="Web-{345559BB-2668-C45C-A8B2-5F36DFA6E93C}" dt="2025-11-03T14:41:05.041" v="40" actId="20577"/>
          <ac:spMkLst>
            <pc:docMk/>
            <pc:sldMk cId="0" sldId="258"/>
            <ac:spMk id="32" creationId="{00000000-0000-0000-0000-000000000000}"/>
          </ac:spMkLst>
        </pc:spChg>
      </pc:sldChg>
      <pc:sldChg chg="modSp">
        <pc:chgData name="Catie Knight" userId="S::cknight2@kumc.edu::0de70d19-7eac-4c4e-97cc-b4e040c29304" providerId="AD" clId="Web-{345559BB-2668-C45C-A8B2-5F36DFA6E93C}" dt="2025-11-03T14:41:15.119" v="42" actId="14100"/>
        <pc:sldMkLst>
          <pc:docMk/>
          <pc:sldMk cId="0" sldId="261"/>
        </pc:sldMkLst>
        <pc:spChg chg="mod">
          <ac:chgData name="Catie Knight" userId="S::cknight2@kumc.edu::0de70d19-7eac-4c4e-97cc-b4e040c29304" providerId="AD" clId="Web-{345559BB-2668-C45C-A8B2-5F36DFA6E93C}" dt="2025-11-03T14:41:15.119" v="42" actId="14100"/>
          <ac:spMkLst>
            <pc:docMk/>
            <pc:sldMk cId="0" sldId="261"/>
            <ac:spMk id="28" creationId="{00000000-0000-0000-0000-000000000000}"/>
          </ac:spMkLst>
        </pc:spChg>
      </pc:sldChg>
      <pc:sldChg chg="modSp">
        <pc:chgData name="Catie Knight" userId="S::cknight2@kumc.edu::0de70d19-7eac-4c4e-97cc-b4e040c29304" providerId="AD" clId="Web-{345559BB-2668-C45C-A8B2-5F36DFA6E93C}" dt="2025-11-03T14:42:49.996" v="52" actId="20577"/>
        <pc:sldMkLst>
          <pc:docMk/>
          <pc:sldMk cId="0" sldId="262"/>
        </pc:sldMkLst>
        <pc:spChg chg="mod">
          <ac:chgData name="Catie Knight" userId="S::cknight2@kumc.edu::0de70d19-7eac-4c4e-97cc-b4e040c29304" providerId="AD" clId="Web-{345559BB-2668-C45C-A8B2-5F36DFA6E93C}" dt="2025-11-03T14:42:49.996" v="52" actId="20577"/>
          <ac:spMkLst>
            <pc:docMk/>
            <pc:sldMk cId="0" sldId="262"/>
            <ac:spMk id="28" creationId="{00000000-0000-0000-0000-000000000000}"/>
          </ac:spMkLst>
        </pc:spChg>
      </pc:sldChg>
      <pc:sldChg chg="modSp">
        <pc:chgData name="Catie Knight" userId="S::cknight2@kumc.edu::0de70d19-7eac-4c4e-97cc-b4e040c29304" providerId="AD" clId="Web-{345559BB-2668-C45C-A8B2-5F36DFA6E93C}" dt="2025-11-03T15:31:37.201" v="106" actId="20577"/>
        <pc:sldMkLst>
          <pc:docMk/>
          <pc:sldMk cId="0" sldId="265"/>
        </pc:sldMkLst>
        <pc:spChg chg="mod">
          <ac:chgData name="Catie Knight" userId="S::cknight2@kumc.edu::0de70d19-7eac-4c4e-97cc-b4e040c29304" providerId="AD" clId="Web-{345559BB-2668-C45C-A8B2-5F36DFA6E93C}" dt="2025-11-03T15:31:32.029" v="105" actId="20577"/>
          <ac:spMkLst>
            <pc:docMk/>
            <pc:sldMk cId="0" sldId="265"/>
            <ac:spMk id="24" creationId="{00000000-0000-0000-0000-000000000000}"/>
          </ac:spMkLst>
        </pc:spChg>
        <pc:spChg chg="mod">
          <ac:chgData name="Catie Knight" userId="S::cknight2@kumc.edu::0de70d19-7eac-4c4e-97cc-b4e040c29304" providerId="AD" clId="Web-{345559BB-2668-C45C-A8B2-5F36DFA6E93C}" dt="2025-11-03T15:31:37.201" v="106" actId="20577"/>
          <ac:spMkLst>
            <pc:docMk/>
            <pc:sldMk cId="0" sldId="265"/>
            <ac:spMk id="31" creationId="{00000000-0000-0000-0000-000000000000}"/>
          </ac:spMkLst>
        </pc:spChg>
      </pc:sldChg>
      <pc:sldChg chg="modSp">
        <pc:chgData name="Catie Knight" userId="S::cknight2@kumc.edu::0de70d19-7eac-4c4e-97cc-b4e040c29304" providerId="AD" clId="Web-{345559BB-2668-C45C-A8B2-5F36DFA6E93C}" dt="2025-11-03T15:32:10.186" v="107" actId="20577"/>
        <pc:sldMkLst>
          <pc:docMk/>
          <pc:sldMk cId="0" sldId="289"/>
        </pc:sldMkLst>
        <pc:spChg chg="mod">
          <ac:chgData name="Catie Knight" userId="S::cknight2@kumc.edu::0de70d19-7eac-4c4e-97cc-b4e040c29304" providerId="AD" clId="Web-{345559BB-2668-C45C-A8B2-5F36DFA6E93C}" dt="2025-11-03T15:32:10.186" v="107" actId="20577"/>
          <ac:spMkLst>
            <pc:docMk/>
            <pc:sldMk cId="0" sldId="289"/>
            <ac:spMk id="27" creationId="{00000000-0000-0000-0000-000000000000}"/>
          </ac:spMkLst>
        </pc:spChg>
        <pc:spChg chg="mod">
          <ac:chgData name="Catie Knight" userId="S::cknight2@kumc.edu::0de70d19-7eac-4c4e-97cc-b4e040c29304" providerId="AD" clId="Web-{345559BB-2668-C45C-A8B2-5F36DFA6E93C}" dt="2025-11-03T15:28:22.542" v="92" actId="1076"/>
          <ac:spMkLst>
            <pc:docMk/>
            <pc:sldMk cId="0" sldId="289"/>
            <ac:spMk id="28" creationId="{00000000-0000-0000-0000-000000000000}"/>
          </ac:spMkLst>
        </pc:spChg>
      </pc:sldChg>
      <pc:sldChg chg="modSp">
        <pc:chgData name="Catie Knight" userId="S::cknight2@kumc.edu::0de70d19-7eac-4c4e-97cc-b4e040c29304" providerId="AD" clId="Web-{345559BB-2668-C45C-A8B2-5F36DFA6E93C}" dt="2025-11-03T15:30:05.560" v="99" actId="20577"/>
        <pc:sldMkLst>
          <pc:docMk/>
          <pc:sldMk cId="3317490974" sldId="292"/>
        </pc:sldMkLst>
        <pc:spChg chg="mod">
          <ac:chgData name="Catie Knight" userId="S::cknight2@kumc.edu::0de70d19-7eac-4c4e-97cc-b4e040c29304" providerId="AD" clId="Web-{345559BB-2668-C45C-A8B2-5F36DFA6E93C}" dt="2025-11-03T15:30:05.560" v="99" actId="20577"/>
          <ac:spMkLst>
            <pc:docMk/>
            <pc:sldMk cId="3317490974" sldId="292"/>
            <ac:spMk id="28" creationId="{00000000-0000-0000-0000-000000000000}"/>
          </ac:spMkLst>
        </pc:spChg>
      </pc:sldChg>
      <pc:sldChg chg="modSp">
        <pc:chgData name="Catie Knight" userId="S::cknight2@kumc.edu::0de70d19-7eac-4c4e-97cc-b4e040c29304" providerId="AD" clId="Web-{345559BB-2668-C45C-A8B2-5F36DFA6E93C}" dt="2025-11-03T14:44:08.482" v="54" actId="20577"/>
        <pc:sldMkLst>
          <pc:docMk/>
          <pc:sldMk cId="134868795" sldId="293"/>
        </pc:sldMkLst>
        <pc:spChg chg="mod">
          <ac:chgData name="Catie Knight" userId="S::cknight2@kumc.edu::0de70d19-7eac-4c4e-97cc-b4e040c29304" providerId="AD" clId="Web-{345559BB-2668-C45C-A8B2-5F36DFA6E93C}" dt="2025-11-03T14:44:08.482" v="54" actId="20577"/>
          <ac:spMkLst>
            <pc:docMk/>
            <pc:sldMk cId="134868795" sldId="293"/>
            <ac:spMk id="2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March of 2021, the United States Preventive Services Task Force (USPSTF) expanded its recommendation for screening to include a larger age range and more current and former smokers. This dramatically increased the number of women and Black individuals who are considered at high risk for lung cancer. At the same time, the requirement for screening facilities to participate in the lung cancer screening registry in order to receive reimbursement from Medicare for screening scans was removed, which may have led to a decrease in reported scans, especially in some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seer.cancer.gov/statfacts/html/lungb.html" TargetMode="Externa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svg"/><Relationship Id="rId18" Type="http://schemas.openxmlformats.org/officeDocument/2006/relationships/image" Target="../media/image9.png"/><Relationship Id="rId3" Type="http://schemas.openxmlformats.org/officeDocument/2006/relationships/image" Target="../media/image41.svg"/><Relationship Id="rId21" Type="http://schemas.openxmlformats.org/officeDocument/2006/relationships/image" Target="../media/image49.svg"/><Relationship Id="rId7" Type="http://schemas.openxmlformats.org/officeDocument/2006/relationships/image" Target="../media/image45.svg"/><Relationship Id="rId12" Type="http://schemas.openxmlformats.org/officeDocument/2006/relationships/image" Target="../media/image3.png"/><Relationship Id="rId17" Type="http://schemas.openxmlformats.org/officeDocument/2006/relationships/image" Target="../media/image8.svg"/><Relationship Id="rId2" Type="http://schemas.openxmlformats.org/officeDocument/2006/relationships/image" Target="../media/image40.png"/><Relationship Id="rId16" Type="http://schemas.openxmlformats.org/officeDocument/2006/relationships/image" Target="../media/image7.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svg"/><Relationship Id="rId5" Type="http://schemas.openxmlformats.org/officeDocument/2006/relationships/image" Target="../media/image43.svg"/><Relationship Id="rId15" Type="http://schemas.openxmlformats.org/officeDocument/2006/relationships/image" Target="../media/image6.svg"/><Relationship Id="rId10" Type="http://schemas.openxmlformats.org/officeDocument/2006/relationships/image" Target="../media/image1.png"/><Relationship Id="rId19" Type="http://schemas.openxmlformats.org/officeDocument/2006/relationships/image" Target="../media/image10.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2.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5.png"/><Relationship Id="rId17" Type="http://schemas.openxmlformats.org/officeDocument/2006/relationships/hyperlink" Target="https://www.kdhe.ks.gov/1800/Quitting-Tobacco" TargetMode="External"/><Relationship Id="rId2" Type="http://schemas.openxmlformats.org/officeDocument/2006/relationships/image" Target="../media/image1.png"/><Relationship Id="rId16" Type="http://schemas.openxmlformats.org/officeDocument/2006/relationships/hyperlink" Target="https://www.masoniccanceralliance.org/programs/tobacco-cessation.html"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nccn.org/professionals/physician_gls/pdf/fatigue.pdf" TargetMode="Externa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67.jpe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161898"/>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2008796" y="1028700"/>
            <a:ext cx="10231892" cy="4114800"/>
            <a:chOff x="0" y="0"/>
            <a:chExt cx="13642523" cy="5486400"/>
          </a:xfrm>
        </p:grpSpPr>
        <p:sp>
          <p:nvSpPr>
            <p:cNvPr id="9" name="TextBox 9"/>
            <p:cNvSpPr txBox="1"/>
            <p:nvPr/>
          </p:nvSpPr>
          <p:spPr>
            <a:xfrm>
              <a:off x="2670680" y="4379762"/>
              <a:ext cx="10971843" cy="1066654"/>
            </a:xfrm>
            <a:prstGeom prst="rect">
              <a:avLst/>
            </a:prstGeom>
          </p:spPr>
          <p:txBody>
            <a:bodyPr lIns="0" tIns="0" rIns="0" bIns="0" rtlCol="0" anchor="t">
              <a:spAutoFit/>
            </a:bodyPr>
            <a:lstStyle/>
            <a:p>
              <a:pPr algn="ctr">
                <a:lnSpc>
                  <a:spcPts val="3256"/>
                </a:lnSpc>
              </a:pPr>
              <a:r>
                <a:rPr lang="en-US" sz="2907" spc="-49">
                  <a:solidFill>
                    <a:srgbClr val="00136F"/>
                  </a:solidFill>
                  <a:latin typeface="Neue Montreal"/>
                  <a:ea typeface="Neue Montreal"/>
                  <a:cs typeface="Neue Montreal"/>
                  <a:sym typeface="Neue Montreal"/>
                </a:rPr>
                <a:t>Testing Enhanced Models of Cancer Survivorship Care for Rural Cancer Survivors in Primary Care Practice</a:t>
              </a:r>
            </a:p>
          </p:txBody>
        </p:sp>
        <p:sp>
          <p:nvSpPr>
            <p:cNvPr id="10" name="Freeform 10"/>
            <p:cNvSpPr/>
            <p:nvPr/>
          </p:nvSpPr>
          <p:spPr>
            <a:xfrm rot="-586919">
              <a:off x="2794195" y="105424"/>
              <a:ext cx="1423895" cy="2137179"/>
            </a:xfrm>
            <a:custGeom>
              <a:avLst/>
              <a:gdLst/>
              <a:ahLst/>
              <a:cxnLst/>
              <a:rect l="l" t="t" r="r" b="b"/>
              <a:pathLst>
                <a:path w="1423895" h="2137179">
                  <a:moveTo>
                    <a:pt x="0" y="0"/>
                  </a:moveTo>
                  <a:lnTo>
                    <a:pt x="1423896" y="0"/>
                  </a:lnTo>
                  <a:lnTo>
                    <a:pt x="1423896" y="2137179"/>
                  </a:lnTo>
                  <a:lnTo>
                    <a:pt x="0" y="2137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3527984">
              <a:off x="1538453" y="370355"/>
              <a:ext cx="1299381" cy="1950290"/>
            </a:xfrm>
            <a:custGeom>
              <a:avLst/>
              <a:gdLst/>
              <a:ahLst/>
              <a:cxnLst/>
              <a:rect l="l" t="t" r="r" b="b"/>
              <a:pathLst>
                <a:path w="1299381" h="1950290">
                  <a:moveTo>
                    <a:pt x="0" y="0"/>
                  </a:moveTo>
                  <a:lnTo>
                    <a:pt x="1299380" y="0"/>
                  </a:lnTo>
                  <a:lnTo>
                    <a:pt x="1299380" y="1950290"/>
                  </a:lnTo>
                  <a:lnTo>
                    <a:pt x="0" y="1950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6078961">
              <a:off x="675029" y="1220416"/>
              <a:ext cx="1193224" cy="1790956"/>
            </a:xfrm>
            <a:custGeom>
              <a:avLst/>
              <a:gdLst/>
              <a:ahLst/>
              <a:cxnLst/>
              <a:rect l="l" t="t" r="r" b="b"/>
              <a:pathLst>
                <a:path w="1193224" h="1790956">
                  <a:moveTo>
                    <a:pt x="0" y="0"/>
                  </a:moveTo>
                  <a:lnTo>
                    <a:pt x="1193225" y="0"/>
                  </a:lnTo>
                  <a:lnTo>
                    <a:pt x="1193225" y="1790955"/>
                  </a:lnTo>
                  <a:lnTo>
                    <a:pt x="0" y="1790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7906289">
              <a:off x="416843" y="2201927"/>
              <a:ext cx="1061245" cy="1592864"/>
            </a:xfrm>
            <a:custGeom>
              <a:avLst/>
              <a:gdLst/>
              <a:ahLst/>
              <a:cxnLst/>
              <a:rect l="l" t="t" r="r" b="b"/>
              <a:pathLst>
                <a:path w="1061245" h="1592864">
                  <a:moveTo>
                    <a:pt x="0" y="0"/>
                  </a:moveTo>
                  <a:lnTo>
                    <a:pt x="1061245" y="0"/>
                  </a:lnTo>
                  <a:lnTo>
                    <a:pt x="1061245" y="1592864"/>
                  </a:lnTo>
                  <a:lnTo>
                    <a:pt x="0" y="1592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285624">
              <a:off x="648243" y="3244974"/>
              <a:ext cx="923316" cy="1385839"/>
            </a:xfrm>
            <a:custGeom>
              <a:avLst/>
              <a:gdLst/>
              <a:ahLst/>
              <a:cxnLst/>
              <a:rect l="l" t="t" r="r" b="b"/>
              <a:pathLst>
                <a:path w="923316" h="1385839">
                  <a:moveTo>
                    <a:pt x="0" y="0"/>
                  </a:moveTo>
                  <a:lnTo>
                    <a:pt x="923316" y="0"/>
                  </a:lnTo>
                  <a:lnTo>
                    <a:pt x="923316" y="1385840"/>
                  </a:lnTo>
                  <a:lnTo>
                    <a:pt x="0" y="1385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1578899">
              <a:off x="1303877" y="3897550"/>
              <a:ext cx="798251" cy="1198126"/>
            </a:xfrm>
            <a:custGeom>
              <a:avLst/>
              <a:gdLst/>
              <a:ahLst/>
              <a:cxnLst/>
              <a:rect l="l" t="t" r="r" b="b"/>
              <a:pathLst>
                <a:path w="798251" h="1198126">
                  <a:moveTo>
                    <a:pt x="0" y="0"/>
                  </a:moveTo>
                  <a:lnTo>
                    <a:pt x="798251" y="0"/>
                  </a:lnTo>
                  <a:lnTo>
                    <a:pt x="798251" y="1198125"/>
                  </a:lnTo>
                  <a:lnTo>
                    <a:pt x="0" y="11981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6582263">
              <a:off x="2209035" y="4436829"/>
              <a:ext cx="711948" cy="1068589"/>
            </a:xfrm>
            <a:custGeom>
              <a:avLst/>
              <a:gdLst/>
              <a:ahLst/>
              <a:cxnLst/>
              <a:rect l="l" t="t" r="r" b="b"/>
              <a:pathLst>
                <a:path w="711948" h="1068589">
                  <a:moveTo>
                    <a:pt x="0" y="0"/>
                  </a:moveTo>
                  <a:lnTo>
                    <a:pt x="711948" y="0"/>
                  </a:lnTo>
                  <a:lnTo>
                    <a:pt x="711948" y="1068589"/>
                  </a:lnTo>
                  <a:lnTo>
                    <a:pt x="0" y="10685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TextBox 17"/>
            <p:cNvSpPr txBox="1"/>
            <p:nvPr/>
          </p:nvSpPr>
          <p:spPr>
            <a:xfrm>
              <a:off x="204077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K</a:t>
              </a:r>
            </a:p>
          </p:txBody>
        </p:sp>
        <p:sp>
          <p:nvSpPr>
            <p:cNvPr id="18" name="TextBox 18"/>
            <p:cNvSpPr txBox="1"/>
            <p:nvPr/>
          </p:nvSpPr>
          <p:spPr>
            <a:xfrm>
              <a:off x="315936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a</a:t>
              </a:r>
            </a:p>
          </p:txBody>
        </p:sp>
        <p:sp>
          <p:nvSpPr>
            <p:cNvPr id="19" name="TextBox 19"/>
            <p:cNvSpPr txBox="1"/>
            <p:nvPr/>
          </p:nvSpPr>
          <p:spPr>
            <a:xfrm>
              <a:off x="434446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n</a:t>
              </a:r>
            </a:p>
          </p:txBody>
        </p:sp>
        <p:sp>
          <p:nvSpPr>
            <p:cNvPr id="20" name="TextBox 20"/>
            <p:cNvSpPr txBox="1"/>
            <p:nvPr/>
          </p:nvSpPr>
          <p:spPr>
            <a:xfrm>
              <a:off x="6661129" y="2263791"/>
              <a:ext cx="1136682"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u</a:t>
              </a:r>
            </a:p>
          </p:txBody>
        </p:sp>
        <p:sp>
          <p:nvSpPr>
            <p:cNvPr id="21" name="TextBox 21"/>
            <p:cNvSpPr txBox="1"/>
            <p:nvPr/>
          </p:nvSpPr>
          <p:spPr>
            <a:xfrm>
              <a:off x="5436400"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S</a:t>
              </a:r>
            </a:p>
          </p:txBody>
        </p:sp>
        <p:sp>
          <p:nvSpPr>
            <p:cNvPr id="22" name="TextBox 22"/>
            <p:cNvSpPr txBox="1"/>
            <p:nvPr/>
          </p:nvSpPr>
          <p:spPr>
            <a:xfrm>
              <a:off x="7496656"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r</a:t>
              </a:r>
            </a:p>
          </p:txBody>
        </p:sp>
        <p:sp>
          <p:nvSpPr>
            <p:cNvPr id="23" name="TextBox 23"/>
            <p:cNvSpPr txBox="1"/>
            <p:nvPr/>
          </p:nvSpPr>
          <p:spPr>
            <a:xfrm>
              <a:off x="8404190"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v</a:t>
              </a:r>
            </a:p>
          </p:txBody>
        </p:sp>
        <p:sp>
          <p:nvSpPr>
            <p:cNvPr id="24" name="TextBox 24"/>
            <p:cNvSpPr txBox="1"/>
            <p:nvPr/>
          </p:nvSpPr>
          <p:spPr>
            <a:xfrm>
              <a:off x="9169215"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i</a:t>
              </a:r>
            </a:p>
          </p:txBody>
        </p:sp>
        <p:sp>
          <p:nvSpPr>
            <p:cNvPr id="25" name="TextBox 25"/>
            <p:cNvSpPr txBox="1"/>
            <p:nvPr/>
          </p:nvSpPr>
          <p:spPr>
            <a:xfrm>
              <a:off x="9944256"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v</a:t>
              </a:r>
            </a:p>
          </p:txBody>
        </p:sp>
        <p:sp>
          <p:nvSpPr>
            <p:cNvPr id="26" name="TextBox 26"/>
            <p:cNvSpPr txBox="1"/>
            <p:nvPr/>
          </p:nvSpPr>
          <p:spPr>
            <a:xfrm>
              <a:off x="10984452"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e</a:t>
              </a:r>
            </a:p>
          </p:txBody>
        </p:sp>
        <p:sp>
          <p:nvSpPr>
            <p:cNvPr id="27" name="TextBox 27"/>
            <p:cNvSpPr txBox="1"/>
            <p:nvPr/>
          </p:nvSpPr>
          <p:spPr>
            <a:xfrm>
              <a:off x="12189096" y="3361164"/>
              <a:ext cx="562826" cy="1073210"/>
            </a:xfrm>
            <a:prstGeom prst="rect">
              <a:avLst/>
            </a:prstGeom>
          </p:spPr>
          <p:txBody>
            <a:bodyPr lIns="0" tIns="0" rIns="0" bIns="0" rtlCol="0" anchor="t">
              <a:spAutoFit/>
            </a:bodyPr>
            <a:lstStyle/>
            <a:p>
              <a:pPr algn="ctr">
                <a:lnSpc>
                  <a:spcPts val="5986"/>
                </a:lnSpc>
                <a:spcBef>
                  <a:spcPct val="0"/>
                </a:spcBef>
              </a:pPr>
              <a:r>
                <a:rPr lang="en-US" sz="5986" spc="-209">
                  <a:solidFill>
                    <a:srgbClr val="E9A500"/>
                  </a:solidFill>
                  <a:latin typeface="Sunborn"/>
                  <a:ea typeface="Sunborn"/>
                  <a:cs typeface="Sunborn"/>
                  <a:sym typeface="Sunborn"/>
                </a:rPr>
                <a:t>2</a:t>
              </a:r>
            </a:p>
          </p:txBody>
        </p:sp>
        <p:sp>
          <p:nvSpPr>
            <p:cNvPr id="28" name="TextBox 28"/>
            <p:cNvSpPr txBox="1"/>
            <p:nvPr/>
          </p:nvSpPr>
          <p:spPr>
            <a:xfrm>
              <a:off x="12919095" y="3372192"/>
              <a:ext cx="661880" cy="1073163"/>
            </a:xfrm>
            <a:prstGeom prst="rect">
              <a:avLst/>
            </a:prstGeom>
          </p:spPr>
          <p:txBody>
            <a:bodyPr lIns="0" tIns="0" rIns="0" bIns="0" rtlCol="0" anchor="t">
              <a:spAutoFit/>
            </a:bodyPr>
            <a:lstStyle/>
            <a:p>
              <a:pPr algn="ctr">
                <a:lnSpc>
                  <a:spcPts val="5985"/>
                </a:lnSpc>
                <a:spcBef>
                  <a:spcPct val="0"/>
                </a:spcBef>
              </a:pPr>
              <a:r>
                <a:rPr lang="en-US" sz="5985" spc="-209">
                  <a:solidFill>
                    <a:srgbClr val="DC9C02"/>
                  </a:solidFill>
                  <a:latin typeface="Sunborn"/>
                  <a:ea typeface="Sunborn"/>
                  <a:cs typeface="Sunborn"/>
                  <a:sym typeface="Sunborn"/>
                </a:rPr>
                <a:t>0</a:t>
              </a:r>
            </a:p>
          </p:txBody>
        </p:sp>
        <p:sp>
          <p:nvSpPr>
            <p:cNvPr id="29" name="TextBox 29"/>
            <p:cNvSpPr txBox="1"/>
            <p:nvPr/>
          </p:nvSpPr>
          <p:spPr>
            <a:xfrm>
              <a:off x="12782696" y="3361164"/>
              <a:ext cx="184644" cy="1073163"/>
            </a:xfrm>
            <a:prstGeom prst="rect">
              <a:avLst/>
            </a:prstGeom>
          </p:spPr>
          <p:txBody>
            <a:bodyPr lIns="0" tIns="0" rIns="0" bIns="0" rtlCol="0" anchor="t">
              <a:spAutoFit/>
            </a:bodyPr>
            <a:lstStyle/>
            <a:p>
              <a:pPr algn="ctr">
                <a:lnSpc>
                  <a:spcPts val="5985"/>
                </a:lnSpc>
                <a:spcBef>
                  <a:spcPct val="0"/>
                </a:spcBef>
              </a:pPr>
              <a:r>
                <a:rPr lang="en-US" sz="5985" spc="-209">
                  <a:solidFill>
                    <a:srgbClr val="DC9C02"/>
                  </a:solidFill>
                  <a:latin typeface="Sunborn"/>
                  <a:ea typeface="Sunborn"/>
                  <a:cs typeface="Sunborn"/>
                  <a:sym typeface="Sunborn"/>
                </a:rPr>
                <a:t>.</a:t>
              </a:r>
            </a:p>
          </p:txBody>
        </p:sp>
      </p:grpSp>
      <p:sp>
        <p:nvSpPr>
          <p:cNvPr id="30" name="Freeform 30"/>
          <p:cNvSpPr/>
          <p:nvPr/>
        </p:nvSpPr>
        <p:spPr>
          <a:xfrm>
            <a:off x="14574296" y="626110"/>
            <a:ext cx="2611662" cy="1290612"/>
          </a:xfrm>
          <a:custGeom>
            <a:avLst/>
            <a:gdLst/>
            <a:ahLst/>
            <a:cxnLst/>
            <a:rect l="l" t="t" r="r" b="b"/>
            <a:pathLst>
              <a:path w="2611662" h="1290612">
                <a:moveTo>
                  <a:pt x="0" y="0"/>
                </a:moveTo>
                <a:lnTo>
                  <a:pt x="2611663" y="0"/>
                </a:lnTo>
                <a:lnTo>
                  <a:pt x="2611663" y="1290612"/>
                </a:lnTo>
                <a:lnTo>
                  <a:pt x="0" y="1290612"/>
                </a:lnTo>
                <a:lnTo>
                  <a:pt x="0" y="0"/>
                </a:lnTo>
                <a:close/>
              </a:path>
            </a:pathLst>
          </a:custGeom>
          <a:blipFill>
            <a:blip r:embed="rId12"/>
            <a:stretch>
              <a:fillRect/>
            </a:stretch>
          </a:blipFill>
        </p:spPr>
      </p:sp>
      <p:grpSp>
        <p:nvGrpSpPr>
          <p:cNvPr id="31" name="Group 31"/>
          <p:cNvGrpSpPr/>
          <p:nvPr/>
        </p:nvGrpSpPr>
        <p:grpSpPr>
          <a:xfrm>
            <a:off x="9581808" y="8906267"/>
            <a:ext cx="7677492" cy="1014823"/>
            <a:chOff x="0" y="0"/>
            <a:chExt cx="10236657" cy="1353097"/>
          </a:xfrm>
        </p:grpSpPr>
        <p:sp>
          <p:nvSpPr>
            <p:cNvPr id="32" name="Freeform 32"/>
            <p:cNvSpPr/>
            <p:nvPr/>
          </p:nvSpPr>
          <p:spPr>
            <a:xfrm>
              <a:off x="0" y="308915"/>
              <a:ext cx="2919996" cy="480941"/>
            </a:xfrm>
            <a:custGeom>
              <a:avLst/>
              <a:gdLst/>
              <a:ahLst/>
              <a:cxnLst/>
              <a:rect l="l" t="t" r="r" b="b"/>
              <a:pathLst>
                <a:path w="2919996" h="480941">
                  <a:moveTo>
                    <a:pt x="0" y="0"/>
                  </a:moveTo>
                  <a:lnTo>
                    <a:pt x="2919996" y="0"/>
                  </a:lnTo>
                  <a:lnTo>
                    <a:pt x="2919996" y="480940"/>
                  </a:lnTo>
                  <a:lnTo>
                    <a:pt x="0" y="480940"/>
                  </a:lnTo>
                  <a:lnTo>
                    <a:pt x="0" y="0"/>
                  </a:lnTo>
                  <a:close/>
                </a:path>
              </a:pathLst>
            </a:custGeom>
            <a:blipFill>
              <a:blip r:embed="rId13"/>
              <a:stretch>
                <a:fillRect/>
              </a:stretch>
            </a:blipFill>
          </p:spPr>
        </p:sp>
        <p:sp>
          <p:nvSpPr>
            <p:cNvPr id="33" name="Freeform 33"/>
            <p:cNvSpPr/>
            <p:nvPr/>
          </p:nvSpPr>
          <p:spPr>
            <a:xfrm>
              <a:off x="902578" y="907161"/>
              <a:ext cx="1114840" cy="445936"/>
            </a:xfrm>
            <a:custGeom>
              <a:avLst/>
              <a:gdLst/>
              <a:ahLst/>
              <a:cxnLst/>
              <a:rect l="l" t="t" r="r" b="b"/>
              <a:pathLst>
                <a:path w="1114840" h="445936">
                  <a:moveTo>
                    <a:pt x="0" y="0"/>
                  </a:moveTo>
                  <a:lnTo>
                    <a:pt x="1114840" y="0"/>
                  </a:lnTo>
                  <a:lnTo>
                    <a:pt x="1114840" y="445936"/>
                  </a:lnTo>
                  <a:lnTo>
                    <a:pt x="0" y="445936"/>
                  </a:lnTo>
                  <a:lnTo>
                    <a:pt x="0" y="0"/>
                  </a:lnTo>
                  <a:close/>
                </a:path>
              </a:pathLst>
            </a:custGeom>
            <a:blipFill>
              <a:blip r:embed="rId14"/>
              <a:stretch>
                <a:fillRect/>
              </a:stretch>
            </a:blipFill>
          </p:spPr>
        </p:sp>
        <p:sp>
          <p:nvSpPr>
            <p:cNvPr id="34" name="Freeform 34"/>
            <p:cNvSpPr/>
            <p:nvPr/>
          </p:nvSpPr>
          <p:spPr>
            <a:xfrm>
              <a:off x="8318311" y="308915"/>
              <a:ext cx="1918345" cy="625223"/>
            </a:xfrm>
            <a:custGeom>
              <a:avLst/>
              <a:gdLst/>
              <a:ahLst/>
              <a:cxnLst/>
              <a:rect l="l" t="t" r="r" b="b"/>
              <a:pathLst>
                <a:path w="1918345" h="625223">
                  <a:moveTo>
                    <a:pt x="0" y="0"/>
                  </a:moveTo>
                  <a:lnTo>
                    <a:pt x="1918346" y="0"/>
                  </a:lnTo>
                  <a:lnTo>
                    <a:pt x="1918346" y="625222"/>
                  </a:lnTo>
                  <a:lnTo>
                    <a:pt x="0" y="625222"/>
                  </a:lnTo>
                  <a:lnTo>
                    <a:pt x="0" y="0"/>
                  </a:lnTo>
                  <a:close/>
                </a:path>
              </a:pathLst>
            </a:custGeom>
            <a:blipFill>
              <a:blip r:embed="rId15"/>
              <a:stretch>
                <a:fillRect/>
              </a:stretch>
            </a:blipFill>
          </p:spPr>
        </p:sp>
        <p:sp>
          <p:nvSpPr>
            <p:cNvPr id="35" name="Freeform 35"/>
            <p:cNvSpPr/>
            <p:nvPr/>
          </p:nvSpPr>
          <p:spPr>
            <a:xfrm>
              <a:off x="5823191" y="0"/>
              <a:ext cx="2495120" cy="1278715"/>
            </a:xfrm>
            <a:custGeom>
              <a:avLst/>
              <a:gdLst/>
              <a:ahLst/>
              <a:cxnLst/>
              <a:rect l="l" t="t" r="r" b="b"/>
              <a:pathLst>
                <a:path w="2495120" h="1278715">
                  <a:moveTo>
                    <a:pt x="0" y="0"/>
                  </a:moveTo>
                  <a:lnTo>
                    <a:pt x="2495120" y="0"/>
                  </a:lnTo>
                  <a:lnTo>
                    <a:pt x="2495120" y="1278715"/>
                  </a:lnTo>
                  <a:lnTo>
                    <a:pt x="0" y="1278715"/>
                  </a:lnTo>
                  <a:lnTo>
                    <a:pt x="0" y="0"/>
                  </a:lnTo>
                  <a:close/>
                </a:path>
              </a:pathLst>
            </a:custGeom>
            <a:blipFill>
              <a:blip r:embed="rId16"/>
              <a:stretch>
                <a:fillRect/>
              </a:stretch>
            </a:blipFill>
          </p:spPr>
        </p:sp>
        <p:sp>
          <p:nvSpPr>
            <p:cNvPr id="36" name="Freeform 36"/>
            <p:cNvSpPr/>
            <p:nvPr/>
          </p:nvSpPr>
          <p:spPr>
            <a:xfrm>
              <a:off x="3171070" y="313419"/>
              <a:ext cx="2493047" cy="546382"/>
            </a:xfrm>
            <a:custGeom>
              <a:avLst/>
              <a:gdLst/>
              <a:ahLst/>
              <a:cxnLst/>
              <a:rect l="l" t="t" r="r" b="b"/>
              <a:pathLst>
                <a:path w="2493047" h="546382">
                  <a:moveTo>
                    <a:pt x="0" y="0"/>
                  </a:moveTo>
                  <a:lnTo>
                    <a:pt x="2493046" y="0"/>
                  </a:lnTo>
                  <a:lnTo>
                    <a:pt x="2493046" y="546382"/>
                  </a:lnTo>
                  <a:lnTo>
                    <a:pt x="0" y="546382"/>
                  </a:lnTo>
                  <a:lnTo>
                    <a:pt x="0" y="0"/>
                  </a:lnTo>
                  <a:close/>
                </a:path>
              </a:pathLst>
            </a:custGeom>
            <a:blipFill>
              <a:blip r:embed="rId17"/>
              <a:stretch>
                <a:fillRect/>
              </a:stretch>
            </a:blipFill>
          </p:spPr>
        </p:sp>
      </p:grpSp>
      <p:grpSp>
        <p:nvGrpSpPr>
          <p:cNvPr id="37" name="Group 37"/>
          <p:cNvGrpSpPr/>
          <p:nvPr/>
        </p:nvGrpSpPr>
        <p:grpSpPr>
          <a:xfrm>
            <a:off x="4279400" y="5602213"/>
            <a:ext cx="2845342" cy="284534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8"/>
              <a:stretch>
                <a:fillRect b="-31901"/>
              </a:stretch>
            </a:blipFill>
          </p:spPr>
        </p:sp>
      </p:grpSp>
      <p:sp>
        <p:nvSpPr>
          <p:cNvPr id="39" name="TextBox 39"/>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40" name="TextBox 40"/>
          <p:cNvSpPr txBox="1"/>
          <p:nvPr/>
        </p:nvSpPr>
        <p:spPr>
          <a:xfrm>
            <a:off x="7653380" y="5689147"/>
            <a:ext cx="7183146" cy="952604"/>
          </a:xfrm>
          <a:prstGeom prst="rect">
            <a:avLst/>
          </a:prstGeom>
        </p:spPr>
        <p:txBody>
          <a:bodyPr lIns="0" tIns="0" rIns="0" bIns="0" rtlCol="0" anchor="t">
            <a:spAutoFit/>
          </a:bodyPr>
          <a:lstStyle/>
          <a:p>
            <a:pPr algn="l">
              <a:lnSpc>
                <a:spcPts val="3826"/>
              </a:lnSpc>
            </a:pPr>
            <a:r>
              <a:rPr lang="en-US" sz="2733" b="1" spc="150">
                <a:solidFill>
                  <a:srgbClr val="101010"/>
                </a:solidFill>
                <a:latin typeface="Montserrat Bold"/>
                <a:ea typeface="Montserrat Bold"/>
                <a:cs typeface="Montserrat Bold"/>
                <a:sym typeface="Montserrat Bold"/>
              </a:rPr>
              <a:t>Lung Cancer Screening &amp; Survivorship in Rural Primary Care</a:t>
            </a:r>
          </a:p>
        </p:txBody>
      </p:sp>
      <p:sp>
        <p:nvSpPr>
          <p:cNvPr id="41" name="TextBox 41"/>
          <p:cNvSpPr txBox="1"/>
          <p:nvPr/>
        </p:nvSpPr>
        <p:spPr>
          <a:xfrm>
            <a:off x="7653380" y="6789593"/>
            <a:ext cx="6682836" cy="1700227"/>
          </a:xfrm>
          <a:prstGeom prst="rect">
            <a:avLst/>
          </a:prstGeom>
        </p:spPr>
        <p:txBody>
          <a:bodyPr lIns="0" tIns="0" rIns="0" bIns="0" rtlCol="0" anchor="t">
            <a:spAutoFit/>
          </a:bodyPr>
          <a:lstStyle/>
          <a:p>
            <a:pPr algn="l">
              <a:lnSpc>
                <a:spcPts val="3411"/>
              </a:lnSpc>
            </a:pPr>
            <a:r>
              <a:rPr lang="en-US" sz="2436" b="1" spc="134">
                <a:solidFill>
                  <a:srgbClr val="101010"/>
                </a:solidFill>
                <a:latin typeface="Montserrat Bold"/>
                <a:ea typeface="Montserrat Bold"/>
                <a:cs typeface="Montserrat Bold"/>
                <a:sym typeface="Montserrat Bold"/>
              </a:rPr>
              <a:t>Guest Speaker:</a:t>
            </a:r>
          </a:p>
          <a:p>
            <a:pPr algn="l">
              <a:lnSpc>
                <a:spcPts val="3411"/>
              </a:lnSpc>
            </a:pPr>
            <a:r>
              <a:rPr lang="en-US" sz="2436" b="1" spc="134">
                <a:solidFill>
                  <a:srgbClr val="101010"/>
                </a:solidFill>
                <a:latin typeface="Montserrat Bold"/>
                <a:ea typeface="Montserrat Bold"/>
                <a:cs typeface="Montserrat Bold"/>
                <a:sym typeface="Montserrat Bold"/>
              </a:rPr>
              <a:t>Michal Reid, MD</a:t>
            </a:r>
          </a:p>
          <a:p>
            <a:pPr algn="l">
              <a:lnSpc>
                <a:spcPts val="3411"/>
              </a:lnSpc>
            </a:pPr>
            <a:r>
              <a:rPr lang="en-US" sz="2436" b="1" spc="134">
                <a:solidFill>
                  <a:srgbClr val="101010"/>
                </a:solidFill>
                <a:latin typeface="Montserrat Bold"/>
                <a:ea typeface="Montserrat Bold"/>
                <a:cs typeface="Montserrat Bold"/>
                <a:sym typeface="Montserrat Bold"/>
              </a:rPr>
              <a:t>Assistant Professor, Pulmonary, Critical Care &amp; Sleep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3796" y="54888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p:cNvSpPr txBox="1"/>
          <p:nvPr/>
        </p:nvSpPr>
        <p:spPr>
          <a:xfrm>
            <a:off x="1247416" y="2193075"/>
            <a:ext cx="11482148" cy="712470"/>
          </a:xfrm>
          <a:prstGeom prst="rect">
            <a:avLst/>
          </a:prstGeom>
        </p:spPr>
        <p:txBody>
          <a:bodyPr lIns="0" tIns="0" rIns="0" bIns="0" rtlCol="0" anchor="t">
            <a:spAutoFit/>
          </a:bodyPr>
          <a:lstStyle/>
          <a:p>
            <a:pPr algn="l">
              <a:lnSpc>
                <a:spcPts val="5880"/>
              </a:lnSpc>
            </a:pPr>
            <a:r>
              <a:rPr lang="en-US" sz="4200" b="1">
                <a:solidFill>
                  <a:srgbClr val="00136F"/>
                </a:solidFill>
                <a:latin typeface="Montserrat Ultra-Bold"/>
                <a:ea typeface="Montserrat Ultra-Bold"/>
                <a:cs typeface="Montserrat Ultra-Bold"/>
                <a:sym typeface="Montserrat Ultra-Bold"/>
              </a:rPr>
              <a:t>LC Survivorship: A Changing Landscape</a:t>
            </a:r>
          </a:p>
        </p:txBody>
      </p:sp>
      <p:sp>
        <p:nvSpPr>
          <p:cNvPr id="24" name="TextBox 24"/>
          <p:cNvSpPr txBox="1"/>
          <p:nvPr/>
        </p:nvSpPr>
        <p:spPr>
          <a:xfrm>
            <a:off x="1028700" y="3248445"/>
            <a:ext cx="15208431" cy="3822905"/>
          </a:xfrm>
          <a:prstGeom prst="rect">
            <a:avLst/>
          </a:prstGeom>
        </p:spPr>
        <p:txBody>
          <a:bodyPr lIns="0" tIns="0" rIns="0" bIns="0" rtlCol="0" anchor="t">
            <a:spAutoFit/>
          </a:bodyPr>
          <a:lstStyle/>
          <a:p>
            <a:pPr marL="562610" lvl="1" indent="-281305" algn="l">
              <a:lnSpc>
                <a:spcPts val="4302"/>
              </a:lnSpc>
              <a:buFont typeface="Arial"/>
              <a:buChar char="•"/>
            </a:pPr>
            <a:r>
              <a:rPr lang="en-US" sz="2600" dirty="0">
                <a:solidFill>
                  <a:srgbClr val="2D262A"/>
                </a:solidFill>
                <a:latin typeface="Univers"/>
                <a:ea typeface="Univers"/>
                <a:cs typeface="Univers"/>
                <a:sym typeface="Univers"/>
              </a:rPr>
              <a:t>LC survival rates are improving due to advances in screening, early detection, and targeted/immunotherapies.</a:t>
            </a:r>
            <a:endParaRPr lang="en-US" sz="2600" dirty="0">
              <a:solidFill>
                <a:srgbClr val="2D262A"/>
              </a:solidFill>
              <a:latin typeface="Univers"/>
              <a:ea typeface="Univers"/>
              <a:cs typeface="Univers"/>
            </a:endParaRPr>
          </a:p>
          <a:p>
            <a:pPr marL="1125855" lvl="2" indent="-375285" algn="l">
              <a:lnSpc>
                <a:spcPts val="4302"/>
              </a:lnSpc>
              <a:buFont typeface="Arial"/>
              <a:buChar char="⚬"/>
            </a:pPr>
            <a:r>
              <a:rPr lang="en-US" sz="2600" dirty="0">
                <a:solidFill>
                  <a:srgbClr val="2D262A"/>
                </a:solidFill>
                <a:latin typeface="Univers"/>
                <a:ea typeface="Univers"/>
                <a:cs typeface="Univers"/>
                <a:sym typeface="Univers"/>
              </a:rPr>
              <a:t>In the U.S., the number of LC survivors rose from ~571,000 (2019) → 655,000 (2022) and is projected to reach &gt;870,000 by 2035.</a:t>
            </a:r>
            <a:endParaRPr lang="en-US" sz="2600" dirty="0">
              <a:solidFill>
                <a:srgbClr val="2D262A"/>
              </a:solidFill>
              <a:latin typeface="Univers"/>
              <a:ea typeface="Univers"/>
              <a:cs typeface="Univers"/>
            </a:endParaRPr>
          </a:p>
          <a:p>
            <a:pPr marL="562610" lvl="1" indent="-281305" algn="l">
              <a:lnSpc>
                <a:spcPts val="4302"/>
              </a:lnSpc>
              <a:buFont typeface="Arial"/>
              <a:buChar char="•"/>
            </a:pPr>
            <a:r>
              <a:rPr lang="en-US" sz="2600" dirty="0">
                <a:solidFill>
                  <a:srgbClr val="2D262A"/>
                </a:solidFill>
                <a:latin typeface="Univers"/>
                <a:ea typeface="Univers"/>
                <a:cs typeface="Univers"/>
                <a:sym typeface="Univers"/>
              </a:rPr>
              <a:t>Reminder: </a:t>
            </a:r>
            <a:r>
              <a:rPr lang="en-US" sz="2600" b="1" dirty="0">
                <a:solidFill>
                  <a:srgbClr val="2D262A"/>
                </a:solidFill>
                <a:latin typeface="Univers"/>
                <a:ea typeface="Univers"/>
                <a:cs typeface="Univers"/>
                <a:sym typeface="Univers"/>
              </a:rPr>
              <a:t>Survivorship begins at diagnosis and spans curative and non-curative trajectories</a:t>
            </a:r>
            <a:endParaRPr lang="en-US" sz="2600" b="1" dirty="0">
              <a:solidFill>
                <a:srgbClr val="2D262A"/>
              </a:solidFill>
              <a:latin typeface="Univers"/>
              <a:ea typeface="Univers"/>
              <a:cs typeface="Univers"/>
            </a:endParaRPr>
          </a:p>
          <a:p>
            <a:pPr marL="562610" lvl="1" indent="-281305">
              <a:lnSpc>
                <a:spcPts val="4302"/>
              </a:lnSpc>
              <a:buFont typeface="Arial"/>
              <a:buChar char="•"/>
            </a:pPr>
            <a:r>
              <a:rPr lang="en-US" sz="2600" dirty="0">
                <a:solidFill>
                  <a:srgbClr val="2D262A"/>
                </a:solidFill>
                <a:latin typeface="Univers"/>
                <a:ea typeface="Univers"/>
                <a:cs typeface="Univers"/>
                <a:sym typeface="Univers"/>
              </a:rPr>
              <a:t>Median age at LC diagnosis ≈ 71 years; 40–60% have COPD/emphysema, CVD, or musculoskeletal comorbidities</a:t>
            </a:r>
            <a:endParaRPr lang="en-US" sz="2600" dirty="0">
              <a:solidFill>
                <a:srgbClr val="2D262A"/>
              </a:solidFill>
              <a:latin typeface="Univers"/>
              <a:ea typeface="Univers"/>
              <a:cs typeface="Univers"/>
            </a:endParaRPr>
          </a:p>
        </p:txBody>
      </p:sp>
      <p:sp>
        <p:nvSpPr>
          <p:cNvPr id="25" name="Freeform 25"/>
          <p:cNvSpPr/>
          <p:nvPr/>
        </p:nvSpPr>
        <p:spPr>
          <a:xfrm>
            <a:off x="15304408" y="2318824"/>
            <a:ext cx="1151439" cy="1173441"/>
          </a:xfrm>
          <a:custGeom>
            <a:avLst/>
            <a:gdLst/>
            <a:ahLst/>
            <a:cxnLst/>
            <a:rect l="l" t="t" r="r" b="b"/>
            <a:pathLst>
              <a:path w="1151439" h="1173441">
                <a:moveTo>
                  <a:pt x="0" y="0"/>
                </a:moveTo>
                <a:lnTo>
                  <a:pt x="1151439" y="0"/>
                </a:lnTo>
                <a:lnTo>
                  <a:pt x="1151439" y="1173441"/>
                </a:lnTo>
                <a:lnTo>
                  <a:pt x="0" y="11734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26" name="Group 26"/>
          <p:cNvGrpSpPr/>
          <p:nvPr/>
        </p:nvGrpSpPr>
        <p:grpSpPr>
          <a:xfrm>
            <a:off x="14500955" y="1819139"/>
            <a:ext cx="2758345" cy="245871"/>
            <a:chOff x="0" y="0"/>
            <a:chExt cx="726478" cy="64756"/>
          </a:xfrm>
        </p:grpSpPr>
        <p:sp>
          <p:nvSpPr>
            <p:cNvPr id="27" name="Freeform 27"/>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28" name="TextBox 28"/>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9" name="TextBox 29"/>
          <p:cNvSpPr txBox="1"/>
          <p:nvPr/>
        </p:nvSpPr>
        <p:spPr>
          <a:xfrm>
            <a:off x="13012512" y="962025"/>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Introduction</a:t>
            </a:r>
          </a:p>
        </p:txBody>
      </p:sp>
      <p:sp>
        <p:nvSpPr>
          <p:cNvPr id="30" name="TextBox 30"/>
          <p:cNvSpPr txBox="1"/>
          <p:nvPr/>
        </p:nvSpPr>
        <p:spPr>
          <a:xfrm>
            <a:off x="9845891" y="9275005"/>
            <a:ext cx="7413409"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Ha DM, Jacob RA, Bade BC. Survivorship Challenges and Supportive Care in Lung Cancer. Semin Respir Crit Care Med. 2025 Jul 30:10.1055/a-2649-9311. doi: 10.1055/a-2649-9311. Epub ahead of print. PMID: 40623689; PMCID: PMC12369273.</a:t>
            </a:r>
          </a:p>
        </p:txBody>
      </p:sp>
      <p:sp>
        <p:nvSpPr>
          <p:cNvPr id="31" name="TextBox 31"/>
          <p:cNvSpPr txBox="1"/>
          <p:nvPr/>
        </p:nvSpPr>
        <p:spPr>
          <a:xfrm>
            <a:off x="1032396" y="7414250"/>
            <a:ext cx="15208431" cy="1108280"/>
          </a:xfrm>
          <a:prstGeom prst="rect">
            <a:avLst/>
          </a:prstGeom>
        </p:spPr>
        <p:txBody>
          <a:bodyPr lIns="0" tIns="0" rIns="0" bIns="0" rtlCol="0" anchor="t">
            <a:spAutoFit/>
          </a:bodyPr>
          <a:lstStyle/>
          <a:p>
            <a:pPr marL="562610" lvl="1" indent="-281305" algn="l">
              <a:lnSpc>
                <a:spcPts val="4302"/>
              </a:lnSpc>
              <a:buFont typeface="Arial"/>
              <a:buChar char="•"/>
            </a:pPr>
            <a:r>
              <a:rPr lang="en-US" sz="3200" b="1" dirty="0">
                <a:solidFill>
                  <a:srgbClr val="2D262A"/>
                </a:solidFill>
                <a:latin typeface="Univers Bold"/>
                <a:ea typeface="Univers Bold"/>
                <a:cs typeface="Univers Bold"/>
                <a:sym typeface="Univers Bold"/>
              </a:rPr>
              <a:t>Implication for primary care:</a:t>
            </a:r>
            <a:r>
              <a:rPr lang="en-US" sz="3200" dirty="0">
                <a:solidFill>
                  <a:srgbClr val="2D262A"/>
                </a:solidFill>
                <a:latin typeface="Univers"/>
                <a:ea typeface="Univers"/>
                <a:cs typeface="Univers"/>
                <a:sym typeface="Univers"/>
              </a:rPr>
              <a:t> increasing numbers of older, multimorbid survivors needing longitudinal symptom and functional management.</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3796" y="54888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p:cNvSpPr txBox="1"/>
          <p:nvPr/>
        </p:nvSpPr>
        <p:spPr>
          <a:xfrm>
            <a:off x="1028700" y="3097489"/>
            <a:ext cx="8452860" cy="712470"/>
          </a:xfrm>
          <a:prstGeom prst="rect">
            <a:avLst/>
          </a:prstGeom>
        </p:spPr>
        <p:txBody>
          <a:bodyPr lIns="0" tIns="0" rIns="0" bIns="0" rtlCol="0" anchor="t">
            <a:spAutoFit/>
          </a:bodyPr>
          <a:lstStyle/>
          <a:p>
            <a:pPr algn="l">
              <a:lnSpc>
                <a:spcPts val="5880"/>
              </a:lnSpc>
            </a:pPr>
            <a:r>
              <a:rPr lang="en-US" sz="4200" b="1">
                <a:solidFill>
                  <a:srgbClr val="00136F"/>
                </a:solidFill>
                <a:latin typeface="Montserrat Ultra-Bold"/>
                <a:ea typeface="Montserrat Ultra-Bold"/>
                <a:cs typeface="Montserrat Ultra-Bold"/>
                <a:sym typeface="Montserrat Ultra-Bold"/>
              </a:rPr>
              <a:t>Our guest speaker today...</a:t>
            </a:r>
          </a:p>
        </p:txBody>
      </p:sp>
      <p:grpSp>
        <p:nvGrpSpPr>
          <p:cNvPr id="24" name="Group 24"/>
          <p:cNvGrpSpPr/>
          <p:nvPr/>
        </p:nvGrpSpPr>
        <p:grpSpPr>
          <a:xfrm>
            <a:off x="14500955" y="2413635"/>
            <a:ext cx="2758345" cy="245871"/>
            <a:chOff x="0" y="0"/>
            <a:chExt cx="726478" cy="64756"/>
          </a:xfrm>
        </p:grpSpPr>
        <p:sp>
          <p:nvSpPr>
            <p:cNvPr id="25" name="Freeform 2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26" name="TextBox 2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13012512" y="1556521"/>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Introduction</a:t>
            </a:r>
          </a:p>
        </p:txBody>
      </p:sp>
      <p:grpSp>
        <p:nvGrpSpPr>
          <p:cNvPr id="28" name="Group 28"/>
          <p:cNvGrpSpPr/>
          <p:nvPr/>
        </p:nvGrpSpPr>
        <p:grpSpPr>
          <a:xfrm>
            <a:off x="2541141" y="4447590"/>
            <a:ext cx="3678028" cy="367802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b="-31901"/>
              </a:stretch>
            </a:blipFill>
          </p:spPr>
        </p:sp>
      </p:grpSp>
      <p:sp>
        <p:nvSpPr>
          <p:cNvPr id="30" name="TextBox 30"/>
          <p:cNvSpPr txBox="1"/>
          <p:nvPr/>
        </p:nvSpPr>
        <p:spPr>
          <a:xfrm>
            <a:off x="6777262" y="4889418"/>
            <a:ext cx="8686488" cy="1149536"/>
          </a:xfrm>
          <a:prstGeom prst="rect">
            <a:avLst/>
          </a:prstGeom>
        </p:spPr>
        <p:txBody>
          <a:bodyPr lIns="0" tIns="0" rIns="0" bIns="0" rtlCol="0" anchor="t">
            <a:spAutoFit/>
          </a:bodyPr>
          <a:lstStyle/>
          <a:p>
            <a:pPr algn="l">
              <a:lnSpc>
                <a:spcPts val="4627"/>
              </a:lnSpc>
            </a:pPr>
            <a:r>
              <a:rPr lang="en-US" sz="3305" b="1" spc="181">
                <a:solidFill>
                  <a:srgbClr val="101010"/>
                </a:solidFill>
                <a:latin typeface="Montserrat Bold"/>
                <a:ea typeface="Montserrat Bold"/>
                <a:cs typeface="Montserrat Bold"/>
                <a:sym typeface="Montserrat Bold"/>
              </a:rPr>
              <a:t>Lung Cancer Screening &amp; Survivorship in Rural Primary Care</a:t>
            </a:r>
          </a:p>
        </p:txBody>
      </p:sp>
      <p:sp>
        <p:nvSpPr>
          <p:cNvPr id="31" name="TextBox 31"/>
          <p:cNvSpPr txBox="1"/>
          <p:nvPr/>
        </p:nvSpPr>
        <p:spPr>
          <a:xfrm>
            <a:off x="6777262" y="6238979"/>
            <a:ext cx="8686488" cy="1773887"/>
          </a:xfrm>
          <a:prstGeom prst="rect">
            <a:avLst/>
          </a:prstGeom>
        </p:spPr>
        <p:txBody>
          <a:bodyPr lIns="0" tIns="0" rIns="0" bIns="0" rtlCol="0" anchor="t">
            <a:spAutoFit/>
          </a:bodyPr>
          <a:lstStyle/>
          <a:p>
            <a:pPr algn="l">
              <a:lnSpc>
                <a:spcPts val="3551"/>
              </a:lnSpc>
            </a:pPr>
            <a:r>
              <a:rPr lang="en-US" sz="2536" b="1" spc="139">
                <a:solidFill>
                  <a:srgbClr val="101010"/>
                </a:solidFill>
                <a:latin typeface="Montserrat Bold"/>
                <a:ea typeface="Montserrat Bold"/>
                <a:cs typeface="Montserrat Bold"/>
                <a:sym typeface="Montserrat Bold"/>
              </a:rPr>
              <a:t>Guest Speaker:</a:t>
            </a:r>
          </a:p>
          <a:p>
            <a:pPr algn="l">
              <a:lnSpc>
                <a:spcPts val="3551"/>
              </a:lnSpc>
            </a:pPr>
            <a:r>
              <a:rPr lang="en-US" sz="2536" b="1" spc="139">
                <a:solidFill>
                  <a:srgbClr val="101010"/>
                </a:solidFill>
                <a:latin typeface="Montserrat Bold"/>
                <a:ea typeface="Montserrat Bold"/>
                <a:cs typeface="Montserrat Bold"/>
                <a:sym typeface="Montserrat Bold"/>
              </a:rPr>
              <a:t>Michal Reid, MD</a:t>
            </a:r>
          </a:p>
          <a:p>
            <a:pPr algn="l">
              <a:lnSpc>
                <a:spcPts val="3551"/>
              </a:lnSpc>
            </a:pPr>
            <a:r>
              <a:rPr lang="en-US" sz="2536" b="1" spc="139">
                <a:solidFill>
                  <a:srgbClr val="101010"/>
                </a:solidFill>
                <a:latin typeface="Montserrat Bold"/>
                <a:ea typeface="Montserrat Bold"/>
                <a:cs typeface="Montserrat Bold"/>
                <a:sym typeface="Montserrat Bold"/>
              </a:rPr>
              <a:t>Assistant Professor, Pulmonary, Critical Care &amp; Sleep Medicine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675473" y="3358705"/>
            <a:ext cx="6583827" cy="4880262"/>
          </a:xfrm>
          <a:custGeom>
            <a:avLst/>
            <a:gdLst/>
            <a:ahLst/>
            <a:cxnLst/>
            <a:rect l="l" t="t" r="r" b="b"/>
            <a:pathLst>
              <a:path w="6583827" h="4880262">
                <a:moveTo>
                  <a:pt x="0" y="0"/>
                </a:moveTo>
                <a:lnTo>
                  <a:pt x="6583827" y="0"/>
                </a:lnTo>
                <a:lnTo>
                  <a:pt x="6583827" y="4880261"/>
                </a:lnTo>
                <a:lnTo>
                  <a:pt x="0" y="4880261"/>
                </a:lnTo>
                <a:lnTo>
                  <a:pt x="0" y="0"/>
                </a:lnTo>
                <a:close/>
              </a:path>
            </a:pathLst>
          </a:custGeom>
          <a:blipFill>
            <a:blip r:embed="rId12"/>
            <a:stretch>
              <a:fillRect/>
            </a:stretch>
          </a:blipFill>
          <a:ln w="38100" cap="sq">
            <a:solidFill>
              <a:srgbClr val="78A2AE"/>
            </a:solidFill>
            <a:prstDash val="solid"/>
            <a:miter/>
          </a:ln>
        </p:spPr>
      </p:sp>
      <p:sp>
        <p:nvSpPr>
          <p:cNvPr id="27" name="TextBox 27"/>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8" name="TextBox 28"/>
          <p:cNvSpPr txBox="1"/>
          <p:nvPr/>
        </p:nvSpPr>
        <p:spPr>
          <a:xfrm>
            <a:off x="1028700" y="2377058"/>
            <a:ext cx="11102145"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Lung Cancer: Epidemiology</a:t>
            </a:r>
          </a:p>
        </p:txBody>
      </p:sp>
      <p:sp>
        <p:nvSpPr>
          <p:cNvPr id="29" name="TextBox 29"/>
          <p:cNvSpPr txBox="1"/>
          <p:nvPr/>
        </p:nvSpPr>
        <p:spPr>
          <a:xfrm>
            <a:off x="1028700" y="3282505"/>
            <a:ext cx="8382337" cy="2061879"/>
          </a:xfrm>
          <a:prstGeom prst="rect">
            <a:avLst/>
          </a:prstGeom>
        </p:spPr>
        <p:txBody>
          <a:bodyPr lIns="0" tIns="0" rIns="0" bIns="0" rtlCol="0" anchor="t">
            <a:spAutoFit/>
          </a:bodyPr>
          <a:lstStyle/>
          <a:p>
            <a:pPr marL="607547" lvl="1" indent="-303774" algn="l">
              <a:lnSpc>
                <a:spcPts val="4164"/>
              </a:lnSpc>
              <a:buFont typeface="Arial"/>
              <a:buChar char="•"/>
            </a:pPr>
            <a:r>
              <a:rPr lang="en-US" sz="2814">
                <a:solidFill>
                  <a:srgbClr val="000000"/>
                </a:solidFill>
                <a:latin typeface="Aptos"/>
                <a:ea typeface="Aptos"/>
                <a:cs typeface="Aptos"/>
                <a:sym typeface="Aptos"/>
              </a:rPr>
              <a:t>LC is the </a:t>
            </a:r>
            <a:r>
              <a:rPr lang="en-US" sz="2814" b="1">
                <a:solidFill>
                  <a:srgbClr val="000000"/>
                </a:solidFill>
                <a:latin typeface="Aptos Bold"/>
                <a:ea typeface="Aptos Bold"/>
                <a:cs typeface="Aptos Bold"/>
                <a:sym typeface="Aptos Bold"/>
              </a:rPr>
              <a:t>leading cause of cancer death</a:t>
            </a:r>
            <a:r>
              <a:rPr lang="en-US" sz="2814">
                <a:solidFill>
                  <a:srgbClr val="000000"/>
                </a:solidFill>
                <a:latin typeface="Aptos"/>
                <a:ea typeface="Aptos"/>
                <a:cs typeface="Aptos"/>
                <a:sym typeface="Aptos"/>
              </a:rPr>
              <a:t> in the US</a:t>
            </a:r>
          </a:p>
          <a:p>
            <a:pPr marL="607547" lvl="1" indent="-303774" algn="l">
              <a:lnSpc>
                <a:spcPts val="4164"/>
              </a:lnSpc>
              <a:buFont typeface="Arial"/>
              <a:buChar char="•"/>
            </a:pPr>
            <a:r>
              <a:rPr lang="en-US" sz="2814">
                <a:solidFill>
                  <a:srgbClr val="000000"/>
                </a:solidFill>
                <a:latin typeface="Aptos"/>
                <a:ea typeface="Aptos"/>
                <a:cs typeface="Aptos"/>
                <a:sym typeface="Aptos"/>
              </a:rPr>
              <a:t>Accounts for about </a:t>
            </a:r>
            <a:r>
              <a:rPr lang="en-US" sz="2814" b="1">
                <a:solidFill>
                  <a:srgbClr val="000000"/>
                </a:solidFill>
                <a:latin typeface="Aptos Bold"/>
                <a:ea typeface="Aptos Bold"/>
                <a:cs typeface="Aptos Bold"/>
                <a:sym typeface="Aptos Bold"/>
              </a:rPr>
              <a:t>1 in 5</a:t>
            </a:r>
            <a:r>
              <a:rPr lang="en-US" sz="2814">
                <a:solidFill>
                  <a:srgbClr val="000000"/>
                </a:solidFill>
                <a:latin typeface="Aptos"/>
                <a:ea typeface="Aptos"/>
                <a:cs typeface="Aptos"/>
                <a:sym typeface="Aptos"/>
              </a:rPr>
              <a:t> of all cancer deaths </a:t>
            </a:r>
          </a:p>
          <a:p>
            <a:pPr marL="607547" lvl="1" indent="-303774" algn="l">
              <a:lnSpc>
                <a:spcPts val="4164"/>
              </a:lnSpc>
              <a:buFont typeface="Arial"/>
              <a:buChar char="•"/>
            </a:pPr>
            <a:r>
              <a:rPr lang="en-US" sz="2814">
                <a:solidFill>
                  <a:srgbClr val="000000"/>
                </a:solidFill>
                <a:latin typeface="Aptos"/>
                <a:ea typeface="Aptos"/>
                <a:cs typeface="Aptos"/>
                <a:sym typeface="Aptos"/>
              </a:rPr>
              <a:t>Each year, more people die of LC than of colon, breast, and prostate cancers combined.</a:t>
            </a:r>
          </a:p>
        </p:txBody>
      </p:sp>
      <p:sp>
        <p:nvSpPr>
          <p:cNvPr id="30" name="TextBox 30"/>
          <p:cNvSpPr txBox="1"/>
          <p:nvPr/>
        </p:nvSpPr>
        <p:spPr>
          <a:xfrm>
            <a:off x="11057887" y="8505666"/>
            <a:ext cx="6201413" cy="151765"/>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SEER Cancer Stat Facts: Lung &amp; Bronchus Cancer: </a:t>
            </a:r>
            <a:r>
              <a:rPr lang="en-US" sz="1100" u="sng" spc="-38">
                <a:solidFill>
                  <a:srgbClr val="000000"/>
                </a:solidFill>
                <a:latin typeface="Public Sans"/>
                <a:ea typeface="Public Sans"/>
                <a:cs typeface="Public Sans"/>
                <a:sym typeface="Public Sans"/>
                <a:hlinkClick r:id="rId13" tooltip="https://seer.cancer.gov/statfacts/html/lungb.html"/>
              </a:rPr>
              <a:t>https://seer.cancer.gov/statfacts/html/prost.html </a:t>
            </a:r>
          </a:p>
        </p:txBody>
      </p:sp>
      <p:sp>
        <p:nvSpPr>
          <p:cNvPr id="31" name="Freeform 31"/>
          <p:cNvSpPr/>
          <p:nvPr/>
        </p:nvSpPr>
        <p:spPr>
          <a:xfrm>
            <a:off x="1028700" y="5576401"/>
            <a:ext cx="8855639" cy="4084664"/>
          </a:xfrm>
          <a:custGeom>
            <a:avLst/>
            <a:gdLst/>
            <a:ahLst/>
            <a:cxnLst/>
            <a:rect l="l" t="t" r="r" b="b"/>
            <a:pathLst>
              <a:path w="8855639" h="4084664">
                <a:moveTo>
                  <a:pt x="0" y="0"/>
                </a:moveTo>
                <a:lnTo>
                  <a:pt x="8855639" y="0"/>
                </a:lnTo>
                <a:lnTo>
                  <a:pt x="8855639" y="4084663"/>
                </a:lnTo>
                <a:lnTo>
                  <a:pt x="0" y="4084663"/>
                </a:lnTo>
                <a:lnTo>
                  <a:pt x="0" y="0"/>
                </a:lnTo>
                <a:close/>
              </a:path>
            </a:pathLst>
          </a:custGeom>
          <a:blipFill>
            <a:blip r:embed="rId14"/>
            <a:stretch>
              <a:fillRect/>
            </a:stretch>
          </a:blipFill>
          <a:ln w="38100" cap="sq">
            <a:solidFill>
              <a:srgbClr val="78A2AE"/>
            </a:solidFill>
            <a:prstDash val="solid"/>
            <a:miter/>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7" name="TextBox 27"/>
          <p:cNvSpPr txBox="1"/>
          <p:nvPr/>
        </p:nvSpPr>
        <p:spPr>
          <a:xfrm>
            <a:off x="1028700" y="2377058"/>
            <a:ext cx="11102145"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Lung Cancer: Epidemiology</a:t>
            </a:r>
          </a:p>
        </p:txBody>
      </p:sp>
      <p:sp>
        <p:nvSpPr>
          <p:cNvPr id="28" name="TextBox 28"/>
          <p:cNvSpPr txBox="1"/>
          <p:nvPr/>
        </p:nvSpPr>
        <p:spPr>
          <a:xfrm>
            <a:off x="1028700" y="3348916"/>
            <a:ext cx="8923209" cy="2103900"/>
          </a:xfrm>
          <a:prstGeom prst="rect">
            <a:avLst/>
          </a:prstGeom>
        </p:spPr>
        <p:txBody>
          <a:bodyPr lIns="0" tIns="0" rIns="0" bIns="0" rtlCol="0" anchor="t">
            <a:spAutoFit/>
          </a:bodyPr>
          <a:lstStyle/>
          <a:p>
            <a:pPr marL="626741" lvl="1" indent="-313370" algn="l">
              <a:lnSpc>
                <a:spcPts val="4296"/>
              </a:lnSpc>
              <a:buFont typeface="Arial"/>
              <a:buChar char="•"/>
            </a:pPr>
            <a:r>
              <a:rPr lang="en-US" sz="2902" b="1">
                <a:solidFill>
                  <a:srgbClr val="000000"/>
                </a:solidFill>
                <a:latin typeface="Aptos Bold"/>
                <a:ea typeface="Aptos Bold"/>
                <a:cs typeface="Aptos Bold"/>
                <a:sym typeface="Aptos Bold"/>
              </a:rPr>
              <a:t>~235,000</a:t>
            </a:r>
            <a:r>
              <a:rPr lang="en-US" sz="2902">
                <a:solidFill>
                  <a:srgbClr val="000000"/>
                </a:solidFill>
                <a:latin typeface="Aptos"/>
                <a:ea typeface="Aptos"/>
                <a:cs typeface="Aptos"/>
                <a:sym typeface="Aptos"/>
              </a:rPr>
              <a:t> people will be diagnosed with LC this year</a:t>
            </a:r>
          </a:p>
          <a:p>
            <a:pPr marL="626741" lvl="1" indent="-313370" algn="l">
              <a:lnSpc>
                <a:spcPts val="4296"/>
              </a:lnSpc>
              <a:buFont typeface="Arial"/>
              <a:buChar char="•"/>
            </a:pPr>
            <a:r>
              <a:rPr lang="en-US" sz="2902">
                <a:solidFill>
                  <a:srgbClr val="000000"/>
                </a:solidFill>
                <a:latin typeface="Aptos"/>
                <a:ea typeface="Aptos"/>
                <a:cs typeface="Aptos"/>
                <a:sym typeface="Aptos"/>
              </a:rPr>
              <a:t>Rates of new cases vary by state:</a:t>
            </a:r>
          </a:p>
          <a:p>
            <a:pPr marL="1253481" lvl="2" indent="-417827" algn="l">
              <a:lnSpc>
                <a:spcPts val="4296"/>
              </a:lnSpc>
              <a:buFont typeface="Arial"/>
              <a:buChar char="⚬"/>
            </a:pPr>
            <a:r>
              <a:rPr lang="en-US" sz="2902" b="1">
                <a:solidFill>
                  <a:srgbClr val="000000"/>
                </a:solidFill>
                <a:latin typeface="Aptos Bold"/>
                <a:ea typeface="Aptos Bold"/>
                <a:cs typeface="Aptos Bold"/>
                <a:sym typeface="Aptos Bold"/>
              </a:rPr>
              <a:t>Kansas’</a:t>
            </a:r>
            <a:r>
              <a:rPr lang="en-US" sz="2902">
                <a:solidFill>
                  <a:srgbClr val="000000"/>
                </a:solidFill>
                <a:latin typeface="Aptos"/>
                <a:ea typeface="Aptos"/>
                <a:cs typeface="Aptos"/>
                <a:sym typeface="Aptos"/>
              </a:rPr>
              <a:t> incidence rate is 51.9</a:t>
            </a:r>
          </a:p>
          <a:p>
            <a:pPr marL="1737784" lvl="3" indent="-434446" algn="l">
              <a:lnSpc>
                <a:spcPts val="3970"/>
              </a:lnSpc>
              <a:buFont typeface="Arial"/>
              <a:buChar char="￭"/>
            </a:pPr>
            <a:r>
              <a:rPr lang="en-US" sz="2683">
                <a:solidFill>
                  <a:srgbClr val="000000"/>
                </a:solidFill>
                <a:latin typeface="Aptos"/>
                <a:ea typeface="Aptos"/>
                <a:cs typeface="Aptos"/>
                <a:sym typeface="Aptos"/>
              </a:rPr>
              <a:t>National average is 54.6</a:t>
            </a:r>
          </a:p>
        </p:txBody>
      </p:sp>
      <p:grpSp>
        <p:nvGrpSpPr>
          <p:cNvPr id="29" name="Group 29"/>
          <p:cNvGrpSpPr/>
          <p:nvPr/>
        </p:nvGrpSpPr>
        <p:grpSpPr>
          <a:xfrm>
            <a:off x="7990420" y="4348478"/>
            <a:ext cx="9268880" cy="5271137"/>
            <a:chOff x="0" y="0"/>
            <a:chExt cx="12358507" cy="7028183"/>
          </a:xfrm>
        </p:grpSpPr>
        <p:sp>
          <p:nvSpPr>
            <p:cNvPr id="30" name="TextBox 30"/>
            <p:cNvSpPr txBox="1"/>
            <p:nvPr/>
          </p:nvSpPr>
          <p:spPr>
            <a:xfrm>
              <a:off x="7705213" y="6822654"/>
              <a:ext cx="4611026" cy="205529"/>
            </a:xfrm>
            <a:prstGeom prst="rect">
              <a:avLst/>
            </a:prstGeom>
          </p:spPr>
          <p:txBody>
            <a:bodyPr lIns="0" tIns="0" rIns="0" bIns="0" rtlCol="0" anchor="t">
              <a:spAutoFit/>
            </a:bodyPr>
            <a:lstStyle/>
            <a:p>
              <a:pPr algn="r">
                <a:lnSpc>
                  <a:spcPts val="1100"/>
                </a:lnSpc>
                <a:spcBef>
                  <a:spcPct val="0"/>
                </a:spcBef>
              </a:pPr>
              <a:r>
                <a:rPr lang="en-US" sz="1100" spc="-38">
                  <a:solidFill>
                    <a:srgbClr val="000000"/>
                  </a:solidFill>
                  <a:latin typeface="Public Sans"/>
                  <a:ea typeface="Public Sans"/>
                  <a:cs typeface="Public Sans"/>
                  <a:sym typeface="Public Sans"/>
                </a:rPr>
                <a:t>American Lung Association: State of Lung Cancer 2024</a:t>
              </a:r>
            </a:p>
          </p:txBody>
        </p:sp>
        <p:sp>
          <p:nvSpPr>
            <p:cNvPr id="31" name="Freeform 31"/>
            <p:cNvSpPr/>
            <p:nvPr/>
          </p:nvSpPr>
          <p:spPr>
            <a:xfrm>
              <a:off x="0" y="645242"/>
              <a:ext cx="12358507" cy="5901187"/>
            </a:xfrm>
            <a:custGeom>
              <a:avLst/>
              <a:gdLst/>
              <a:ahLst/>
              <a:cxnLst/>
              <a:rect l="l" t="t" r="r" b="b"/>
              <a:pathLst>
                <a:path w="12358507" h="5901187">
                  <a:moveTo>
                    <a:pt x="0" y="0"/>
                  </a:moveTo>
                  <a:lnTo>
                    <a:pt x="12358507" y="0"/>
                  </a:lnTo>
                  <a:lnTo>
                    <a:pt x="12358507" y="5901187"/>
                  </a:lnTo>
                  <a:lnTo>
                    <a:pt x="0" y="5901187"/>
                  </a:lnTo>
                  <a:lnTo>
                    <a:pt x="0" y="0"/>
                  </a:lnTo>
                  <a:close/>
                </a:path>
              </a:pathLst>
            </a:custGeom>
            <a:blipFill>
              <a:blip r:embed="rId12"/>
              <a:stretch>
                <a:fillRect/>
              </a:stretch>
            </a:blipFill>
            <a:ln w="38100" cap="sq">
              <a:solidFill>
                <a:srgbClr val="00365F"/>
              </a:solidFill>
              <a:prstDash val="solid"/>
              <a:miter/>
            </a:ln>
          </p:spPr>
        </p:sp>
        <p:sp>
          <p:nvSpPr>
            <p:cNvPr id="32" name="TextBox 32"/>
            <p:cNvSpPr txBox="1"/>
            <p:nvPr/>
          </p:nvSpPr>
          <p:spPr>
            <a:xfrm>
              <a:off x="4784677" y="-76200"/>
              <a:ext cx="7573830" cy="607142"/>
            </a:xfrm>
            <a:prstGeom prst="rect">
              <a:avLst/>
            </a:prstGeom>
          </p:spPr>
          <p:txBody>
            <a:bodyPr lIns="0" tIns="0" rIns="0" bIns="0" rtlCol="0" anchor="t">
              <a:spAutoFit/>
            </a:bodyPr>
            <a:lstStyle/>
            <a:p>
              <a:pPr algn="l">
                <a:lnSpc>
                  <a:spcPts val="3913"/>
                </a:lnSpc>
              </a:pPr>
              <a:r>
                <a:rPr lang="en-US" sz="2644" b="1">
                  <a:solidFill>
                    <a:srgbClr val="000000"/>
                  </a:solidFill>
                  <a:latin typeface="Aptos Bold"/>
                  <a:ea typeface="Aptos Bold"/>
                  <a:cs typeface="Aptos Bold"/>
                  <a:sym typeface="Aptos Bold"/>
                </a:rPr>
                <a:t>State Rankings by Rate of New Cases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2522108"/>
            <a:ext cx="924544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Lung Cancer: Survival</a:t>
            </a:r>
          </a:p>
        </p:txBody>
      </p:sp>
      <p:sp>
        <p:nvSpPr>
          <p:cNvPr id="27" name="TextBox 27"/>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8" name="TextBox 28"/>
          <p:cNvSpPr txBox="1"/>
          <p:nvPr/>
        </p:nvSpPr>
        <p:spPr>
          <a:xfrm>
            <a:off x="1028700" y="3276661"/>
            <a:ext cx="8193194" cy="3638428"/>
          </a:xfrm>
          <a:prstGeom prst="rect">
            <a:avLst/>
          </a:prstGeom>
        </p:spPr>
        <p:txBody>
          <a:bodyPr lIns="0" tIns="0" rIns="0" bIns="0" rtlCol="0" anchor="t">
            <a:spAutoFit/>
          </a:bodyPr>
          <a:lstStyle/>
          <a:p>
            <a:pPr marL="569487" lvl="1" indent="-284743" algn="l">
              <a:lnSpc>
                <a:spcPts val="4141"/>
              </a:lnSpc>
              <a:buFont typeface="Arial"/>
              <a:buChar char="•"/>
            </a:pPr>
            <a:r>
              <a:rPr lang="en-US" sz="2637">
                <a:solidFill>
                  <a:srgbClr val="000000"/>
                </a:solidFill>
                <a:latin typeface="Aptos"/>
                <a:ea typeface="Aptos"/>
                <a:cs typeface="Aptos"/>
                <a:sym typeface="Aptos"/>
              </a:rPr>
              <a:t>Nationally, overall 5-year survival is </a:t>
            </a:r>
            <a:r>
              <a:rPr lang="en-US" sz="2637" b="1">
                <a:solidFill>
                  <a:srgbClr val="000000"/>
                </a:solidFill>
                <a:latin typeface="Aptos Bold"/>
                <a:ea typeface="Aptos Bold"/>
                <a:cs typeface="Aptos Bold"/>
                <a:sym typeface="Aptos Bold"/>
              </a:rPr>
              <a:t>28.4%​</a:t>
            </a:r>
          </a:p>
          <a:p>
            <a:pPr marL="1138974" lvl="2" indent="-379658" algn="l">
              <a:lnSpc>
                <a:spcPts val="4141"/>
              </a:lnSpc>
              <a:buFont typeface="Arial"/>
              <a:buChar char="⚬"/>
            </a:pPr>
            <a:r>
              <a:rPr lang="en-US" sz="2637">
                <a:solidFill>
                  <a:srgbClr val="000000"/>
                </a:solidFill>
                <a:latin typeface="Aptos"/>
                <a:ea typeface="Aptos"/>
                <a:cs typeface="Aptos"/>
                <a:sym typeface="Aptos"/>
              </a:rPr>
              <a:t>This is a 26% improvement over the last 5 years</a:t>
            </a:r>
          </a:p>
          <a:p>
            <a:pPr marL="569487" lvl="1" indent="-284743" algn="l">
              <a:lnSpc>
                <a:spcPts val="4141"/>
              </a:lnSpc>
              <a:buFont typeface="Arial"/>
              <a:buChar char="•"/>
            </a:pPr>
            <a:r>
              <a:rPr lang="en-US" sz="2637">
                <a:solidFill>
                  <a:srgbClr val="000000"/>
                </a:solidFill>
                <a:latin typeface="Aptos"/>
                <a:ea typeface="Aptos"/>
                <a:cs typeface="Aptos"/>
                <a:sym typeface="Aptos"/>
              </a:rPr>
              <a:t>5-year survival for early stage is </a:t>
            </a:r>
            <a:r>
              <a:rPr lang="en-US" sz="2637" b="1">
                <a:solidFill>
                  <a:srgbClr val="000000"/>
                </a:solidFill>
                <a:latin typeface="Aptos Bold"/>
                <a:ea typeface="Aptos Bold"/>
                <a:cs typeface="Aptos Bold"/>
                <a:sym typeface="Aptos Bold"/>
              </a:rPr>
              <a:t>64%​</a:t>
            </a:r>
          </a:p>
          <a:p>
            <a:pPr marL="569487" lvl="1" indent="-284743" algn="l">
              <a:lnSpc>
                <a:spcPts val="4141"/>
              </a:lnSpc>
              <a:buFont typeface="Arial"/>
              <a:buChar char="•"/>
            </a:pPr>
            <a:r>
              <a:rPr lang="en-US" sz="2637" b="1">
                <a:solidFill>
                  <a:srgbClr val="000000"/>
                </a:solidFill>
                <a:latin typeface="Aptos Bold"/>
                <a:ea typeface="Aptos Bold"/>
                <a:cs typeface="Aptos Bold"/>
                <a:sym typeface="Aptos Bold"/>
              </a:rPr>
              <a:t>Regional variability</a:t>
            </a:r>
            <a:r>
              <a:rPr lang="en-US" sz="2637">
                <a:solidFill>
                  <a:srgbClr val="000000"/>
                </a:solidFill>
                <a:latin typeface="Aptos"/>
                <a:ea typeface="Aptos"/>
                <a:cs typeface="Aptos"/>
                <a:sym typeface="Aptos"/>
              </a:rPr>
              <a:t> in survival:</a:t>
            </a:r>
          </a:p>
          <a:p>
            <a:pPr marL="1138974" lvl="2" indent="-379658" algn="l">
              <a:lnSpc>
                <a:spcPts val="4141"/>
              </a:lnSpc>
              <a:buFont typeface="Arial"/>
              <a:buChar char="⚬"/>
            </a:pPr>
            <a:r>
              <a:rPr lang="en-US" sz="2637">
                <a:solidFill>
                  <a:srgbClr val="000000"/>
                </a:solidFill>
                <a:latin typeface="Aptos"/>
                <a:ea typeface="Aptos"/>
                <a:cs typeface="Aptos"/>
                <a:sym typeface="Aptos"/>
              </a:rPr>
              <a:t>Massachusetts ranked best at 37.9%</a:t>
            </a:r>
          </a:p>
          <a:p>
            <a:pPr marL="1138974" lvl="2" indent="-379658" algn="l">
              <a:lnSpc>
                <a:spcPts val="4141"/>
              </a:lnSpc>
              <a:buFont typeface="Arial"/>
              <a:buChar char="⚬"/>
            </a:pPr>
            <a:r>
              <a:rPr lang="en-US" sz="2637">
                <a:solidFill>
                  <a:srgbClr val="000000"/>
                </a:solidFill>
                <a:latin typeface="Aptos"/>
                <a:ea typeface="Aptos"/>
                <a:cs typeface="Aptos"/>
                <a:sym typeface="Aptos"/>
              </a:rPr>
              <a:t>Oklahoma ranked worst at 22.2%</a:t>
            </a:r>
          </a:p>
          <a:p>
            <a:pPr marL="1138974" lvl="2" indent="-379658" algn="l">
              <a:lnSpc>
                <a:spcPts val="4141"/>
              </a:lnSpc>
              <a:buFont typeface="Arial"/>
              <a:buChar char="⚬"/>
            </a:pPr>
            <a:r>
              <a:rPr lang="en-US" sz="2637" b="1">
                <a:solidFill>
                  <a:srgbClr val="000000"/>
                </a:solidFill>
                <a:latin typeface="Aptos Bold"/>
                <a:ea typeface="Aptos Bold"/>
                <a:cs typeface="Aptos Bold"/>
                <a:sym typeface="Aptos Bold"/>
              </a:rPr>
              <a:t>Kansas ranked below average at 26.1%</a:t>
            </a:r>
          </a:p>
        </p:txBody>
      </p:sp>
      <p:grpSp>
        <p:nvGrpSpPr>
          <p:cNvPr id="29" name="Group 29"/>
          <p:cNvGrpSpPr/>
          <p:nvPr/>
        </p:nvGrpSpPr>
        <p:grpSpPr>
          <a:xfrm>
            <a:off x="9974551" y="3371911"/>
            <a:ext cx="7589557" cy="4288552"/>
            <a:chOff x="0" y="0"/>
            <a:chExt cx="10119409" cy="5718069"/>
          </a:xfrm>
        </p:grpSpPr>
        <p:sp>
          <p:nvSpPr>
            <p:cNvPr id="30" name="TextBox 30"/>
            <p:cNvSpPr txBox="1"/>
            <p:nvPr/>
          </p:nvSpPr>
          <p:spPr>
            <a:xfrm>
              <a:off x="5375908" y="5512540"/>
              <a:ext cx="4743502" cy="205529"/>
            </a:xfrm>
            <a:prstGeom prst="rect">
              <a:avLst/>
            </a:prstGeom>
          </p:spPr>
          <p:txBody>
            <a:bodyPr lIns="0" tIns="0" rIns="0" bIns="0" rtlCol="0" anchor="t">
              <a:spAutoFit/>
            </a:bodyPr>
            <a:lstStyle/>
            <a:p>
              <a:pPr algn="r">
                <a:lnSpc>
                  <a:spcPts val="1100"/>
                </a:lnSpc>
                <a:spcBef>
                  <a:spcPct val="0"/>
                </a:spcBef>
              </a:pPr>
              <a:r>
                <a:rPr lang="en-US" sz="1100" spc="-38">
                  <a:solidFill>
                    <a:srgbClr val="000000"/>
                  </a:solidFill>
                  <a:latin typeface="Public Sans"/>
                  <a:ea typeface="Public Sans"/>
                  <a:cs typeface="Public Sans"/>
                  <a:sym typeface="Public Sans"/>
                </a:rPr>
                <a:t>American Lung Association: State of Lung Cancer 2024</a:t>
              </a:r>
            </a:p>
          </p:txBody>
        </p:sp>
        <p:sp>
          <p:nvSpPr>
            <p:cNvPr id="31" name="Freeform 31"/>
            <p:cNvSpPr/>
            <p:nvPr/>
          </p:nvSpPr>
          <p:spPr>
            <a:xfrm>
              <a:off x="0" y="645242"/>
              <a:ext cx="10119409" cy="4743473"/>
            </a:xfrm>
            <a:custGeom>
              <a:avLst/>
              <a:gdLst/>
              <a:ahLst/>
              <a:cxnLst/>
              <a:rect l="l" t="t" r="r" b="b"/>
              <a:pathLst>
                <a:path w="10119409" h="4743473">
                  <a:moveTo>
                    <a:pt x="0" y="0"/>
                  </a:moveTo>
                  <a:lnTo>
                    <a:pt x="10119409" y="0"/>
                  </a:lnTo>
                  <a:lnTo>
                    <a:pt x="10119409" y="4743473"/>
                  </a:lnTo>
                  <a:lnTo>
                    <a:pt x="0" y="4743473"/>
                  </a:lnTo>
                  <a:lnTo>
                    <a:pt x="0" y="0"/>
                  </a:lnTo>
                  <a:close/>
                </a:path>
              </a:pathLst>
            </a:custGeom>
            <a:blipFill>
              <a:blip r:embed="rId12"/>
              <a:stretch>
                <a:fillRect/>
              </a:stretch>
            </a:blipFill>
            <a:ln w="38100" cap="sq">
              <a:solidFill>
                <a:srgbClr val="00365F"/>
              </a:solidFill>
              <a:prstDash val="solid"/>
              <a:miter/>
            </a:ln>
          </p:spPr>
        </p:sp>
        <p:sp>
          <p:nvSpPr>
            <p:cNvPr id="32" name="TextBox 32"/>
            <p:cNvSpPr txBox="1"/>
            <p:nvPr/>
          </p:nvSpPr>
          <p:spPr>
            <a:xfrm>
              <a:off x="0" y="-76200"/>
              <a:ext cx="7966911" cy="607142"/>
            </a:xfrm>
            <a:prstGeom prst="rect">
              <a:avLst/>
            </a:prstGeom>
          </p:spPr>
          <p:txBody>
            <a:bodyPr lIns="0" tIns="0" rIns="0" bIns="0" rtlCol="0" anchor="t">
              <a:spAutoFit/>
            </a:bodyPr>
            <a:lstStyle/>
            <a:p>
              <a:pPr algn="l">
                <a:lnSpc>
                  <a:spcPts val="3913"/>
                </a:lnSpc>
              </a:pPr>
              <a:r>
                <a:rPr lang="en-US" sz="2644" b="1">
                  <a:solidFill>
                    <a:srgbClr val="000000"/>
                  </a:solidFill>
                  <a:latin typeface="Aptos Bold"/>
                  <a:ea typeface="Aptos Bold"/>
                  <a:cs typeface="Aptos Bold"/>
                  <a:sym typeface="Aptos Bold"/>
                </a:rPr>
                <a:t>State Rankings by 5-Year Survival Rate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1152600" y="3132267"/>
            <a:ext cx="6106700" cy="2908316"/>
          </a:xfrm>
          <a:custGeom>
            <a:avLst/>
            <a:gdLst/>
            <a:ahLst/>
            <a:cxnLst/>
            <a:rect l="l" t="t" r="r" b="b"/>
            <a:pathLst>
              <a:path w="6106700" h="2908316">
                <a:moveTo>
                  <a:pt x="0" y="0"/>
                </a:moveTo>
                <a:lnTo>
                  <a:pt x="6106700" y="0"/>
                </a:lnTo>
                <a:lnTo>
                  <a:pt x="6106700" y="2908316"/>
                </a:lnTo>
                <a:lnTo>
                  <a:pt x="0" y="2908316"/>
                </a:lnTo>
                <a:lnTo>
                  <a:pt x="0" y="0"/>
                </a:lnTo>
                <a:close/>
              </a:path>
            </a:pathLst>
          </a:custGeom>
          <a:blipFill>
            <a:blip r:embed="rId12"/>
            <a:stretch>
              <a:fillRect/>
            </a:stretch>
          </a:blipFill>
          <a:ln w="38100" cap="sq">
            <a:solidFill>
              <a:srgbClr val="00365F"/>
            </a:solidFill>
            <a:prstDash val="solid"/>
            <a:miter/>
          </a:ln>
        </p:spPr>
      </p:sp>
      <p:sp>
        <p:nvSpPr>
          <p:cNvPr id="27" name="TextBox 27"/>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8" name="TextBox 28"/>
          <p:cNvSpPr txBox="1"/>
          <p:nvPr/>
        </p:nvSpPr>
        <p:spPr>
          <a:xfrm>
            <a:off x="1028700" y="2603058"/>
            <a:ext cx="8757089"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Lung Cancer: Early Diagnosis </a:t>
            </a:r>
          </a:p>
        </p:txBody>
      </p:sp>
      <p:sp>
        <p:nvSpPr>
          <p:cNvPr id="29" name="TextBox 29"/>
          <p:cNvSpPr txBox="1"/>
          <p:nvPr/>
        </p:nvSpPr>
        <p:spPr>
          <a:xfrm>
            <a:off x="1028700" y="3437067"/>
            <a:ext cx="9403079" cy="3783813"/>
          </a:xfrm>
          <a:prstGeom prst="rect">
            <a:avLst/>
          </a:prstGeom>
        </p:spPr>
        <p:txBody>
          <a:bodyPr lIns="0" tIns="0" rIns="0" bIns="0" rtlCol="0" anchor="t">
            <a:spAutoFit/>
          </a:bodyPr>
          <a:lstStyle/>
          <a:p>
            <a:pPr marL="607199" lvl="1" indent="-303600" algn="l">
              <a:lnSpc>
                <a:spcPts val="5006"/>
              </a:lnSpc>
              <a:buFont typeface="Arial"/>
              <a:buChar char="•"/>
            </a:pPr>
            <a:r>
              <a:rPr lang="en-US" sz="2812" b="1">
                <a:solidFill>
                  <a:srgbClr val="000000"/>
                </a:solidFill>
                <a:latin typeface="Univers Bold"/>
                <a:ea typeface="Univers Bold"/>
                <a:cs typeface="Univers Bold"/>
                <a:sym typeface="Univers Bold"/>
              </a:rPr>
              <a:t>Only 27% </a:t>
            </a:r>
            <a:r>
              <a:rPr lang="en-US" sz="2812">
                <a:solidFill>
                  <a:srgbClr val="000000"/>
                </a:solidFill>
                <a:latin typeface="Univers"/>
                <a:ea typeface="Univers"/>
                <a:cs typeface="Univers"/>
                <a:sym typeface="Univers"/>
              </a:rPr>
              <a:t>of cases were diagnosed at an early stage​</a:t>
            </a:r>
          </a:p>
          <a:p>
            <a:pPr marL="1214399" lvl="2" indent="-404800" algn="l">
              <a:lnSpc>
                <a:spcPts val="5006"/>
              </a:lnSpc>
              <a:buFont typeface="Arial"/>
              <a:buChar char="⚬"/>
            </a:pPr>
            <a:r>
              <a:rPr lang="en-US" sz="2812" b="1">
                <a:solidFill>
                  <a:srgbClr val="000000"/>
                </a:solidFill>
                <a:latin typeface="Univers Bold"/>
                <a:ea typeface="Univers Bold"/>
                <a:cs typeface="Univers Bold"/>
                <a:sym typeface="Univers Bold"/>
              </a:rPr>
              <a:t>43%</a:t>
            </a:r>
            <a:r>
              <a:rPr lang="en-US" sz="2812">
                <a:solidFill>
                  <a:srgbClr val="000000"/>
                </a:solidFill>
                <a:latin typeface="Univers"/>
                <a:ea typeface="Univers"/>
                <a:cs typeface="Univers"/>
                <a:sym typeface="Univers"/>
              </a:rPr>
              <a:t> of cases are not caught until a late stage when survival is only </a:t>
            </a:r>
            <a:r>
              <a:rPr lang="en-US" sz="2812" b="1">
                <a:solidFill>
                  <a:srgbClr val="000000"/>
                </a:solidFill>
                <a:latin typeface="Univers Bold"/>
                <a:ea typeface="Univers Bold"/>
                <a:cs typeface="Univers Bold"/>
                <a:sym typeface="Univers Bold"/>
              </a:rPr>
              <a:t>9%</a:t>
            </a:r>
          </a:p>
          <a:p>
            <a:pPr marL="607199" lvl="1" indent="-303600" algn="l">
              <a:lnSpc>
                <a:spcPts val="5006"/>
              </a:lnSpc>
              <a:buFont typeface="Arial"/>
              <a:buChar char="•"/>
            </a:pPr>
            <a:r>
              <a:rPr lang="en-US" sz="2812">
                <a:solidFill>
                  <a:srgbClr val="000000"/>
                </a:solidFill>
                <a:latin typeface="Univers"/>
                <a:ea typeface="Univers"/>
                <a:cs typeface="Univers"/>
                <a:sym typeface="Univers"/>
              </a:rPr>
              <a:t>Regional variability in trends for stage of diagnosis​</a:t>
            </a:r>
          </a:p>
          <a:p>
            <a:pPr marL="607199" lvl="1" indent="-303600" algn="l">
              <a:lnSpc>
                <a:spcPts val="5006"/>
              </a:lnSpc>
              <a:buFont typeface="Arial"/>
              <a:buChar char="•"/>
            </a:pPr>
            <a:r>
              <a:rPr lang="en-US" sz="2812" b="1">
                <a:solidFill>
                  <a:srgbClr val="000000"/>
                </a:solidFill>
                <a:latin typeface="Univers Bold"/>
                <a:ea typeface="Univers Bold"/>
                <a:cs typeface="Univers Bold"/>
                <a:sym typeface="Univers Bold"/>
              </a:rPr>
              <a:t>Goal</a:t>
            </a:r>
            <a:r>
              <a:rPr lang="en-US" sz="2812">
                <a:solidFill>
                  <a:srgbClr val="000000"/>
                </a:solidFill>
                <a:latin typeface="Univers"/>
                <a:ea typeface="Univers"/>
                <a:cs typeface="Univers"/>
                <a:sym typeface="Univers"/>
              </a:rPr>
              <a:t> is to increase rate of early stage diagnosis through</a:t>
            </a:r>
            <a:r>
              <a:rPr lang="en-US" sz="2812" b="1">
                <a:solidFill>
                  <a:srgbClr val="000000"/>
                </a:solidFill>
                <a:latin typeface="Univers Bold"/>
                <a:ea typeface="Univers Bold"/>
                <a:cs typeface="Univers Bold"/>
                <a:sym typeface="Univers Bold"/>
              </a:rPr>
              <a:t> lung cancer screening (LCS)</a:t>
            </a:r>
          </a:p>
        </p:txBody>
      </p:sp>
      <p:sp>
        <p:nvSpPr>
          <p:cNvPr id="30" name="TextBox 30"/>
          <p:cNvSpPr txBox="1"/>
          <p:nvPr/>
        </p:nvSpPr>
        <p:spPr>
          <a:xfrm>
            <a:off x="13815397" y="9334500"/>
            <a:ext cx="3397836" cy="1517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Public Sans"/>
                <a:ea typeface="Public Sans"/>
                <a:cs typeface="Public Sans"/>
                <a:sym typeface="Public Sans"/>
              </a:rPr>
              <a:t>American Lung Association: State of Lung Cancer 2024</a:t>
            </a:r>
          </a:p>
        </p:txBody>
      </p:sp>
      <p:sp>
        <p:nvSpPr>
          <p:cNvPr id="31" name="Freeform 31"/>
          <p:cNvSpPr/>
          <p:nvPr/>
        </p:nvSpPr>
        <p:spPr>
          <a:xfrm>
            <a:off x="10504480" y="6531041"/>
            <a:ext cx="6754820" cy="2727259"/>
          </a:xfrm>
          <a:custGeom>
            <a:avLst/>
            <a:gdLst/>
            <a:ahLst/>
            <a:cxnLst/>
            <a:rect l="l" t="t" r="r" b="b"/>
            <a:pathLst>
              <a:path w="6754820" h="2727259">
                <a:moveTo>
                  <a:pt x="0" y="0"/>
                </a:moveTo>
                <a:lnTo>
                  <a:pt x="6754820" y="0"/>
                </a:lnTo>
                <a:lnTo>
                  <a:pt x="6754820" y="2727259"/>
                </a:lnTo>
                <a:lnTo>
                  <a:pt x="0" y="2727259"/>
                </a:lnTo>
                <a:lnTo>
                  <a:pt x="0" y="0"/>
                </a:lnTo>
                <a:close/>
              </a:path>
            </a:pathLst>
          </a:custGeom>
          <a:blipFill>
            <a:blip r:embed="rId13"/>
            <a:stretch>
              <a:fillRect/>
            </a:stretch>
          </a:blipFill>
          <a:ln w="38100" cap="sq">
            <a:solidFill>
              <a:srgbClr val="00365F"/>
            </a:solidFill>
            <a:prstDash val="solid"/>
            <a:miter/>
          </a:ln>
        </p:spPr>
      </p:sp>
      <p:sp>
        <p:nvSpPr>
          <p:cNvPr id="32" name="TextBox 32"/>
          <p:cNvSpPr txBox="1"/>
          <p:nvPr/>
        </p:nvSpPr>
        <p:spPr>
          <a:xfrm>
            <a:off x="11157440" y="2726986"/>
            <a:ext cx="5223779" cy="341601"/>
          </a:xfrm>
          <a:prstGeom prst="rect">
            <a:avLst/>
          </a:prstGeom>
        </p:spPr>
        <p:txBody>
          <a:bodyPr lIns="0" tIns="0" rIns="0" bIns="0" rtlCol="0" anchor="t">
            <a:spAutoFit/>
          </a:bodyPr>
          <a:lstStyle/>
          <a:p>
            <a:pPr algn="l">
              <a:lnSpc>
                <a:spcPts val="2829"/>
              </a:lnSpc>
            </a:pPr>
            <a:r>
              <a:rPr lang="en-US" sz="1911" b="1">
                <a:solidFill>
                  <a:srgbClr val="000000"/>
                </a:solidFill>
                <a:latin typeface="Aptos Bold"/>
                <a:ea typeface="Aptos Bold"/>
                <a:cs typeface="Aptos Bold"/>
                <a:sym typeface="Aptos Bold"/>
              </a:rPr>
              <a:t>State Rankings by Early Diagnosis Rate</a:t>
            </a:r>
          </a:p>
        </p:txBody>
      </p:sp>
      <p:sp>
        <p:nvSpPr>
          <p:cNvPr id="33" name="TextBox 33"/>
          <p:cNvSpPr txBox="1"/>
          <p:nvPr/>
        </p:nvSpPr>
        <p:spPr>
          <a:xfrm>
            <a:off x="13815397" y="6116783"/>
            <a:ext cx="3397836" cy="1517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Public Sans"/>
                <a:ea typeface="Public Sans"/>
                <a:cs typeface="Public Sans"/>
                <a:sym typeface="Public Sans"/>
              </a:rPr>
              <a:t>American Lung Association: State of Lung Cancer 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971550" y="6709200"/>
            <a:ext cx="8487904" cy="2206855"/>
          </a:xfrm>
          <a:custGeom>
            <a:avLst/>
            <a:gdLst/>
            <a:ahLst/>
            <a:cxnLst/>
            <a:rect l="l" t="t" r="r" b="b"/>
            <a:pathLst>
              <a:path w="8487904" h="2206855">
                <a:moveTo>
                  <a:pt x="0" y="0"/>
                </a:moveTo>
                <a:lnTo>
                  <a:pt x="8487904" y="0"/>
                </a:lnTo>
                <a:lnTo>
                  <a:pt x="8487904" y="2206855"/>
                </a:lnTo>
                <a:lnTo>
                  <a:pt x="0" y="2206855"/>
                </a:lnTo>
                <a:lnTo>
                  <a:pt x="0" y="0"/>
                </a:lnTo>
                <a:close/>
              </a:path>
            </a:pathLst>
          </a:custGeom>
          <a:blipFill>
            <a:blip r:embed="rId13"/>
            <a:stretch>
              <a:fillRect/>
            </a:stretch>
          </a:blipFill>
        </p:spPr>
      </p:sp>
      <p:sp>
        <p:nvSpPr>
          <p:cNvPr id="27" name="Freeform 27"/>
          <p:cNvSpPr/>
          <p:nvPr/>
        </p:nvSpPr>
        <p:spPr>
          <a:xfrm>
            <a:off x="9516604" y="6709200"/>
            <a:ext cx="7742696" cy="2409914"/>
          </a:xfrm>
          <a:custGeom>
            <a:avLst/>
            <a:gdLst/>
            <a:ahLst/>
            <a:cxnLst/>
            <a:rect l="l" t="t" r="r" b="b"/>
            <a:pathLst>
              <a:path w="7742696" h="2409914">
                <a:moveTo>
                  <a:pt x="0" y="0"/>
                </a:moveTo>
                <a:lnTo>
                  <a:pt x="7742696" y="0"/>
                </a:lnTo>
                <a:lnTo>
                  <a:pt x="7742696" y="2409914"/>
                </a:lnTo>
                <a:lnTo>
                  <a:pt x="0" y="2409914"/>
                </a:lnTo>
                <a:lnTo>
                  <a:pt x="0" y="0"/>
                </a:lnTo>
                <a:close/>
              </a:path>
            </a:pathLst>
          </a:custGeom>
          <a:blipFill>
            <a:blip r:embed="rId14"/>
            <a:stretch>
              <a:fillRect/>
            </a:stretch>
          </a:blipFill>
        </p:spPr>
      </p:sp>
      <p:sp>
        <p:nvSpPr>
          <p:cNvPr id="28" name="TextBox 28"/>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29" name="TextBox 29"/>
          <p:cNvSpPr txBox="1"/>
          <p:nvPr/>
        </p:nvSpPr>
        <p:spPr>
          <a:xfrm>
            <a:off x="1028700" y="2379532"/>
            <a:ext cx="11284558"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LCS: USPSTF Guidelines</a:t>
            </a:r>
          </a:p>
        </p:txBody>
      </p:sp>
      <p:sp>
        <p:nvSpPr>
          <p:cNvPr id="30" name="TextBox 30"/>
          <p:cNvSpPr txBox="1"/>
          <p:nvPr/>
        </p:nvSpPr>
        <p:spPr>
          <a:xfrm>
            <a:off x="1006067" y="3159232"/>
            <a:ext cx="14807640" cy="3134063"/>
          </a:xfrm>
          <a:prstGeom prst="rect">
            <a:avLst/>
          </a:prstGeom>
        </p:spPr>
        <p:txBody>
          <a:bodyPr wrap="square" lIns="0" tIns="0" rIns="0" bIns="0" rtlCol="0" anchor="t">
            <a:spAutoFit/>
          </a:bodyPr>
          <a:lstStyle/>
          <a:p>
            <a:pPr marL="591820" lvl="1" indent="-295910" algn="l">
              <a:lnSpc>
                <a:spcPts val="2742"/>
              </a:lnSpc>
              <a:buFont typeface="Arial"/>
              <a:buChar char="•"/>
            </a:pPr>
            <a:r>
              <a:rPr lang="en-US" sz="2700" spc="-95">
                <a:solidFill>
                  <a:srgbClr val="000000"/>
                </a:solidFill>
                <a:latin typeface="Univers"/>
                <a:ea typeface="Univers"/>
                <a:cs typeface="Univers"/>
                <a:sym typeface="Univers"/>
              </a:rPr>
              <a:t>March 2021 updated recommendations published​</a:t>
            </a:r>
            <a:endParaRPr lang="en-US"/>
          </a:p>
          <a:p>
            <a:pPr algn="l">
              <a:lnSpc>
                <a:spcPts val="2742"/>
              </a:lnSpc>
              <a:spcBef>
                <a:spcPct val="0"/>
              </a:spcBef>
            </a:pPr>
            <a:r>
              <a:rPr lang="en-US" sz="2700" spc="-95">
                <a:solidFill>
                  <a:srgbClr val="000000"/>
                </a:solidFill>
                <a:latin typeface="Univers"/>
                <a:ea typeface="Univers"/>
                <a:cs typeface="Univers"/>
                <a:sym typeface="Univers"/>
              </a:rPr>
              <a:t>​</a:t>
            </a:r>
            <a:endParaRPr lang="en-US" sz="2700" spc="-95">
              <a:solidFill>
                <a:srgbClr val="000000"/>
              </a:solidFill>
              <a:latin typeface="Univers"/>
              <a:ea typeface="Univers"/>
              <a:cs typeface="Univers"/>
            </a:endParaRPr>
          </a:p>
          <a:p>
            <a:pPr marL="591820" lvl="1" indent="-295910" algn="l">
              <a:lnSpc>
                <a:spcPts val="4853"/>
              </a:lnSpc>
              <a:buFont typeface="Arial"/>
              <a:buChar char="•"/>
            </a:pPr>
            <a:r>
              <a:rPr lang="en-US" sz="2700" spc="-95">
                <a:solidFill>
                  <a:srgbClr val="000000"/>
                </a:solidFill>
                <a:latin typeface="Univers"/>
                <a:ea typeface="Univers"/>
                <a:cs typeface="Univers"/>
                <a:sym typeface="Univers"/>
              </a:rPr>
              <a:t>Supporting arguments​</a:t>
            </a:r>
            <a:endParaRPr lang="en-US" sz="2700" spc="-95">
              <a:solidFill>
                <a:srgbClr val="000000"/>
              </a:solidFill>
              <a:latin typeface="Univers"/>
              <a:ea typeface="Univers"/>
              <a:cs typeface="Univers"/>
            </a:endParaRPr>
          </a:p>
          <a:p>
            <a:pPr marL="1183640" lvl="2" indent="-394335">
              <a:lnSpc>
                <a:spcPts val="4853"/>
              </a:lnSpc>
              <a:buFont typeface="Arial"/>
              <a:buChar char="⚬"/>
            </a:pPr>
            <a:r>
              <a:rPr lang="en-US" sz="2700" spc="-95">
                <a:solidFill>
                  <a:srgbClr val="000000"/>
                </a:solidFill>
                <a:latin typeface="Univers"/>
                <a:ea typeface="Univers"/>
                <a:cs typeface="Univers"/>
                <a:sym typeface="Univers"/>
              </a:rPr>
              <a:t>LDCT clearly has sensitivity/specificity to detect early-stage lung cancer​</a:t>
            </a:r>
            <a:endParaRPr lang="en-US" sz="2700" spc="-95">
              <a:solidFill>
                <a:srgbClr val="000000"/>
              </a:solidFill>
              <a:latin typeface="Univers"/>
              <a:ea typeface="Univers"/>
              <a:cs typeface="Univers"/>
            </a:endParaRPr>
          </a:p>
          <a:p>
            <a:pPr marL="1183640" lvl="2" indent="-394335" algn="l">
              <a:lnSpc>
                <a:spcPts val="4853"/>
              </a:lnSpc>
              <a:buFont typeface="Arial"/>
              <a:buChar char="⚬"/>
            </a:pPr>
            <a:r>
              <a:rPr lang="en-US" sz="2700" spc="-95">
                <a:solidFill>
                  <a:srgbClr val="000000"/>
                </a:solidFill>
                <a:latin typeface="Univers"/>
                <a:ea typeface="Univers"/>
                <a:cs typeface="Univers"/>
                <a:sym typeface="Univers"/>
              </a:rPr>
              <a:t>Benefit demonstrated to screen defined high-risk population​</a:t>
            </a:r>
            <a:endParaRPr lang="en-US" sz="2700" spc="-95">
              <a:solidFill>
                <a:srgbClr val="000000"/>
              </a:solidFill>
              <a:latin typeface="Univers"/>
              <a:ea typeface="Univers"/>
              <a:cs typeface="Univers"/>
            </a:endParaRPr>
          </a:p>
          <a:p>
            <a:pPr marL="1183640" lvl="2" indent="-394335" algn="l">
              <a:lnSpc>
                <a:spcPts val="4853"/>
              </a:lnSpc>
              <a:buFont typeface="Arial"/>
              <a:buChar char="⚬"/>
            </a:pPr>
            <a:r>
              <a:rPr lang="en-US" sz="2742" spc="-95">
                <a:solidFill>
                  <a:srgbClr val="000000"/>
                </a:solidFill>
                <a:latin typeface="Univers"/>
                <a:ea typeface="Univers"/>
                <a:cs typeface="Univers"/>
                <a:sym typeface="Univers"/>
              </a:rPr>
              <a:t>Harms of early diagnosis/treatment are relatively low relative to mortality benefit</a:t>
            </a:r>
            <a:endParaRPr lang="en-US" sz="2742" spc="-95">
              <a:solidFill>
                <a:srgbClr val="000000"/>
              </a:solidFill>
              <a:latin typeface="Univers"/>
              <a:ea typeface="Univers"/>
              <a:cs typeface="Univer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96230" y="3721484"/>
            <a:ext cx="4762713" cy="4363836"/>
            <a:chOff x="0" y="0"/>
            <a:chExt cx="6350284" cy="5818448"/>
          </a:xfrm>
        </p:grpSpPr>
        <p:sp>
          <p:nvSpPr>
            <p:cNvPr id="6" name="Freeform 6"/>
            <p:cNvSpPr/>
            <p:nvPr/>
          </p:nvSpPr>
          <p:spPr>
            <a:xfrm>
              <a:off x="0" y="0"/>
              <a:ext cx="6350284" cy="5818448"/>
            </a:xfrm>
            <a:custGeom>
              <a:avLst/>
              <a:gdLst/>
              <a:ahLst/>
              <a:cxnLst/>
              <a:rect l="l" t="t" r="r" b="b"/>
              <a:pathLst>
                <a:path w="6350284" h="5818448">
                  <a:moveTo>
                    <a:pt x="0" y="0"/>
                  </a:moveTo>
                  <a:lnTo>
                    <a:pt x="6350284" y="0"/>
                  </a:lnTo>
                  <a:lnTo>
                    <a:pt x="6350284" y="5818448"/>
                  </a:lnTo>
                  <a:lnTo>
                    <a:pt x="0" y="5818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4936706" y="3121584"/>
              <a:ext cx="1058716" cy="1180176"/>
            </a:xfrm>
            <a:custGeom>
              <a:avLst/>
              <a:gdLst/>
              <a:ahLst/>
              <a:cxnLst/>
              <a:rect l="l" t="t" r="r" b="b"/>
              <a:pathLst>
                <a:path w="1058716" h="1180176">
                  <a:moveTo>
                    <a:pt x="0" y="0"/>
                  </a:moveTo>
                  <a:lnTo>
                    <a:pt x="1058716" y="0"/>
                  </a:lnTo>
                  <a:lnTo>
                    <a:pt x="1058716" y="1180176"/>
                  </a:lnTo>
                  <a:lnTo>
                    <a:pt x="0" y="1180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247330" y="4122985"/>
              <a:ext cx="1150602" cy="1311228"/>
            </a:xfrm>
            <a:custGeom>
              <a:avLst/>
              <a:gdLst/>
              <a:ahLst/>
              <a:cxnLst/>
              <a:rect l="l" t="t" r="r" b="b"/>
              <a:pathLst>
                <a:path w="1150602" h="1311228">
                  <a:moveTo>
                    <a:pt x="0" y="0"/>
                  </a:moveTo>
                  <a:lnTo>
                    <a:pt x="1150603" y="0"/>
                  </a:lnTo>
                  <a:lnTo>
                    <a:pt x="1150603" y="1311228"/>
                  </a:lnTo>
                  <a:lnTo>
                    <a:pt x="0" y="1311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238530" y="780386"/>
              <a:ext cx="1957025" cy="564790"/>
            </a:xfrm>
            <a:prstGeom prst="rect">
              <a:avLst/>
            </a:prstGeom>
          </p:spPr>
          <p:txBody>
            <a:bodyPr lIns="0" tIns="0" rIns="0" bIns="0" rtlCol="0" anchor="t">
              <a:spAutoFit/>
            </a:bodyPr>
            <a:lstStyle/>
            <a:p>
              <a:pPr algn="ctr">
                <a:lnSpc>
                  <a:spcPts val="1609"/>
                </a:lnSpc>
              </a:pPr>
              <a:r>
                <a:rPr lang="en-US" sz="1593" b="1">
                  <a:solidFill>
                    <a:srgbClr val="000000"/>
                  </a:solidFill>
                  <a:latin typeface="Aptos Bold"/>
                  <a:ea typeface="Aptos Bold"/>
                  <a:cs typeface="Aptos Bold"/>
                  <a:sym typeface="Aptos Bold"/>
                </a:rPr>
                <a:t>Patient goals &amp; preferences</a:t>
              </a:r>
            </a:p>
          </p:txBody>
        </p:sp>
        <p:sp>
          <p:nvSpPr>
            <p:cNvPr id="10" name="TextBox 10"/>
            <p:cNvSpPr txBox="1"/>
            <p:nvPr/>
          </p:nvSpPr>
          <p:spPr>
            <a:xfrm>
              <a:off x="96728" y="3412049"/>
              <a:ext cx="2301205" cy="571953"/>
            </a:xfrm>
            <a:prstGeom prst="rect">
              <a:avLst/>
            </a:prstGeom>
          </p:spPr>
          <p:txBody>
            <a:bodyPr lIns="0" tIns="0" rIns="0" bIns="0" rtlCol="0" anchor="t">
              <a:spAutoFit/>
            </a:bodyPr>
            <a:lstStyle/>
            <a:p>
              <a:pPr algn="ctr">
                <a:lnSpc>
                  <a:spcPts val="1655"/>
                </a:lnSpc>
              </a:pPr>
              <a:r>
                <a:rPr lang="en-US" sz="1639" b="1">
                  <a:solidFill>
                    <a:srgbClr val="000000"/>
                  </a:solidFill>
                  <a:latin typeface="Aptos Bold"/>
                  <a:ea typeface="Aptos Bold"/>
                  <a:cs typeface="Aptos Bold"/>
                  <a:sym typeface="Aptos Bold"/>
                </a:rPr>
                <a:t>Clinical evidence &amp; expertise</a:t>
              </a:r>
            </a:p>
          </p:txBody>
        </p:sp>
        <p:sp>
          <p:nvSpPr>
            <p:cNvPr id="11" name="TextBox 11"/>
            <p:cNvSpPr txBox="1"/>
            <p:nvPr/>
          </p:nvSpPr>
          <p:spPr>
            <a:xfrm>
              <a:off x="3140225" y="4142035"/>
              <a:ext cx="2246866" cy="1111768"/>
            </a:xfrm>
            <a:prstGeom prst="rect">
              <a:avLst/>
            </a:prstGeom>
          </p:spPr>
          <p:txBody>
            <a:bodyPr lIns="0" tIns="0" rIns="0" bIns="0" rtlCol="0" anchor="t">
              <a:spAutoFit/>
            </a:bodyPr>
            <a:lstStyle/>
            <a:p>
              <a:pPr algn="ctr">
                <a:lnSpc>
                  <a:spcPts val="1609"/>
                </a:lnSpc>
              </a:pPr>
              <a:r>
                <a:rPr lang="en-US" sz="1593" b="1">
                  <a:solidFill>
                    <a:srgbClr val="000000"/>
                  </a:solidFill>
                  <a:latin typeface="Aptos Bold"/>
                  <a:ea typeface="Aptos Bold"/>
                  <a:cs typeface="Aptos Bold"/>
                  <a:sym typeface="Aptos Bold"/>
                </a:rPr>
                <a:t>Biological, psychological, &amp; sociological context </a:t>
              </a:r>
            </a:p>
          </p:txBody>
        </p:sp>
        <p:sp>
          <p:nvSpPr>
            <p:cNvPr id="12" name="Freeform 12"/>
            <p:cNvSpPr/>
            <p:nvPr/>
          </p:nvSpPr>
          <p:spPr>
            <a:xfrm>
              <a:off x="3560846" y="1345176"/>
              <a:ext cx="1269417" cy="1269417"/>
            </a:xfrm>
            <a:custGeom>
              <a:avLst/>
              <a:gdLst/>
              <a:ahLst/>
              <a:cxnLst/>
              <a:rect l="l" t="t" r="r" b="b"/>
              <a:pathLst>
                <a:path w="1269417" h="1269417">
                  <a:moveTo>
                    <a:pt x="0" y="0"/>
                  </a:moveTo>
                  <a:lnTo>
                    <a:pt x="1269417" y="0"/>
                  </a:lnTo>
                  <a:lnTo>
                    <a:pt x="1269417" y="1269416"/>
                  </a:lnTo>
                  <a:lnTo>
                    <a:pt x="0" y="126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2678260" y="3067254"/>
              <a:ext cx="993765" cy="506581"/>
            </a:xfrm>
            <a:prstGeom prst="rect">
              <a:avLst/>
            </a:prstGeom>
          </p:spPr>
          <p:txBody>
            <a:bodyPr lIns="0" tIns="0" rIns="0" bIns="0" rtlCol="0" anchor="t">
              <a:spAutoFit/>
            </a:bodyPr>
            <a:lstStyle/>
            <a:p>
              <a:pPr algn="l">
                <a:lnSpc>
                  <a:spcPts val="2756"/>
                </a:lnSpc>
              </a:pPr>
              <a:r>
                <a:rPr lang="en-US" sz="2728" b="1">
                  <a:solidFill>
                    <a:srgbClr val="000000"/>
                  </a:solidFill>
                  <a:latin typeface="Aptos Bold"/>
                  <a:ea typeface="Aptos Bold"/>
                  <a:cs typeface="Aptos Bold"/>
                  <a:sym typeface="Aptos Bold"/>
                </a:rPr>
                <a:t>SDM</a:t>
              </a:r>
            </a:p>
          </p:txBody>
        </p:sp>
      </p:grpSp>
      <p:grpSp>
        <p:nvGrpSpPr>
          <p:cNvPr id="14" name="Group 14"/>
          <p:cNvGrpSpPr/>
          <p:nvPr/>
        </p:nvGrpSpPr>
        <p:grpSpPr>
          <a:xfrm>
            <a:off x="1028700" y="626321"/>
            <a:ext cx="3336038" cy="1347682"/>
            <a:chOff x="0" y="0"/>
            <a:chExt cx="4448050" cy="1796909"/>
          </a:xfrm>
        </p:grpSpPr>
        <p:sp>
          <p:nvSpPr>
            <p:cNvPr id="15" name="Freeform 15"/>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9" name="Freeform 19"/>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TextBox 22"/>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3" name="TextBox 23"/>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4" name="TextBox 24"/>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5" name="TextBox 25"/>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6" name="TextBox 26"/>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7" name="TextBox 27"/>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8" name="TextBox 28"/>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9" name="TextBox 29"/>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30" name="TextBox 30"/>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1" name="TextBox 31"/>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32" name="TextBox 32"/>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3" name="TextBox 33"/>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4" name="TextBox 34"/>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35" name="Freeform 35"/>
          <p:cNvSpPr/>
          <p:nvPr/>
        </p:nvSpPr>
        <p:spPr>
          <a:xfrm>
            <a:off x="8569062" y="7066243"/>
            <a:ext cx="1149876" cy="1019078"/>
          </a:xfrm>
          <a:custGeom>
            <a:avLst/>
            <a:gdLst/>
            <a:ahLst/>
            <a:cxnLst/>
            <a:rect l="l" t="t" r="r" b="b"/>
            <a:pathLst>
              <a:path w="1149876" h="1019078">
                <a:moveTo>
                  <a:pt x="0" y="0"/>
                </a:moveTo>
                <a:lnTo>
                  <a:pt x="1149876" y="0"/>
                </a:lnTo>
                <a:lnTo>
                  <a:pt x="1149876" y="1019077"/>
                </a:lnTo>
                <a:lnTo>
                  <a:pt x="0" y="101907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36" name="TextBox 36"/>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37" name="TextBox 37"/>
          <p:cNvSpPr txBox="1"/>
          <p:nvPr/>
        </p:nvSpPr>
        <p:spPr>
          <a:xfrm>
            <a:off x="9144000" y="6276924"/>
            <a:ext cx="8115300" cy="2789936"/>
          </a:xfrm>
          <a:prstGeom prst="rect">
            <a:avLst/>
          </a:prstGeom>
        </p:spPr>
        <p:txBody>
          <a:bodyPr lIns="0" tIns="0" rIns="0" bIns="0" rtlCol="0" anchor="t">
            <a:spAutoFit/>
          </a:bodyPr>
          <a:lstStyle/>
          <a:p>
            <a:pPr marL="574295" lvl="1" indent="-287147" algn="l">
              <a:lnSpc>
                <a:spcPts val="3724"/>
              </a:lnSpc>
              <a:buFont typeface="Arial"/>
              <a:buChar char="•"/>
            </a:pPr>
            <a:r>
              <a:rPr lang="en-US" sz="2660" b="1">
                <a:solidFill>
                  <a:srgbClr val="000000"/>
                </a:solidFill>
                <a:latin typeface="Aptos Bold"/>
                <a:ea typeface="Aptos Bold"/>
                <a:cs typeface="Aptos Bold"/>
                <a:sym typeface="Aptos Bold"/>
              </a:rPr>
              <a:t>Potential Harms</a:t>
            </a:r>
          </a:p>
          <a:p>
            <a:pPr marL="1148589" lvl="2" indent="-382863" algn="l">
              <a:lnSpc>
                <a:spcPts val="3724"/>
              </a:lnSpc>
              <a:buFont typeface="Arial"/>
              <a:buChar char="⚬"/>
            </a:pPr>
            <a:r>
              <a:rPr lang="en-US" sz="2660">
                <a:solidFill>
                  <a:srgbClr val="000000"/>
                </a:solidFill>
                <a:latin typeface="Aptos"/>
                <a:ea typeface="Aptos"/>
                <a:cs typeface="Aptos"/>
                <a:sym typeface="Aptos"/>
              </a:rPr>
              <a:t>False-positive - unnecessary invasive procedure​</a:t>
            </a:r>
          </a:p>
          <a:p>
            <a:pPr marL="1148589" lvl="2" indent="-382863" algn="l">
              <a:lnSpc>
                <a:spcPts val="3724"/>
              </a:lnSpc>
              <a:buFont typeface="Arial"/>
              <a:buChar char="⚬"/>
            </a:pPr>
            <a:r>
              <a:rPr lang="en-US" sz="2660">
                <a:solidFill>
                  <a:srgbClr val="000000"/>
                </a:solidFill>
                <a:latin typeface="Aptos"/>
                <a:ea typeface="Aptos"/>
                <a:cs typeface="Aptos"/>
                <a:sym typeface="Aptos"/>
              </a:rPr>
              <a:t>Overdiagnosis​</a:t>
            </a:r>
          </a:p>
          <a:p>
            <a:pPr marL="1148589" lvl="2" indent="-382863" algn="l">
              <a:lnSpc>
                <a:spcPts val="3724"/>
              </a:lnSpc>
              <a:buFont typeface="Arial"/>
              <a:buChar char="⚬"/>
            </a:pPr>
            <a:r>
              <a:rPr lang="en-US" sz="2660">
                <a:solidFill>
                  <a:srgbClr val="000000"/>
                </a:solidFill>
                <a:latin typeface="Aptos"/>
                <a:ea typeface="Aptos"/>
                <a:cs typeface="Aptos"/>
                <a:sym typeface="Aptos"/>
              </a:rPr>
              <a:t>Radiation-induced cancer​</a:t>
            </a:r>
          </a:p>
          <a:p>
            <a:pPr marL="1148589" lvl="2" indent="-382863" algn="l">
              <a:lnSpc>
                <a:spcPts val="3724"/>
              </a:lnSpc>
              <a:buFont typeface="Arial"/>
              <a:buChar char="⚬"/>
            </a:pPr>
            <a:r>
              <a:rPr lang="en-US" sz="2660">
                <a:solidFill>
                  <a:srgbClr val="000000"/>
                </a:solidFill>
                <a:latin typeface="Aptos"/>
                <a:ea typeface="Aptos"/>
                <a:cs typeface="Aptos"/>
                <a:sym typeface="Aptos"/>
              </a:rPr>
              <a:t>Incidental findings​</a:t>
            </a:r>
          </a:p>
          <a:p>
            <a:pPr marL="1148589" lvl="2" indent="-382863" algn="l">
              <a:lnSpc>
                <a:spcPts val="3724"/>
              </a:lnSpc>
              <a:buFont typeface="Arial"/>
              <a:buChar char="⚬"/>
            </a:pPr>
            <a:r>
              <a:rPr lang="en-US" sz="2660">
                <a:solidFill>
                  <a:srgbClr val="000000"/>
                </a:solidFill>
                <a:latin typeface="Aptos"/>
                <a:ea typeface="Aptos"/>
                <a:cs typeface="Aptos"/>
                <a:sym typeface="Aptos"/>
              </a:rPr>
              <a:t>Increases in distress and anxiety</a:t>
            </a:r>
          </a:p>
        </p:txBody>
      </p:sp>
      <p:sp>
        <p:nvSpPr>
          <p:cNvPr id="38" name="TextBox 38"/>
          <p:cNvSpPr txBox="1"/>
          <p:nvPr/>
        </p:nvSpPr>
        <p:spPr>
          <a:xfrm>
            <a:off x="1028700" y="2656034"/>
            <a:ext cx="12332069"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LCS: Shared Decision Making &amp; Potential Harms</a:t>
            </a:r>
          </a:p>
        </p:txBody>
      </p:sp>
      <p:sp>
        <p:nvSpPr>
          <p:cNvPr id="39" name="TextBox 39"/>
          <p:cNvSpPr txBox="1"/>
          <p:nvPr/>
        </p:nvSpPr>
        <p:spPr>
          <a:xfrm>
            <a:off x="5561198" y="3664334"/>
            <a:ext cx="9159676" cy="2367453"/>
          </a:xfrm>
          <a:prstGeom prst="rect">
            <a:avLst/>
          </a:prstGeom>
        </p:spPr>
        <p:txBody>
          <a:bodyPr lIns="0" tIns="0" rIns="0" bIns="0" rtlCol="0" anchor="t">
            <a:spAutoFit/>
          </a:bodyPr>
          <a:lstStyle/>
          <a:p>
            <a:pPr marL="574333" lvl="1" indent="-287167" algn="l">
              <a:lnSpc>
                <a:spcPts val="3750"/>
              </a:lnSpc>
              <a:buFont typeface="Arial"/>
              <a:buChar char="•"/>
            </a:pPr>
            <a:r>
              <a:rPr lang="en-US" sz="2660" b="1">
                <a:solidFill>
                  <a:srgbClr val="000000"/>
                </a:solidFill>
                <a:latin typeface="Aptos Bold"/>
                <a:ea typeface="Aptos Bold"/>
                <a:cs typeface="Aptos Bold"/>
                <a:sym typeface="Aptos Bold"/>
              </a:rPr>
              <a:t>Shared Decision Making</a:t>
            </a:r>
          </a:p>
          <a:p>
            <a:pPr marL="1148667" lvl="2" indent="-382889" algn="l">
              <a:lnSpc>
                <a:spcPts val="3750"/>
              </a:lnSpc>
              <a:buFont typeface="Arial"/>
              <a:buChar char="⚬"/>
            </a:pPr>
            <a:r>
              <a:rPr lang="en-US" sz="2660">
                <a:solidFill>
                  <a:srgbClr val="000000"/>
                </a:solidFill>
                <a:latin typeface="Aptos"/>
                <a:ea typeface="Aptos"/>
                <a:cs typeface="Aptos"/>
                <a:sym typeface="Aptos"/>
              </a:rPr>
              <a:t>SDM vital component of LCS​</a:t>
            </a:r>
          </a:p>
          <a:p>
            <a:pPr marL="1148667" lvl="2" indent="-382889" algn="l">
              <a:lnSpc>
                <a:spcPts val="3750"/>
              </a:lnSpc>
              <a:buFont typeface="Arial"/>
              <a:buChar char="⚬"/>
            </a:pPr>
            <a:r>
              <a:rPr lang="en-US" sz="2660">
                <a:solidFill>
                  <a:srgbClr val="000000"/>
                </a:solidFill>
                <a:latin typeface="Aptos"/>
                <a:ea typeface="Aptos"/>
                <a:cs typeface="Aptos"/>
                <a:sym typeface="Aptos"/>
              </a:rPr>
              <a:t>Benefits/risks​</a:t>
            </a:r>
          </a:p>
          <a:p>
            <a:pPr marL="1148667" lvl="2" indent="-382889" algn="l">
              <a:lnSpc>
                <a:spcPts val="3750"/>
              </a:lnSpc>
              <a:buFont typeface="Arial"/>
              <a:buChar char="⚬"/>
            </a:pPr>
            <a:r>
              <a:rPr lang="en-US" sz="2660">
                <a:solidFill>
                  <a:srgbClr val="000000"/>
                </a:solidFill>
                <a:latin typeface="Aptos"/>
                <a:ea typeface="Aptos"/>
                <a:cs typeface="Aptos"/>
                <a:sym typeface="Aptos"/>
              </a:rPr>
              <a:t>Tobacco cessation and provision of cessationservices​</a:t>
            </a:r>
          </a:p>
          <a:p>
            <a:pPr marL="1148667" lvl="2" indent="-382889" algn="l">
              <a:lnSpc>
                <a:spcPts val="3750"/>
              </a:lnSpc>
              <a:buFont typeface="Arial"/>
              <a:buChar char="⚬"/>
            </a:pPr>
            <a:r>
              <a:rPr lang="en-US" sz="2660">
                <a:solidFill>
                  <a:srgbClr val="000000"/>
                </a:solidFill>
                <a:latin typeface="Aptos"/>
                <a:ea typeface="Aptos"/>
                <a:cs typeface="Aptos"/>
                <a:sym typeface="Aptos"/>
              </a:rPr>
              <a:t>SDM must be documented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28700" y="3721484"/>
            <a:ext cx="1006528" cy="573721"/>
          </a:xfrm>
          <a:custGeom>
            <a:avLst/>
            <a:gdLst/>
            <a:ahLst/>
            <a:cxnLst/>
            <a:rect l="l" t="t" r="r" b="b"/>
            <a:pathLst>
              <a:path w="1006528" h="573721">
                <a:moveTo>
                  <a:pt x="0" y="0"/>
                </a:moveTo>
                <a:lnTo>
                  <a:pt x="1006528" y="0"/>
                </a:lnTo>
                <a:lnTo>
                  <a:pt x="1006528" y="573721"/>
                </a:lnTo>
                <a:lnTo>
                  <a:pt x="0" y="573721"/>
                </a:lnTo>
                <a:lnTo>
                  <a:pt x="0" y="0"/>
                </a:lnTo>
                <a:close/>
              </a:path>
            </a:pathLst>
          </a:custGeom>
          <a:blipFill>
            <a:blip r:embed="rId12"/>
            <a:stretch>
              <a:fillRect/>
            </a:stretch>
          </a:blipFill>
        </p:spPr>
      </p:sp>
      <p:sp>
        <p:nvSpPr>
          <p:cNvPr id="27" name="TextBox 27"/>
          <p:cNvSpPr txBox="1"/>
          <p:nvPr/>
        </p:nvSpPr>
        <p:spPr>
          <a:xfrm>
            <a:off x="11875752" y="1028700"/>
            <a:ext cx="5383548"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28" name="TextBox 28"/>
          <p:cNvSpPr txBox="1"/>
          <p:nvPr/>
        </p:nvSpPr>
        <p:spPr>
          <a:xfrm>
            <a:off x="2197425" y="3626234"/>
            <a:ext cx="13576598" cy="899312"/>
          </a:xfrm>
          <a:prstGeom prst="rect">
            <a:avLst/>
          </a:prstGeom>
        </p:spPr>
        <p:txBody>
          <a:bodyPr lIns="0" tIns="0" rIns="0" bIns="0" rtlCol="0" anchor="t">
            <a:spAutoFit/>
          </a:bodyPr>
          <a:lstStyle/>
          <a:p>
            <a:pPr algn="l">
              <a:lnSpc>
                <a:spcPts val="3375"/>
              </a:lnSpc>
            </a:pPr>
            <a:r>
              <a:rPr lang="en-US" sz="2463" spc="-86">
                <a:solidFill>
                  <a:srgbClr val="000000"/>
                </a:solidFill>
                <a:latin typeface="Univers"/>
                <a:ea typeface="Univers"/>
                <a:cs typeface="Univers"/>
                <a:sym typeface="Univers"/>
              </a:rPr>
              <a:t>For screening to be most effective, </a:t>
            </a:r>
            <a:r>
              <a:rPr lang="en-US" sz="2463" b="1" spc="-86">
                <a:solidFill>
                  <a:srgbClr val="000000"/>
                </a:solidFill>
                <a:latin typeface="Univers Bold"/>
                <a:ea typeface="Univers Bold"/>
                <a:cs typeface="Univers Bold"/>
                <a:sym typeface="Univers Bold"/>
              </a:rPr>
              <a:t>more of the high-risk population </a:t>
            </a:r>
            <a:r>
              <a:rPr lang="en-US" sz="2463" spc="-86">
                <a:solidFill>
                  <a:srgbClr val="000000"/>
                </a:solidFill>
                <a:latin typeface="Univers"/>
                <a:ea typeface="Univers"/>
                <a:cs typeface="Univers"/>
                <a:sym typeface="Univers"/>
              </a:rPr>
              <a:t>should be</a:t>
            </a:r>
            <a:r>
              <a:rPr lang="en-US" sz="2463" b="1" spc="-86">
                <a:solidFill>
                  <a:srgbClr val="000000"/>
                </a:solidFill>
                <a:latin typeface="Univers Bold"/>
                <a:ea typeface="Univers Bold"/>
                <a:cs typeface="Univers Bold"/>
                <a:sym typeface="Univers Bold"/>
              </a:rPr>
              <a:t> screened annually</a:t>
            </a:r>
          </a:p>
          <a:p>
            <a:pPr marL="1063750" lvl="2" indent="-354583" algn="l">
              <a:lnSpc>
                <a:spcPts val="3375"/>
              </a:lnSpc>
              <a:buFont typeface="Arial"/>
              <a:buChar char="⚬"/>
            </a:pPr>
            <a:r>
              <a:rPr lang="en-US" sz="2463" spc="-86">
                <a:solidFill>
                  <a:srgbClr val="000000"/>
                </a:solidFill>
                <a:latin typeface="Univers"/>
                <a:ea typeface="Univers"/>
                <a:cs typeface="Univers"/>
                <a:sym typeface="Univers"/>
              </a:rPr>
              <a:t>National screening rates (16%) remain low among those at high risk</a:t>
            </a:r>
          </a:p>
        </p:txBody>
      </p:sp>
      <p:sp>
        <p:nvSpPr>
          <p:cNvPr id="29" name="TextBox 29"/>
          <p:cNvSpPr txBox="1"/>
          <p:nvPr/>
        </p:nvSpPr>
        <p:spPr>
          <a:xfrm>
            <a:off x="1028700" y="2656034"/>
            <a:ext cx="11284558"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LCS: Screening Considerations</a:t>
            </a:r>
          </a:p>
        </p:txBody>
      </p:sp>
      <p:sp>
        <p:nvSpPr>
          <p:cNvPr id="30" name="TextBox 30"/>
          <p:cNvSpPr txBox="1"/>
          <p:nvPr/>
        </p:nvSpPr>
        <p:spPr>
          <a:xfrm>
            <a:off x="1266353" y="9305359"/>
            <a:ext cx="2555663" cy="564257"/>
          </a:xfrm>
          <a:prstGeom prst="rect">
            <a:avLst/>
          </a:prstGeom>
        </p:spPr>
        <p:txBody>
          <a:bodyPr wrap="square"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Lopez-Olivo et al. JAMA. 2020.​</a:t>
            </a:r>
          </a:p>
          <a:p>
            <a:pPr algn="l">
              <a:lnSpc>
                <a:spcPts val="1100"/>
              </a:lnSpc>
              <a:spcBef>
                <a:spcPct val="0"/>
              </a:spcBef>
            </a:pPr>
            <a:r>
              <a:rPr lang="en-US" sz="1100" spc="-38">
                <a:solidFill>
                  <a:srgbClr val="000000"/>
                </a:solidFill>
                <a:latin typeface="Univers"/>
                <a:ea typeface="Univers"/>
                <a:cs typeface="Univers"/>
                <a:sym typeface="Univers"/>
              </a:rPr>
              <a:t>Lam et al. Lung Cancer. 2020​</a:t>
            </a:r>
          </a:p>
          <a:p>
            <a:pPr algn="l">
              <a:lnSpc>
                <a:spcPts val="1100"/>
              </a:lnSpc>
              <a:spcBef>
                <a:spcPct val="0"/>
              </a:spcBef>
            </a:pPr>
            <a:r>
              <a:rPr lang="en-US" sz="1100" spc="-38">
                <a:solidFill>
                  <a:srgbClr val="000000"/>
                </a:solidFill>
                <a:latin typeface="Univers"/>
                <a:ea typeface="Univers"/>
                <a:cs typeface="Univers"/>
                <a:sym typeface="Univers"/>
              </a:rPr>
              <a:t>Smith.Chest.2022​</a:t>
            </a:r>
          </a:p>
          <a:p>
            <a:pPr algn="l">
              <a:lnSpc>
                <a:spcPts val="1100"/>
              </a:lnSpc>
              <a:spcBef>
                <a:spcPct val="0"/>
              </a:spcBef>
            </a:pPr>
            <a:r>
              <a:rPr lang="en-US" sz="1100" spc="-38">
                <a:solidFill>
                  <a:srgbClr val="000000"/>
                </a:solidFill>
                <a:latin typeface="Univers"/>
                <a:ea typeface="Univers"/>
                <a:cs typeface="Univers"/>
                <a:sym typeface="Univers"/>
              </a:rPr>
              <a:t>Nunez.Ann of ATS.2022</a:t>
            </a:r>
          </a:p>
        </p:txBody>
      </p:sp>
      <p:sp>
        <p:nvSpPr>
          <p:cNvPr id="31" name="TextBox 31"/>
          <p:cNvSpPr txBox="1"/>
          <p:nvPr/>
        </p:nvSpPr>
        <p:spPr>
          <a:xfrm>
            <a:off x="2197425" y="7563545"/>
            <a:ext cx="10629652" cy="1098804"/>
          </a:xfrm>
          <a:prstGeom prst="rect">
            <a:avLst/>
          </a:prstGeom>
        </p:spPr>
        <p:txBody>
          <a:bodyPr lIns="0" tIns="0" rIns="0" bIns="0" rtlCol="0" anchor="t">
            <a:spAutoFit/>
          </a:bodyPr>
          <a:lstStyle/>
          <a:p>
            <a:pPr algn="l">
              <a:lnSpc>
                <a:spcPts val="2837"/>
              </a:lnSpc>
            </a:pPr>
            <a:r>
              <a:rPr lang="en-US" sz="2199" b="1" spc="-76">
                <a:solidFill>
                  <a:srgbClr val="000000"/>
                </a:solidFill>
                <a:latin typeface="Univers Bold"/>
                <a:ea typeface="Univers Bold"/>
                <a:cs typeface="Univers Bold"/>
                <a:sym typeface="Univers Bold"/>
              </a:rPr>
              <a:t>Centralized &gt; decentralized​</a:t>
            </a:r>
          </a:p>
          <a:p>
            <a:pPr marL="474979" lvl="1" indent="-237490" algn="l">
              <a:lnSpc>
                <a:spcPts val="2837"/>
              </a:lnSpc>
              <a:buFont typeface="Arial"/>
              <a:buChar char="•"/>
            </a:pPr>
            <a:r>
              <a:rPr lang="en-US" sz="2199" spc="-76">
                <a:solidFill>
                  <a:srgbClr val="000000"/>
                </a:solidFill>
                <a:latin typeface="Univers"/>
                <a:ea typeface="Univers"/>
                <a:cs typeface="Univers"/>
                <a:sym typeface="Univers"/>
              </a:rPr>
              <a:t>Centralized has benefit of staff to monitor patients, smoking cessation counseling, select scans reviewed by experts at multidisciplinary tumor board​</a:t>
            </a:r>
          </a:p>
        </p:txBody>
      </p:sp>
      <p:sp>
        <p:nvSpPr>
          <p:cNvPr id="32" name="Freeform 32"/>
          <p:cNvSpPr/>
          <p:nvPr/>
        </p:nvSpPr>
        <p:spPr>
          <a:xfrm>
            <a:off x="4900048" y="5080448"/>
            <a:ext cx="8487904" cy="2206855"/>
          </a:xfrm>
          <a:custGeom>
            <a:avLst/>
            <a:gdLst/>
            <a:ahLst/>
            <a:cxnLst/>
            <a:rect l="l" t="t" r="r" b="b"/>
            <a:pathLst>
              <a:path w="8487904" h="2206855">
                <a:moveTo>
                  <a:pt x="0" y="0"/>
                </a:moveTo>
                <a:lnTo>
                  <a:pt x="8487904" y="0"/>
                </a:lnTo>
                <a:lnTo>
                  <a:pt x="8487904" y="2206855"/>
                </a:lnTo>
                <a:lnTo>
                  <a:pt x="0" y="2206855"/>
                </a:lnTo>
                <a:lnTo>
                  <a:pt x="0" y="0"/>
                </a:lnTo>
                <a:close/>
              </a:path>
            </a:pathLst>
          </a:custGeom>
          <a:blipFill>
            <a:blip r:embed="rId13"/>
            <a:stretch>
              <a:fillRect/>
            </a:stretch>
          </a:blipFill>
        </p:spPr>
      </p:sp>
      <p:sp>
        <p:nvSpPr>
          <p:cNvPr id="33" name="Freeform 33"/>
          <p:cNvSpPr/>
          <p:nvPr/>
        </p:nvSpPr>
        <p:spPr>
          <a:xfrm>
            <a:off x="15170701" y="8015584"/>
            <a:ext cx="2088599" cy="1242716"/>
          </a:xfrm>
          <a:custGeom>
            <a:avLst/>
            <a:gdLst/>
            <a:ahLst/>
            <a:cxnLst/>
            <a:rect l="l" t="t" r="r" b="b"/>
            <a:pathLst>
              <a:path w="2088599" h="1242716">
                <a:moveTo>
                  <a:pt x="0" y="0"/>
                </a:moveTo>
                <a:lnTo>
                  <a:pt x="2088599" y="0"/>
                </a:lnTo>
                <a:lnTo>
                  <a:pt x="2088599" y="1242716"/>
                </a:lnTo>
                <a:lnTo>
                  <a:pt x="0" y="12427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2763087"/>
            <a:ext cx="998177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Treating Lung Cancer</a:t>
            </a:r>
          </a:p>
        </p:txBody>
      </p:sp>
      <p:sp>
        <p:nvSpPr>
          <p:cNvPr id="27" name="TextBox 27"/>
          <p:cNvSpPr txBox="1"/>
          <p:nvPr/>
        </p:nvSpPr>
        <p:spPr>
          <a:xfrm>
            <a:off x="1096313" y="3854271"/>
            <a:ext cx="16162987" cy="520152"/>
          </a:xfrm>
          <a:prstGeom prst="rect">
            <a:avLst/>
          </a:prstGeom>
        </p:spPr>
        <p:txBody>
          <a:bodyPr lIns="0" tIns="0" rIns="0" bIns="0" rtlCol="0" anchor="t">
            <a:spAutoFit/>
          </a:bodyPr>
          <a:lstStyle/>
          <a:p>
            <a:pPr marL="563193" lvl="1" indent="-281596" algn="l">
              <a:lnSpc>
                <a:spcPts val="3834"/>
              </a:lnSpc>
              <a:buFont typeface="Arial"/>
              <a:buChar char="•"/>
            </a:pPr>
            <a:r>
              <a:rPr lang="en-US" sz="2608">
                <a:solidFill>
                  <a:srgbClr val="2D262A"/>
                </a:solidFill>
                <a:latin typeface="Univers"/>
                <a:ea typeface="Univers"/>
                <a:cs typeface="Univers"/>
                <a:sym typeface="Univers"/>
              </a:rPr>
              <a:t>LC can often be treated with surgery </a:t>
            </a:r>
            <a:r>
              <a:rPr lang="en-US" sz="2608" b="1">
                <a:solidFill>
                  <a:srgbClr val="2D262A"/>
                </a:solidFill>
                <a:latin typeface="Univers Bold"/>
                <a:ea typeface="Univers Bold"/>
                <a:cs typeface="Univers Bold"/>
                <a:sym typeface="Univers Bold"/>
              </a:rPr>
              <a:t>if it is diagnosed at an early stage</a:t>
            </a:r>
            <a:r>
              <a:rPr lang="en-US" sz="2608">
                <a:solidFill>
                  <a:srgbClr val="2D262A"/>
                </a:solidFill>
                <a:latin typeface="Univers"/>
                <a:ea typeface="Univers"/>
                <a:cs typeface="Univers"/>
                <a:sym typeface="Univers"/>
              </a:rPr>
              <a:t> and has not spread </a:t>
            </a:r>
          </a:p>
        </p:txBody>
      </p:sp>
      <p:sp>
        <p:nvSpPr>
          <p:cNvPr id="28" name="TextBox 28"/>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Treatment Options</a:t>
            </a:r>
          </a:p>
        </p:txBody>
      </p:sp>
      <p:sp>
        <p:nvSpPr>
          <p:cNvPr id="29" name="TextBox 29"/>
          <p:cNvSpPr txBox="1"/>
          <p:nvPr/>
        </p:nvSpPr>
        <p:spPr>
          <a:xfrm>
            <a:off x="1028700" y="4936398"/>
            <a:ext cx="16230600" cy="2418893"/>
          </a:xfrm>
          <a:prstGeom prst="rect">
            <a:avLst/>
          </a:prstGeom>
        </p:spPr>
        <p:txBody>
          <a:bodyPr lIns="0" tIns="0" rIns="0" bIns="0" rtlCol="0" anchor="t">
            <a:spAutoFit/>
          </a:bodyPr>
          <a:lstStyle/>
          <a:p>
            <a:pPr marL="563499" lvl="1" indent="-281750" algn="l">
              <a:lnSpc>
                <a:spcPts val="3810"/>
              </a:lnSpc>
              <a:buFont typeface="Arial"/>
              <a:buChar char="•"/>
            </a:pPr>
            <a:r>
              <a:rPr lang="en-US" sz="2610">
                <a:solidFill>
                  <a:srgbClr val="2D262A"/>
                </a:solidFill>
                <a:latin typeface="Univers"/>
                <a:ea typeface="Univers"/>
                <a:cs typeface="Univers"/>
                <a:sym typeface="Univers"/>
              </a:rPr>
              <a:t>People diagnosed with LC not healthy enough to undergo the procedure or whose cancer has spread may not be candidates for surgery. </a:t>
            </a:r>
          </a:p>
          <a:p>
            <a:pPr algn="l">
              <a:lnSpc>
                <a:spcPts val="3810"/>
              </a:lnSpc>
            </a:pPr>
            <a:endParaRPr lang="en-US" sz="2610">
              <a:solidFill>
                <a:srgbClr val="2D262A"/>
              </a:solidFill>
              <a:latin typeface="Univers"/>
              <a:ea typeface="Univers"/>
              <a:cs typeface="Univers"/>
              <a:sym typeface="Univers"/>
            </a:endParaRPr>
          </a:p>
          <a:p>
            <a:pPr marL="563499" lvl="1" indent="-281750" algn="l">
              <a:lnSpc>
                <a:spcPts val="3810"/>
              </a:lnSpc>
              <a:buFont typeface="Arial"/>
              <a:buChar char="•"/>
            </a:pPr>
            <a:r>
              <a:rPr lang="en-US" sz="2610">
                <a:solidFill>
                  <a:srgbClr val="2D262A"/>
                </a:solidFill>
                <a:latin typeface="Univers"/>
                <a:ea typeface="Univers"/>
                <a:cs typeface="Univers"/>
                <a:sym typeface="Univers"/>
              </a:rPr>
              <a:t>Other treatments may be recommended instead of or in addition to surgery, such as chemotherapy, radiation, targeted therapy or immunotherapy.</a:t>
            </a:r>
          </a:p>
        </p:txBody>
      </p:sp>
      <p:sp>
        <p:nvSpPr>
          <p:cNvPr id="30" name="TextBox 30"/>
          <p:cNvSpPr txBox="1"/>
          <p:nvPr/>
        </p:nvSpPr>
        <p:spPr>
          <a:xfrm>
            <a:off x="13861464" y="8804503"/>
            <a:ext cx="3397836" cy="1517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Public Sans"/>
                <a:ea typeface="Public Sans"/>
                <a:cs typeface="Public Sans"/>
                <a:sym typeface="Public Sans"/>
              </a:rPr>
              <a:t>American Lung Association: State of Lung Cancer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graphicFrame>
        <p:nvGraphicFramePr>
          <p:cNvPr id="26" name="Table 26"/>
          <p:cNvGraphicFramePr>
            <a:graphicFrameLocks noGrp="1"/>
          </p:cNvGraphicFramePr>
          <p:nvPr>
            <p:extLst>
              <p:ext uri="{D42A27DB-BD31-4B8C-83A1-F6EECF244321}">
                <p14:modId xmlns:p14="http://schemas.microsoft.com/office/powerpoint/2010/main" val="1273694695"/>
              </p:ext>
            </p:extLst>
          </p:nvPr>
        </p:nvGraphicFramePr>
        <p:xfrm>
          <a:off x="2248904" y="2964980"/>
          <a:ext cx="14182605" cy="6392736"/>
        </p:xfrm>
        <a:graphic>
          <a:graphicData uri="http://schemas.openxmlformats.org/drawingml/2006/table">
            <a:tbl>
              <a:tblPr/>
              <a:tblGrid>
                <a:gridCol w="3438329">
                  <a:extLst>
                    <a:ext uri="{9D8B030D-6E8A-4147-A177-3AD203B41FA5}">
                      <a16:colId xmlns:a16="http://schemas.microsoft.com/office/drawing/2014/main" val="20000"/>
                    </a:ext>
                  </a:extLst>
                </a:gridCol>
                <a:gridCol w="6363477">
                  <a:extLst>
                    <a:ext uri="{9D8B030D-6E8A-4147-A177-3AD203B41FA5}">
                      <a16:colId xmlns:a16="http://schemas.microsoft.com/office/drawing/2014/main" val="20001"/>
                    </a:ext>
                  </a:extLst>
                </a:gridCol>
                <a:gridCol w="4380799">
                  <a:extLst>
                    <a:ext uri="{9D8B030D-6E8A-4147-A177-3AD203B41FA5}">
                      <a16:colId xmlns:a16="http://schemas.microsoft.com/office/drawing/2014/main" val="20002"/>
                    </a:ext>
                  </a:extLst>
                </a:gridCol>
              </a:tblGrid>
              <a:tr h="1025525">
                <a:tc>
                  <a:txBody>
                    <a:bodyPr/>
                    <a:lstStyle/>
                    <a:p>
                      <a:pPr algn="ctr">
                        <a:lnSpc>
                          <a:spcPts val="3584"/>
                        </a:lnSpc>
                        <a:defRPr/>
                      </a:pPr>
                      <a:r>
                        <a:rPr lang="en-US" sz="2560" b="1">
                          <a:solidFill>
                            <a:srgbClr val="000000"/>
                          </a:solidFill>
                          <a:latin typeface="Univers Bold"/>
                          <a:ea typeface="Univers Bold"/>
                          <a:cs typeface="Univers Bold"/>
                          <a:sym typeface="Univers Bold"/>
                        </a:rPr>
                        <a:t>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b="1">
                          <a:solidFill>
                            <a:srgbClr val="000000"/>
                          </a:solidFill>
                          <a:latin typeface="Univers Bold"/>
                          <a:ea typeface="Univers Bold"/>
                          <a:cs typeface="Univers Bold"/>
                          <a:sym typeface="Univers Bold"/>
                        </a:rPr>
                        <a:t>Presentation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b="1">
                          <a:solidFill>
                            <a:srgbClr val="000000"/>
                          </a:solidFill>
                          <a:latin typeface="Univers Bold"/>
                          <a:ea typeface="Univers Bold"/>
                          <a:cs typeface="Univers Bold"/>
                          <a:sym typeface="Univers Bold"/>
                        </a:rPr>
                        <a:t>Presenter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525">
                <a:tc>
                  <a:txBody>
                    <a:bodyPr/>
                    <a:lstStyle/>
                    <a:p>
                      <a:pPr algn="l">
                        <a:lnSpc>
                          <a:spcPts val="3584"/>
                        </a:lnSpc>
                        <a:defRPr/>
                      </a:pPr>
                      <a:r>
                        <a:rPr lang="en-US" sz="2560">
                          <a:solidFill>
                            <a:srgbClr val="000000"/>
                          </a:solidFill>
                          <a:latin typeface="Univers"/>
                          <a:ea typeface="Univers"/>
                          <a:cs typeface="Univers"/>
                          <a:sym typeface="Univers"/>
                        </a:rPr>
                        <a:t>12:00 - 12:05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Welcome &amp; Introductions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5525">
                <a:tc>
                  <a:txBody>
                    <a:bodyPr/>
                    <a:lstStyle/>
                    <a:p>
                      <a:pPr algn="l">
                        <a:lnSpc>
                          <a:spcPts val="3584"/>
                        </a:lnSpc>
                        <a:defRPr/>
                      </a:pPr>
                      <a:r>
                        <a:rPr lang="en-US" sz="2560">
                          <a:solidFill>
                            <a:srgbClr val="000000"/>
                          </a:solidFill>
                          <a:latin typeface="Univers"/>
                          <a:ea typeface="Univers"/>
                          <a:cs typeface="Univers"/>
                          <a:sym typeface="Univers"/>
                        </a:rPr>
                        <a:t>12:05 - 12:15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Cancer Survivorship Review</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50" dirty="0">
                          <a:solidFill>
                            <a:srgbClr val="000000"/>
                          </a:solidFill>
                          <a:latin typeface="Univers"/>
                          <a:ea typeface="Univers"/>
                          <a:cs typeface="Univers"/>
                          <a:sym typeface="Univers"/>
                        </a:rPr>
                        <a:t>Jennifer Klemp, PhD</a:t>
                      </a:r>
                      <a:endParaRPr lang="en-US" sz="255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525">
                <a:tc>
                  <a:txBody>
                    <a:bodyPr/>
                    <a:lstStyle/>
                    <a:p>
                      <a:pPr algn="l">
                        <a:lnSpc>
                          <a:spcPts val="3584"/>
                        </a:lnSpc>
                        <a:defRPr/>
                      </a:pPr>
                      <a:r>
                        <a:rPr lang="en-US" sz="2560">
                          <a:solidFill>
                            <a:srgbClr val="000000"/>
                          </a:solidFill>
                          <a:latin typeface="Univers"/>
                          <a:ea typeface="Univers"/>
                          <a:cs typeface="Univers"/>
                          <a:sym typeface="Univers"/>
                        </a:rPr>
                        <a:t>12:15 - 12:45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pPr>
                      <a:r>
                        <a:rPr lang="en-US" sz="2550" dirty="0">
                          <a:solidFill>
                            <a:srgbClr val="000000"/>
                          </a:solidFill>
                          <a:latin typeface="Univers"/>
                          <a:ea typeface="Univers"/>
                          <a:cs typeface="Univers"/>
                          <a:sym typeface="Univers"/>
                        </a:rPr>
                        <a:t>Didactic: </a:t>
                      </a:r>
                      <a:r>
                        <a:rPr lang="en-US" sz="2550" dirty="0">
                          <a:solidFill>
                            <a:srgbClr val="000000"/>
                          </a:solidFill>
                          <a:latin typeface="Univers"/>
                          <a:ea typeface="Univers"/>
                          <a:cs typeface="Univers"/>
                        </a:rPr>
                        <a:t>Lung</a:t>
                      </a:r>
                      <a:r>
                        <a:rPr lang="en-US" sz="2550" dirty="0">
                          <a:solidFill>
                            <a:srgbClr val="000000"/>
                          </a:solidFill>
                          <a:latin typeface="Univers"/>
                          <a:ea typeface="Univers"/>
                          <a:cs typeface="Univers"/>
                          <a:sym typeface="Univers"/>
                        </a:rPr>
                        <a:t> Cancer </a:t>
                      </a:r>
                      <a:r>
                        <a:rPr lang="en-US" sz="2550" dirty="0">
                          <a:solidFill>
                            <a:srgbClr val="000000"/>
                          </a:solidFill>
                          <a:latin typeface="Univers"/>
                          <a:ea typeface="Univers"/>
                          <a:cs typeface="Univers"/>
                        </a:rPr>
                        <a:t>Screening &amp; </a:t>
                      </a:r>
                      <a:r>
                        <a:rPr lang="en-US" sz="2550" dirty="0">
                          <a:solidFill>
                            <a:srgbClr val="000000"/>
                          </a:solidFill>
                          <a:latin typeface="Univers"/>
                          <a:ea typeface="Univers"/>
                          <a:cs typeface="Univers"/>
                          <a:sym typeface="Univers"/>
                        </a:rPr>
                        <a:t>Survivorship</a:t>
                      </a:r>
                      <a:endParaRPr lang="en-US" sz="255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Michal Reid, MD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525">
                <a:tc>
                  <a:txBody>
                    <a:bodyPr/>
                    <a:lstStyle/>
                    <a:p>
                      <a:pPr algn="l">
                        <a:lnSpc>
                          <a:spcPts val="3584"/>
                        </a:lnSpc>
                        <a:defRPr/>
                      </a:pPr>
                      <a:r>
                        <a:rPr lang="en-US" sz="2560">
                          <a:solidFill>
                            <a:srgbClr val="000000"/>
                          </a:solidFill>
                          <a:latin typeface="Univers"/>
                          <a:ea typeface="Univers"/>
                          <a:cs typeface="Univers"/>
                          <a:sym typeface="Univers"/>
                        </a:rPr>
                        <a:t>12:45 - 12:55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Case Presentation &amp; Discussion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Dr. Reid &amp; 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525">
                <a:tc>
                  <a:txBody>
                    <a:bodyPr/>
                    <a:lstStyle/>
                    <a:p>
                      <a:pPr algn="l">
                        <a:lnSpc>
                          <a:spcPts val="3584"/>
                        </a:lnSpc>
                        <a:defRPr/>
                      </a:pPr>
                      <a:r>
                        <a:rPr lang="en-US" sz="2560">
                          <a:solidFill>
                            <a:srgbClr val="000000"/>
                          </a:solidFill>
                          <a:latin typeface="Univers"/>
                          <a:ea typeface="Univers"/>
                          <a:cs typeface="Univers"/>
                          <a:sym typeface="Univers"/>
                        </a:rPr>
                        <a:t>12:55 - 1:00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Wrap-up &amp; Announcements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 name="TextBox 27"/>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8" name="TextBox 28"/>
          <p:cNvSpPr txBox="1"/>
          <p:nvPr/>
        </p:nvSpPr>
        <p:spPr>
          <a:xfrm>
            <a:off x="13635702" y="1612192"/>
            <a:ext cx="3623598"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AGENDA</a:t>
            </a:r>
          </a:p>
        </p:txBody>
      </p:sp>
      <p:sp>
        <p:nvSpPr>
          <p:cNvPr id="29" name="Freeform 29"/>
          <p:cNvSpPr/>
          <p:nvPr/>
        </p:nvSpPr>
        <p:spPr>
          <a:xfrm>
            <a:off x="5498182" y="-85945"/>
            <a:ext cx="7816750" cy="2657695"/>
          </a:xfrm>
          <a:custGeom>
            <a:avLst/>
            <a:gdLst/>
            <a:ahLst/>
            <a:cxnLst/>
            <a:rect l="l" t="t" r="r" b="b"/>
            <a:pathLst>
              <a:path w="7816750" h="2657695">
                <a:moveTo>
                  <a:pt x="0" y="0"/>
                </a:moveTo>
                <a:lnTo>
                  <a:pt x="7816750" y="0"/>
                </a:lnTo>
                <a:lnTo>
                  <a:pt x="7816750" y="2657695"/>
                </a:lnTo>
                <a:lnTo>
                  <a:pt x="0" y="2657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0254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1028700"/>
            <a:ext cx="7436858"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Surveillance</a:t>
            </a:r>
          </a:p>
        </p:txBody>
      </p:sp>
      <p:sp>
        <p:nvSpPr>
          <p:cNvPr id="27" name="TextBox 27"/>
          <p:cNvSpPr txBox="1"/>
          <p:nvPr/>
        </p:nvSpPr>
        <p:spPr>
          <a:xfrm>
            <a:off x="1028700" y="2267076"/>
            <a:ext cx="11033095" cy="1340916"/>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NSCLC: Surveillance After Completion of Definitive Therapy</a:t>
            </a:r>
          </a:p>
        </p:txBody>
      </p:sp>
      <p:sp>
        <p:nvSpPr>
          <p:cNvPr id="28" name="TextBox 28"/>
          <p:cNvSpPr txBox="1"/>
          <p:nvPr/>
        </p:nvSpPr>
        <p:spPr>
          <a:xfrm>
            <a:off x="1028700" y="9247255"/>
            <a:ext cx="8793742" cy="4972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Non Small Cell Lung Cancer Cancer. Version 2.2025. Plymouth Meeting, PA: National Comprehensive Cancer Network; 2025. https://www.nccn.org/guidelines/guidelines-detail?category=1&amp;id=1450</a:t>
            </a:r>
          </a:p>
        </p:txBody>
      </p:sp>
      <p:sp>
        <p:nvSpPr>
          <p:cNvPr id="29" name="Freeform 29"/>
          <p:cNvSpPr/>
          <p:nvPr/>
        </p:nvSpPr>
        <p:spPr>
          <a:xfrm>
            <a:off x="10370870" y="3194141"/>
            <a:ext cx="6340002" cy="6306478"/>
          </a:xfrm>
          <a:custGeom>
            <a:avLst/>
            <a:gdLst/>
            <a:ahLst/>
            <a:cxnLst/>
            <a:rect l="l" t="t" r="r" b="b"/>
            <a:pathLst>
              <a:path w="6340002" h="6306478">
                <a:moveTo>
                  <a:pt x="0" y="0"/>
                </a:moveTo>
                <a:lnTo>
                  <a:pt x="6340002" y="0"/>
                </a:lnTo>
                <a:lnTo>
                  <a:pt x="6340002" y="6306479"/>
                </a:lnTo>
                <a:lnTo>
                  <a:pt x="0" y="6306479"/>
                </a:lnTo>
                <a:lnTo>
                  <a:pt x="0" y="0"/>
                </a:lnTo>
                <a:close/>
              </a:path>
            </a:pathLst>
          </a:custGeom>
          <a:blipFill>
            <a:blip r:embed="rId12"/>
            <a:stretch>
              <a:fillRect t="-31906" r="-191560" b="-9153"/>
            </a:stretch>
          </a:blipFill>
          <a:ln w="38100" cap="sq">
            <a:solidFill>
              <a:srgbClr val="00365F"/>
            </a:solidFill>
            <a:prstDash val="solid"/>
            <a:miter/>
          </a:ln>
        </p:spPr>
      </p:sp>
      <p:sp>
        <p:nvSpPr>
          <p:cNvPr id="30" name="TextBox 30"/>
          <p:cNvSpPr txBox="1"/>
          <p:nvPr/>
        </p:nvSpPr>
        <p:spPr>
          <a:xfrm>
            <a:off x="1028700" y="4507257"/>
            <a:ext cx="7507189" cy="1139135"/>
          </a:xfrm>
          <a:prstGeom prst="rect">
            <a:avLst/>
          </a:prstGeom>
        </p:spPr>
        <p:txBody>
          <a:bodyPr lIns="0" tIns="0" rIns="0" bIns="0" rtlCol="0" anchor="t">
            <a:spAutoFit/>
          </a:bodyPr>
          <a:lstStyle/>
          <a:p>
            <a:pPr algn="l">
              <a:lnSpc>
                <a:spcPts val="4372"/>
              </a:lnSpc>
            </a:pPr>
            <a:r>
              <a:rPr lang="en-US" sz="2974" b="1">
                <a:solidFill>
                  <a:srgbClr val="2D262A"/>
                </a:solidFill>
                <a:latin typeface="Univers Bold"/>
                <a:ea typeface="Univers Bold"/>
                <a:cs typeface="Univers Bold"/>
                <a:sym typeface="Univers Bold"/>
              </a:rPr>
              <a:t>National Comprehensive Cancer Network (NCCN) NSCLC Guidelines, v2. 2025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02547"/>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446628"/>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9822442" y="958023"/>
            <a:ext cx="7436858" cy="954024"/>
          </a:xfrm>
          <a:prstGeom prst="rect">
            <a:avLst/>
          </a:prstGeom>
        </p:spPr>
        <p:txBody>
          <a:bodyPr lIns="0" tIns="0" rIns="0" bIns="0" rtlCol="0" anchor="t">
            <a:spAutoFit/>
          </a:bodyPr>
          <a:lstStyle/>
          <a:p>
            <a:pPr algn="r">
              <a:lnSpc>
                <a:spcPts val="3708"/>
              </a:lnSpc>
            </a:pPr>
            <a:r>
              <a:rPr lang="en-US" sz="3600" b="1">
                <a:solidFill>
                  <a:srgbClr val="101010"/>
                </a:solidFill>
                <a:latin typeface="Montserrat Bold"/>
                <a:ea typeface="Montserrat Bold"/>
                <a:cs typeface="Montserrat Bold"/>
                <a:sym typeface="Montserrat Bold"/>
              </a:rPr>
              <a:t>Common Side Effects &amp; Symptom Burden</a:t>
            </a:r>
          </a:p>
        </p:txBody>
      </p:sp>
      <p:sp>
        <p:nvSpPr>
          <p:cNvPr id="27" name="TextBox 27"/>
          <p:cNvSpPr txBox="1"/>
          <p:nvPr/>
        </p:nvSpPr>
        <p:spPr>
          <a:xfrm>
            <a:off x="1028700" y="3405844"/>
            <a:ext cx="16768859" cy="4509652"/>
          </a:xfrm>
          <a:prstGeom prst="rect">
            <a:avLst/>
          </a:prstGeom>
        </p:spPr>
        <p:txBody>
          <a:bodyPr lIns="0" tIns="0" rIns="0" bIns="0" rtlCol="0" anchor="t">
            <a:spAutoFit/>
          </a:bodyPr>
          <a:lstStyle/>
          <a:p>
            <a:pPr algn="l">
              <a:lnSpc>
                <a:spcPts val="5737"/>
              </a:lnSpc>
            </a:pPr>
            <a:r>
              <a:rPr lang="en-US" sz="3004" b="1" spc="-105">
                <a:solidFill>
                  <a:srgbClr val="000000"/>
                </a:solidFill>
                <a:latin typeface="Univers Bold"/>
                <a:ea typeface="Univers Bold"/>
                <a:cs typeface="Univers Bold"/>
                <a:sym typeface="Univers Bold"/>
              </a:rPr>
              <a:t>Affect &gt; 80% of LC survivors:</a:t>
            </a:r>
          </a:p>
          <a:p>
            <a:pPr marL="562231" lvl="1" indent="-281116" algn="l">
              <a:lnSpc>
                <a:spcPts val="4973"/>
              </a:lnSpc>
              <a:buFont typeface="Arial"/>
              <a:buChar char="•"/>
            </a:pPr>
            <a:r>
              <a:rPr lang="en-US" sz="2604" b="1" spc="-91">
                <a:solidFill>
                  <a:srgbClr val="000000"/>
                </a:solidFill>
                <a:latin typeface="Univers Bold"/>
                <a:ea typeface="Univers Bold"/>
                <a:cs typeface="Univers Bold"/>
                <a:sym typeface="Univers Bold"/>
              </a:rPr>
              <a:t>Dyspnea</a:t>
            </a:r>
            <a:r>
              <a:rPr lang="en-US" sz="2604" spc="-91">
                <a:solidFill>
                  <a:srgbClr val="000000"/>
                </a:solidFill>
                <a:latin typeface="Univers"/>
                <a:ea typeface="Univers"/>
                <a:cs typeface="Univers"/>
                <a:sym typeface="Univers"/>
              </a:rPr>
              <a:t> – often persistent after resection / radiation (up to 70–80% within 6 months)</a:t>
            </a:r>
          </a:p>
          <a:p>
            <a:pPr marL="562231" lvl="1" indent="-281116" algn="l">
              <a:lnSpc>
                <a:spcPts val="4973"/>
              </a:lnSpc>
              <a:buFont typeface="Arial"/>
              <a:buChar char="•"/>
            </a:pPr>
            <a:r>
              <a:rPr lang="en-US" sz="2604" b="1" spc="-91">
                <a:solidFill>
                  <a:srgbClr val="000000"/>
                </a:solidFill>
                <a:latin typeface="Univers Bold"/>
                <a:ea typeface="Univers Bold"/>
                <a:cs typeface="Univers Bold"/>
                <a:sym typeface="Univers Bold"/>
              </a:rPr>
              <a:t>Fatigue</a:t>
            </a:r>
            <a:r>
              <a:rPr lang="en-US" sz="2604" spc="-91">
                <a:solidFill>
                  <a:srgbClr val="000000"/>
                </a:solidFill>
                <a:latin typeface="Univers"/>
                <a:ea typeface="Univers"/>
                <a:cs typeface="Univers"/>
                <a:sym typeface="Univers"/>
              </a:rPr>
              <a:t> – reported by &gt; 50% after surgery; ~80% during chemo/radiation</a:t>
            </a:r>
          </a:p>
          <a:p>
            <a:pPr marL="562231" lvl="1" indent="-281116" algn="l">
              <a:lnSpc>
                <a:spcPts val="4973"/>
              </a:lnSpc>
              <a:buFont typeface="Arial"/>
              <a:buChar char="•"/>
            </a:pPr>
            <a:r>
              <a:rPr lang="en-US" sz="2604" b="1" spc="-91">
                <a:solidFill>
                  <a:srgbClr val="000000"/>
                </a:solidFill>
                <a:latin typeface="Univers Bold"/>
                <a:ea typeface="Univers Bold"/>
                <a:cs typeface="Univers Bold"/>
                <a:sym typeface="Univers Bold"/>
              </a:rPr>
              <a:t>Sleep difficulties / insomnia</a:t>
            </a:r>
            <a:r>
              <a:rPr lang="en-US" sz="2604" spc="-91">
                <a:solidFill>
                  <a:srgbClr val="000000"/>
                </a:solidFill>
                <a:latin typeface="Univers"/>
                <a:ea typeface="Univers"/>
                <a:cs typeface="Univers"/>
                <a:sym typeface="Univers"/>
              </a:rPr>
              <a:t> – linked to anxiety, depression, pain, and circadian disruption</a:t>
            </a:r>
          </a:p>
          <a:p>
            <a:pPr marL="562231" lvl="1" indent="-281116" algn="l">
              <a:lnSpc>
                <a:spcPts val="4973"/>
              </a:lnSpc>
              <a:buFont typeface="Arial"/>
              <a:buChar char="•"/>
            </a:pPr>
            <a:r>
              <a:rPr lang="en-US" sz="2604" b="1" spc="-91">
                <a:solidFill>
                  <a:srgbClr val="000000"/>
                </a:solidFill>
                <a:latin typeface="Univers Bold"/>
                <a:ea typeface="Univers Bold"/>
                <a:cs typeface="Univers Bold"/>
                <a:sym typeface="Univers Bold"/>
              </a:rPr>
              <a:t>Psychological distress</a:t>
            </a:r>
            <a:r>
              <a:rPr lang="en-US" sz="2604" spc="-91">
                <a:solidFill>
                  <a:srgbClr val="000000"/>
                </a:solidFill>
                <a:latin typeface="Univers"/>
                <a:ea typeface="Univers"/>
                <a:cs typeface="Univers"/>
                <a:sym typeface="Univers"/>
              </a:rPr>
              <a:t> – fear, anxiety, &amp; depressive symptoms </a:t>
            </a:r>
            <a:r>
              <a:rPr lang="en-US" sz="2604" b="1" spc="-91">
                <a:solidFill>
                  <a:srgbClr val="000000"/>
                </a:solidFill>
                <a:latin typeface="Univers Bold"/>
                <a:ea typeface="Univers Bold"/>
                <a:cs typeface="Univers Bold"/>
                <a:sym typeface="Univers Bold"/>
              </a:rPr>
              <a:t>3x higher</a:t>
            </a:r>
            <a:r>
              <a:rPr lang="en-US" sz="2604" spc="-91">
                <a:solidFill>
                  <a:srgbClr val="000000"/>
                </a:solidFill>
                <a:latin typeface="Univers"/>
                <a:ea typeface="Univers"/>
                <a:cs typeface="Univers"/>
                <a:sym typeface="Univers"/>
              </a:rPr>
              <a:t> than in other cancers</a:t>
            </a:r>
          </a:p>
          <a:p>
            <a:pPr marL="562231" lvl="1" indent="-281116" algn="l">
              <a:lnSpc>
                <a:spcPts val="4973"/>
              </a:lnSpc>
              <a:buFont typeface="Arial"/>
              <a:buChar char="•"/>
            </a:pPr>
            <a:r>
              <a:rPr lang="en-US" sz="2604" b="1" spc="-91">
                <a:solidFill>
                  <a:srgbClr val="000000"/>
                </a:solidFill>
                <a:latin typeface="Univers Bold"/>
                <a:ea typeface="Univers Bold"/>
                <a:cs typeface="Univers Bold"/>
                <a:sym typeface="Univers Bold"/>
              </a:rPr>
              <a:t>Pain and physical limitation</a:t>
            </a:r>
            <a:r>
              <a:rPr lang="en-US" sz="2604" spc="-91">
                <a:solidFill>
                  <a:srgbClr val="000000"/>
                </a:solidFill>
                <a:latin typeface="Univers"/>
                <a:ea typeface="Univers"/>
                <a:cs typeface="Univers"/>
                <a:sym typeface="Univers"/>
              </a:rPr>
              <a:t> – impaired exercise tolerance, reduced independence, &amp; lower role/social function</a:t>
            </a:r>
          </a:p>
          <a:p>
            <a:pPr marL="562231" lvl="1" indent="-281116" algn="l">
              <a:lnSpc>
                <a:spcPts val="4973"/>
              </a:lnSpc>
              <a:buFont typeface="Arial"/>
              <a:buChar char="•"/>
            </a:pPr>
            <a:r>
              <a:rPr lang="en-US" sz="2604" b="1" spc="-91">
                <a:solidFill>
                  <a:srgbClr val="000000"/>
                </a:solidFill>
                <a:latin typeface="Univers Bold"/>
                <a:ea typeface="Univers Bold"/>
                <a:cs typeface="Univers Bold"/>
                <a:sym typeface="Univers Bold"/>
              </a:rPr>
              <a:t>Contributors:</a:t>
            </a:r>
            <a:r>
              <a:rPr lang="en-US" sz="2604" spc="-91">
                <a:solidFill>
                  <a:srgbClr val="000000"/>
                </a:solidFill>
                <a:latin typeface="Univers"/>
                <a:ea typeface="Univers"/>
                <a:cs typeface="Univers"/>
                <a:sym typeface="Univers"/>
              </a:rPr>
              <a:t> loss of lung tissue, chronic pulmonary disease, treatment toxicity, deconditioning, and stigma</a:t>
            </a:r>
          </a:p>
        </p:txBody>
      </p:sp>
      <p:sp>
        <p:nvSpPr>
          <p:cNvPr id="28" name="TextBox 28"/>
          <p:cNvSpPr txBox="1"/>
          <p:nvPr/>
        </p:nvSpPr>
        <p:spPr>
          <a:xfrm>
            <a:off x="1028700" y="2267076"/>
            <a:ext cx="9745834" cy="668610"/>
          </a:xfrm>
          <a:prstGeom prst="rect">
            <a:avLst/>
          </a:prstGeom>
        </p:spPr>
        <p:txBody>
          <a:bodyPr lIns="0" tIns="0" rIns="0" bIns="0" rtlCol="0" anchor="t">
            <a:spAutoFit/>
          </a:bodyPr>
          <a:lstStyle/>
          <a:p>
            <a:pPr algn="l">
              <a:lnSpc>
                <a:spcPts val="5336"/>
              </a:lnSpc>
            </a:pPr>
            <a:r>
              <a:rPr lang="en-US" sz="4234" b="1">
                <a:solidFill>
                  <a:srgbClr val="00136F"/>
                </a:solidFill>
                <a:latin typeface="Montserrat Ultra-Bold"/>
                <a:ea typeface="Montserrat Ultra-Bold"/>
                <a:cs typeface="Montserrat Ultra-Bold"/>
                <a:sym typeface="Montserrat Ultra-Bold"/>
              </a:rPr>
              <a:t>High-Impact Symptoms</a:t>
            </a:r>
          </a:p>
        </p:txBody>
      </p:sp>
      <p:sp>
        <p:nvSpPr>
          <p:cNvPr id="29" name="TextBox 29"/>
          <p:cNvSpPr txBox="1"/>
          <p:nvPr/>
        </p:nvSpPr>
        <p:spPr>
          <a:xfrm>
            <a:off x="1028700" y="9435293"/>
            <a:ext cx="6475437"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Ha et al., Survivorship Challenges and Supportive Care in Lung Cancer. Semin Respir Crit Care Med, 2025.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83515" y="515047"/>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2390499"/>
            <a:ext cx="10330244"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Lung Cancer Survivorship &amp; Exercise</a:t>
            </a:r>
          </a:p>
        </p:txBody>
      </p:sp>
      <p:sp>
        <p:nvSpPr>
          <p:cNvPr id="27" name="TextBox 27"/>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Long-Term Follow-up Care</a:t>
            </a:r>
          </a:p>
        </p:txBody>
      </p:sp>
      <p:sp>
        <p:nvSpPr>
          <p:cNvPr id="28" name="TextBox 28"/>
          <p:cNvSpPr txBox="1"/>
          <p:nvPr/>
        </p:nvSpPr>
        <p:spPr>
          <a:xfrm>
            <a:off x="583515" y="9639450"/>
            <a:ext cx="10372661"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Kim YW, Kwak KI, Choi AR, Park EJ, Lee BJ, Lee YJ, Lee CT. Association of Pre- and Postdiagnosis Physical Activity, Promotion and Maintenance With Lung Cancer Survival: A Nationwide Cohort Study. J Cachexia Sarcopenia Muscle. 2025 Oct;16(5):e70092. doi: 10.1002/jcsm.70092. PMID: 41104479; PMCID: PMC12531591.</a:t>
            </a:r>
          </a:p>
        </p:txBody>
      </p:sp>
      <p:sp>
        <p:nvSpPr>
          <p:cNvPr id="29" name="TextBox 29"/>
          <p:cNvSpPr txBox="1"/>
          <p:nvPr/>
        </p:nvSpPr>
        <p:spPr>
          <a:xfrm>
            <a:off x="7362611" y="3377670"/>
            <a:ext cx="9896689" cy="5469243"/>
          </a:xfrm>
          <a:prstGeom prst="rect">
            <a:avLst/>
          </a:prstGeom>
        </p:spPr>
        <p:txBody>
          <a:bodyPr lIns="0" tIns="0" rIns="0" bIns="0" rtlCol="0" anchor="t">
            <a:spAutoFit/>
          </a:bodyPr>
          <a:lstStyle/>
          <a:p>
            <a:pPr marL="514982" lvl="1" indent="-257491" algn="l">
              <a:lnSpc>
                <a:spcPts val="3339"/>
              </a:lnSpc>
              <a:buFont typeface="Arial"/>
              <a:buChar char="•"/>
            </a:pPr>
            <a:r>
              <a:rPr lang="en-US" sz="2385">
                <a:solidFill>
                  <a:srgbClr val="2D262A"/>
                </a:solidFill>
                <a:latin typeface="Univers"/>
                <a:ea typeface="Univers"/>
                <a:cs typeface="Univers"/>
                <a:sym typeface="Univers"/>
              </a:rPr>
              <a:t>Both </a:t>
            </a:r>
            <a:r>
              <a:rPr lang="en-US" sz="2385" b="1">
                <a:solidFill>
                  <a:srgbClr val="2D262A"/>
                </a:solidFill>
                <a:latin typeface="Univers Bold"/>
                <a:ea typeface="Univers Bold"/>
                <a:cs typeface="Univers Bold"/>
                <a:sym typeface="Univers Bold"/>
              </a:rPr>
              <a:t>pre- and post-diagnosis physical activity</a:t>
            </a:r>
            <a:r>
              <a:rPr lang="en-US" sz="2385">
                <a:solidFill>
                  <a:srgbClr val="2D262A"/>
                </a:solidFill>
                <a:latin typeface="Univers"/>
                <a:ea typeface="Univers"/>
                <a:cs typeface="Univers"/>
                <a:sym typeface="Univers"/>
              </a:rPr>
              <a:t> (PA) were independently associated with lower risk of death among lung cancer survivors — </a:t>
            </a:r>
            <a:r>
              <a:rPr lang="en-US" sz="2385" b="1">
                <a:solidFill>
                  <a:srgbClr val="2D262A"/>
                </a:solidFill>
                <a:latin typeface="Univers Bold"/>
                <a:ea typeface="Univers Bold"/>
                <a:cs typeface="Univers Bold"/>
                <a:sym typeface="Univers Bold"/>
              </a:rPr>
              <a:t>reducing all-cause mortality by 8–15% and lung-cancer–specific mortality by 7–11%.</a:t>
            </a:r>
          </a:p>
          <a:p>
            <a:pPr marL="514982" lvl="1" indent="-257491" algn="l">
              <a:lnSpc>
                <a:spcPts val="3339"/>
              </a:lnSpc>
              <a:buFont typeface="Arial"/>
              <a:buChar char="•"/>
            </a:pPr>
            <a:r>
              <a:rPr lang="en-US" sz="2385">
                <a:solidFill>
                  <a:srgbClr val="2D262A"/>
                </a:solidFill>
                <a:latin typeface="Univers"/>
                <a:ea typeface="Univers"/>
                <a:cs typeface="Univers"/>
                <a:sym typeface="Univers"/>
              </a:rPr>
              <a:t>A </a:t>
            </a:r>
            <a:r>
              <a:rPr lang="en-US" sz="2385" b="1">
                <a:solidFill>
                  <a:srgbClr val="2D262A"/>
                </a:solidFill>
                <a:latin typeface="Univers Bold"/>
                <a:ea typeface="Univers Bold"/>
                <a:cs typeface="Univers Bold"/>
                <a:sym typeface="Univers Bold"/>
              </a:rPr>
              <a:t>dose–response relationship</a:t>
            </a:r>
            <a:r>
              <a:rPr lang="en-US" sz="2385">
                <a:solidFill>
                  <a:srgbClr val="2D262A"/>
                </a:solidFill>
                <a:latin typeface="Univers"/>
                <a:ea typeface="Univers"/>
                <a:cs typeface="Univers"/>
                <a:sym typeface="Univers"/>
              </a:rPr>
              <a:t> was observed: higher activity levels (measured in MET-minutes per week) corresponded with progressively greater survival benefits.</a:t>
            </a:r>
          </a:p>
          <a:p>
            <a:pPr marL="514982" lvl="1" indent="-257491" algn="l">
              <a:lnSpc>
                <a:spcPts val="3339"/>
              </a:lnSpc>
              <a:buFont typeface="Arial"/>
              <a:buChar char="•"/>
            </a:pPr>
            <a:r>
              <a:rPr lang="en-US" sz="2385">
                <a:solidFill>
                  <a:srgbClr val="2D262A"/>
                </a:solidFill>
                <a:latin typeface="Univers"/>
                <a:ea typeface="Univers"/>
                <a:cs typeface="Univers"/>
                <a:sym typeface="Univers"/>
              </a:rPr>
              <a:t>Survivors who </a:t>
            </a:r>
            <a:r>
              <a:rPr lang="en-US" sz="2385" b="1">
                <a:solidFill>
                  <a:srgbClr val="2D262A"/>
                </a:solidFill>
                <a:latin typeface="Univers Bold"/>
                <a:ea typeface="Univers Bold"/>
                <a:cs typeface="Univers Bold"/>
                <a:sym typeface="Univers Bold"/>
              </a:rPr>
              <a:t>maintained PA before and after diagnosis </a:t>
            </a:r>
            <a:r>
              <a:rPr lang="en-US" sz="2385">
                <a:solidFill>
                  <a:srgbClr val="2D262A"/>
                </a:solidFill>
                <a:latin typeface="Univers"/>
                <a:ea typeface="Univers"/>
                <a:cs typeface="Univers"/>
                <a:sym typeface="Univers"/>
              </a:rPr>
              <a:t>had the greatest benefit—</a:t>
            </a:r>
            <a:r>
              <a:rPr lang="en-US" sz="2385" b="1">
                <a:solidFill>
                  <a:srgbClr val="2D262A"/>
                </a:solidFill>
                <a:latin typeface="Univers Bold"/>
                <a:ea typeface="Univers Bold"/>
                <a:cs typeface="Univers Bold"/>
                <a:sym typeface="Univers Bold"/>
              </a:rPr>
              <a:t>23% lower all-cause mortality</a:t>
            </a:r>
            <a:r>
              <a:rPr lang="en-US" sz="2385">
                <a:solidFill>
                  <a:srgbClr val="2D262A"/>
                </a:solidFill>
                <a:latin typeface="Univers"/>
                <a:ea typeface="Univers"/>
                <a:cs typeface="Univers"/>
                <a:sym typeface="Univers"/>
              </a:rPr>
              <a:t>—while those who became active after diagnosis saw a 9% reduction.</a:t>
            </a:r>
          </a:p>
          <a:p>
            <a:pPr marL="514982" lvl="1" indent="-257491" algn="l">
              <a:lnSpc>
                <a:spcPts val="3339"/>
              </a:lnSpc>
              <a:buFont typeface="Arial"/>
              <a:buChar char="•"/>
            </a:pPr>
            <a:r>
              <a:rPr lang="en-US" sz="2385">
                <a:solidFill>
                  <a:srgbClr val="2D262A"/>
                </a:solidFill>
                <a:latin typeface="Univers"/>
                <a:ea typeface="Univers"/>
                <a:cs typeface="Univers"/>
                <a:sym typeface="Univers"/>
              </a:rPr>
              <a:t>The </a:t>
            </a:r>
            <a:r>
              <a:rPr lang="en-US" sz="2385" b="1">
                <a:solidFill>
                  <a:srgbClr val="2D262A"/>
                </a:solidFill>
                <a:latin typeface="Univers Bold"/>
                <a:ea typeface="Univers Bold"/>
                <a:cs typeface="Univers Bold"/>
                <a:sym typeface="Univers Bold"/>
              </a:rPr>
              <a:t>minimum clinically important difference </a:t>
            </a:r>
            <a:r>
              <a:rPr lang="en-US" sz="2385">
                <a:solidFill>
                  <a:srgbClr val="2D262A"/>
                </a:solidFill>
                <a:latin typeface="Univers"/>
                <a:ea typeface="Univers"/>
                <a:cs typeface="Univers"/>
                <a:sym typeface="Univers"/>
              </a:rPr>
              <a:t>(MCID) for achieving mortality benefit was an increase of about 800 MET-minutes/week (</a:t>
            </a:r>
            <a:r>
              <a:rPr lang="en-US" sz="2385" b="1">
                <a:solidFill>
                  <a:srgbClr val="2D262A"/>
                </a:solidFill>
                <a:latin typeface="Univers Bold"/>
                <a:ea typeface="Univers Bold"/>
                <a:cs typeface="Univers Bold"/>
                <a:sym typeface="Univers Bold"/>
              </a:rPr>
              <a:t>~150 minutes of moderate activity weekly</a:t>
            </a:r>
            <a:r>
              <a:rPr lang="en-US" sz="2385">
                <a:solidFill>
                  <a:srgbClr val="2D262A"/>
                </a:solidFill>
                <a:latin typeface="Univers"/>
                <a:ea typeface="Univers"/>
                <a:cs typeface="Univers"/>
                <a:sym typeface="Univers"/>
              </a:rPr>
              <a:t>).</a:t>
            </a:r>
          </a:p>
        </p:txBody>
      </p:sp>
      <p:sp>
        <p:nvSpPr>
          <p:cNvPr id="30" name="Freeform 30"/>
          <p:cNvSpPr/>
          <p:nvPr/>
        </p:nvSpPr>
        <p:spPr>
          <a:xfrm>
            <a:off x="1028700" y="3587220"/>
            <a:ext cx="5940791" cy="3252583"/>
          </a:xfrm>
          <a:custGeom>
            <a:avLst/>
            <a:gdLst/>
            <a:ahLst/>
            <a:cxnLst/>
            <a:rect l="l" t="t" r="r" b="b"/>
            <a:pathLst>
              <a:path w="5940791" h="3252583">
                <a:moveTo>
                  <a:pt x="0" y="0"/>
                </a:moveTo>
                <a:lnTo>
                  <a:pt x="5940791" y="0"/>
                </a:lnTo>
                <a:lnTo>
                  <a:pt x="5940791" y="3252584"/>
                </a:lnTo>
                <a:lnTo>
                  <a:pt x="0" y="3252584"/>
                </a:lnTo>
                <a:lnTo>
                  <a:pt x="0" y="0"/>
                </a:lnTo>
                <a:close/>
              </a:path>
            </a:pathLst>
          </a:custGeom>
          <a:blipFill>
            <a:blip r:embed="rId12"/>
            <a:stretch>
              <a:fillRect/>
            </a:stretch>
          </a:blipFill>
          <a:ln w="38100" cap="sq">
            <a:solidFill>
              <a:srgbClr val="000000"/>
            </a:solidFill>
            <a:prstDash val="solid"/>
            <a:miter/>
          </a:ln>
        </p:spPr>
      </p:sp>
      <p:sp>
        <p:nvSpPr>
          <p:cNvPr id="31" name="TextBox 31"/>
          <p:cNvSpPr txBox="1"/>
          <p:nvPr/>
        </p:nvSpPr>
        <p:spPr>
          <a:xfrm>
            <a:off x="1028700" y="7523808"/>
            <a:ext cx="6333911" cy="936811"/>
          </a:xfrm>
          <a:prstGeom prst="rect">
            <a:avLst/>
          </a:prstGeom>
        </p:spPr>
        <p:txBody>
          <a:bodyPr lIns="0" tIns="0" rIns="0" bIns="0" rtlCol="0" anchor="t">
            <a:spAutoFit/>
          </a:bodyPr>
          <a:lstStyle/>
          <a:p>
            <a:pPr algn="l">
              <a:lnSpc>
                <a:spcPts val="2373"/>
              </a:lnSpc>
            </a:pPr>
            <a:r>
              <a:rPr lang="en-US" sz="1758" b="1" i="1" spc="-61">
                <a:solidFill>
                  <a:srgbClr val="000000"/>
                </a:solidFill>
                <a:latin typeface="Univers Bold Italics"/>
                <a:ea typeface="Univers Bold Italics"/>
                <a:cs typeface="Univers Bold Italics"/>
                <a:sym typeface="Univers Bold Italics"/>
              </a:rPr>
              <a:t>Individuals who were active before diagnosis but became inactive after lost all survival benefit, underscoring the importance of continued movement throughout survivorship.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83515" y="515047"/>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3063586" y="7118951"/>
            <a:ext cx="2682145" cy="1103032"/>
          </a:xfrm>
          <a:custGeom>
            <a:avLst/>
            <a:gdLst/>
            <a:ahLst/>
            <a:cxnLst/>
            <a:rect l="l" t="t" r="r" b="b"/>
            <a:pathLst>
              <a:path w="2682145" h="1103032">
                <a:moveTo>
                  <a:pt x="0" y="0"/>
                </a:moveTo>
                <a:lnTo>
                  <a:pt x="2682144" y="0"/>
                </a:lnTo>
                <a:lnTo>
                  <a:pt x="2682144" y="1103031"/>
                </a:lnTo>
                <a:lnTo>
                  <a:pt x="0" y="1103031"/>
                </a:lnTo>
                <a:lnTo>
                  <a:pt x="0" y="0"/>
                </a:lnTo>
                <a:close/>
              </a:path>
            </a:pathLst>
          </a:custGeom>
          <a:blipFill>
            <a:blip r:embed="rId12"/>
            <a:stretch>
              <a:fillRect/>
            </a:stretch>
          </a:blipFill>
        </p:spPr>
      </p:sp>
      <p:sp>
        <p:nvSpPr>
          <p:cNvPr id="27" name="TextBox 27"/>
          <p:cNvSpPr txBox="1"/>
          <p:nvPr/>
        </p:nvSpPr>
        <p:spPr>
          <a:xfrm>
            <a:off x="1028700" y="3593105"/>
            <a:ext cx="16230600" cy="2910290"/>
          </a:xfrm>
          <a:prstGeom prst="rect">
            <a:avLst/>
          </a:prstGeom>
        </p:spPr>
        <p:txBody>
          <a:bodyPr lIns="0" tIns="0" rIns="0" bIns="0" rtlCol="0" anchor="t">
            <a:spAutoFit/>
          </a:bodyPr>
          <a:lstStyle/>
          <a:p>
            <a:pPr marL="572853" lvl="1" indent="-286427" algn="l">
              <a:lnSpc>
                <a:spcPts val="4643"/>
              </a:lnSpc>
              <a:buFont typeface="Arial"/>
              <a:buChar char="•"/>
            </a:pPr>
            <a:r>
              <a:rPr lang="en-US" sz="2653" b="1">
                <a:solidFill>
                  <a:srgbClr val="2D262A"/>
                </a:solidFill>
                <a:latin typeface="Univers Bold"/>
                <a:ea typeface="Univers Bold"/>
                <a:cs typeface="Univers Bold"/>
                <a:sym typeface="Univers Bold"/>
              </a:rPr>
              <a:t>Brief advice</a:t>
            </a:r>
            <a:r>
              <a:rPr lang="en-US" sz="2653">
                <a:solidFill>
                  <a:srgbClr val="2D262A"/>
                </a:solidFill>
                <a:latin typeface="Univers"/>
                <a:ea typeface="Univers"/>
                <a:cs typeface="Univers"/>
                <a:sym typeface="Univers"/>
              </a:rPr>
              <a:t> (~3 minutes) is associated with an increase in smoking abstinence rates</a:t>
            </a:r>
          </a:p>
          <a:p>
            <a:pPr marL="572853" lvl="1" indent="-286427" algn="l">
              <a:lnSpc>
                <a:spcPts val="4643"/>
              </a:lnSpc>
              <a:buFont typeface="Arial"/>
              <a:buChar char="•"/>
            </a:pPr>
            <a:r>
              <a:rPr lang="en-US" sz="2653" b="1">
                <a:solidFill>
                  <a:srgbClr val="2D262A"/>
                </a:solidFill>
                <a:latin typeface="Univers Bold"/>
                <a:ea typeface="Univers Bold"/>
                <a:cs typeface="Univers Bold"/>
                <a:sym typeface="Univers Bold"/>
              </a:rPr>
              <a:t>Encourage</a:t>
            </a:r>
            <a:r>
              <a:rPr lang="en-US" sz="2653">
                <a:solidFill>
                  <a:srgbClr val="2D262A"/>
                </a:solidFill>
                <a:latin typeface="Univers"/>
                <a:ea typeface="Univers"/>
                <a:cs typeface="Univers"/>
                <a:sym typeface="Univers"/>
              </a:rPr>
              <a:t> an immediate quit attempt, but support reduction w/ pharmacotherapy &amp; counseling</a:t>
            </a:r>
          </a:p>
          <a:p>
            <a:pPr marL="572853" lvl="1" indent="-286427" algn="l">
              <a:lnSpc>
                <a:spcPts val="4643"/>
              </a:lnSpc>
              <a:buFont typeface="Arial"/>
              <a:buChar char="•"/>
            </a:pPr>
            <a:r>
              <a:rPr lang="en-US" sz="2653" b="1">
                <a:solidFill>
                  <a:srgbClr val="2D262A"/>
                </a:solidFill>
                <a:latin typeface="Univers Bold"/>
                <a:ea typeface="Univers Bold"/>
                <a:cs typeface="Univers Bold"/>
                <a:sym typeface="Univers Bold"/>
              </a:rPr>
              <a:t>Discuss (and normalize!)</a:t>
            </a:r>
            <a:r>
              <a:rPr lang="en-US" sz="2653">
                <a:solidFill>
                  <a:srgbClr val="2D262A"/>
                </a:solidFill>
                <a:latin typeface="Univers"/>
                <a:ea typeface="Univers"/>
                <a:cs typeface="Univers"/>
                <a:sym typeface="Univers"/>
              </a:rPr>
              <a:t> risk of relapse</a:t>
            </a:r>
          </a:p>
          <a:p>
            <a:pPr marL="572853" lvl="1" indent="-286427" algn="l">
              <a:lnSpc>
                <a:spcPts val="4643"/>
              </a:lnSpc>
              <a:buFont typeface="Arial"/>
              <a:buChar char="•"/>
            </a:pPr>
            <a:r>
              <a:rPr lang="en-US" sz="2653">
                <a:solidFill>
                  <a:srgbClr val="2D262A"/>
                </a:solidFill>
                <a:latin typeface="Univers"/>
                <a:ea typeface="Univers"/>
                <a:cs typeface="Univers"/>
                <a:sym typeface="Univers"/>
              </a:rPr>
              <a:t>Longer periods of abstinence from smoking confer </a:t>
            </a:r>
            <a:r>
              <a:rPr lang="en-US" sz="2653" b="1">
                <a:solidFill>
                  <a:srgbClr val="2D262A"/>
                </a:solidFill>
                <a:latin typeface="Univers Bold"/>
                <a:ea typeface="Univers Bold"/>
                <a:cs typeface="Univers Bold"/>
                <a:sym typeface="Univers Bold"/>
              </a:rPr>
              <a:t>better surgical outcomes</a:t>
            </a:r>
            <a:r>
              <a:rPr lang="en-US" sz="2653">
                <a:solidFill>
                  <a:srgbClr val="2D262A"/>
                </a:solidFill>
                <a:latin typeface="Univers"/>
                <a:ea typeface="Univers"/>
                <a:cs typeface="Univers"/>
                <a:sym typeface="Univers"/>
              </a:rPr>
              <a:t> but should not delay timing of cancer resection</a:t>
            </a:r>
          </a:p>
        </p:txBody>
      </p:sp>
      <p:sp>
        <p:nvSpPr>
          <p:cNvPr id="28" name="Freeform 28"/>
          <p:cNvSpPr/>
          <p:nvPr/>
        </p:nvSpPr>
        <p:spPr>
          <a:xfrm>
            <a:off x="7424088" y="7157107"/>
            <a:ext cx="4221979" cy="1577234"/>
          </a:xfrm>
          <a:custGeom>
            <a:avLst/>
            <a:gdLst/>
            <a:ahLst/>
            <a:cxnLst/>
            <a:rect l="l" t="t" r="r" b="b"/>
            <a:pathLst>
              <a:path w="4221979" h="1577234">
                <a:moveTo>
                  <a:pt x="0" y="0"/>
                </a:moveTo>
                <a:lnTo>
                  <a:pt x="4221980" y="0"/>
                </a:lnTo>
                <a:lnTo>
                  <a:pt x="4221980" y="1577234"/>
                </a:lnTo>
                <a:lnTo>
                  <a:pt x="0" y="1577234"/>
                </a:lnTo>
                <a:lnTo>
                  <a:pt x="0" y="0"/>
                </a:lnTo>
                <a:close/>
              </a:path>
            </a:pathLst>
          </a:custGeom>
          <a:blipFill>
            <a:blip r:embed="rId13"/>
            <a:stretch>
              <a:fillRect l="-10482" t="-35261" r="-10832" b="-31162"/>
            </a:stretch>
          </a:blipFill>
        </p:spPr>
      </p:sp>
      <p:sp>
        <p:nvSpPr>
          <p:cNvPr id="29" name="Freeform 29"/>
          <p:cNvSpPr/>
          <p:nvPr/>
        </p:nvSpPr>
        <p:spPr>
          <a:xfrm rot="20760000">
            <a:off x="5402214" y="6336491"/>
            <a:ext cx="2356165" cy="1062754"/>
          </a:xfrm>
          <a:custGeom>
            <a:avLst/>
            <a:gdLst/>
            <a:ahLst/>
            <a:cxnLst/>
            <a:rect l="l" t="t" r="r" b="b"/>
            <a:pathLst>
              <a:path w="3657600" h="1662545">
                <a:moveTo>
                  <a:pt x="0" y="0"/>
                </a:moveTo>
                <a:lnTo>
                  <a:pt x="3657600" y="0"/>
                </a:lnTo>
                <a:lnTo>
                  <a:pt x="3657600" y="1662546"/>
                </a:lnTo>
                <a:lnTo>
                  <a:pt x="0" y="16625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0" name="TextBox 30"/>
          <p:cNvSpPr txBox="1"/>
          <p:nvPr/>
        </p:nvSpPr>
        <p:spPr>
          <a:xfrm>
            <a:off x="1028700" y="2390499"/>
            <a:ext cx="9927477"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Smoking Cessation</a:t>
            </a:r>
          </a:p>
        </p:txBody>
      </p:sp>
      <p:sp>
        <p:nvSpPr>
          <p:cNvPr id="31" name="TextBox 31"/>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Long-Term Follow-up Care</a:t>
            </a:r>
          </a:p>
        </p:txBody>
      </p:sp>
      <p:sp>
        <p:nvSpPr>
          <p:cNvPr id="32" name="TextBox 32"/>
          <p:cNvSpPr txBox="1"/>
          <p:nvPr/>
        </p:nvSpPr>
        <p:spPr>
          <a:xfrm>
            <a:off x="1028700" y="9343707"/>
            <a:ext cx="5557942" cy="4972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Smoking Cessation. Version 1.2025. Plymouth Meeting, PA: National Comprehensive Cancer Network; 2025.</a:t>
            </a:r>
          </a:p>
        </p:txBody>
      </p:sp>
      <p:sp>
        <p:nvSpPr>
          <p:cNvPr id="33" name="TextBox 32">
            <a:extLst>
              <a:ext uri="{FF2B5EF4-FFF2-40B4-BE49-F238E27FC236}">
                <a16:creationId xmlns:a16="http://schemas.microsoft.com/office/drawing/2014/main" id="{207BDB65-F46B-729B-4E7B-8AAC5658B3F4}"/>
              </a:ext>
            </a:extLst>
          </p:cNvPr>
          <p:cNvSpPr txBox="1"/>
          <p:nvPr/>
        </p:nvSpPr>
        <p:spPr>
          <a:xfrm>
            <a:off x="7559647" y="8742253"/>
            <a:ext cx="42324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linkClick r:id="rId16"/>
              </a:rPr>
              <a:t>https://www.masoniccanceralliance.org/programs/tobacco-cessation.html</a:t>
            </a:r>
            <a:endParaRPr lang="en-US" sz="2000"/>
          </a:p>
        </p:txBody>
      </p:sp>
      <p:sp>
        <p:nvSpPr>
          <p:cNvPr id="34" name="TextBox 33">
            <a:extLst>
              <a:ext uri="{FF2B5EF4-FFF2-40B4-BE49-F238E27FC236}">
                <a16:creationId xmlns:a16="http://schemas.microsoft.com/office/drawing/2014/main" id="{CD9299CE-529B-ECC1-22BD-C929672D1A12}"/>
              </a:ext>
            </a:extLst>
          </p:cNvPr>
          <p:cNvSpPr txBox="1"/>
          <p:nvPr/>
        </p:nvSpPr>
        <p:spPr>
          <a:xfrm>
            <a:off x="13059624" y="8527231"/>
            <a:ext cx="32026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linkClick r:id="rId17"/>
              </a:rPr>
              <a:t>https://www.kdhe.ks.gov/1800/Quitting-Tobacco</a:t>
            </a:r>
            <a:endParaRPr lang="en-US" sz="2000">
              <a:ea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83515" y="515047"/>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415180" y="3634340"/>
            <a:ext cx="5008747" cy="5033916"/>
          </a:xfrm>
          <a:custGeom>
            <a:avLst/>
            <a:gdLst/>
            <a:ahLst/>
            <a:cxnLst/>
            <a:rect l="l" t="t" r="r" b="b"/>
            <a:pathLst>
              <a:path w="5008747" h="5033916">
                <a:moveTo>
                  <a:pt x="0" y="0"/>
                </a:moveTo>
                <a:lnTo>
                  <a:pt x="5008746" y="0"/>
                </a:lnTo>
                <a:lnTo>
                  <a:pt x="5008746" y="5033916"/>
                </a:lnTo>
                <a:lnTo>
                  <a:pt x="0" y="5033916"/>
                </a:lnTo>
                <a:lnTo>
                  <a:pt x="0" y="0"/>
                </a:lnTo>
                <a:close/>
              </a:path>
            </a:pathLst>
          </a:custGeom>
          <a:blipFill>
            <a:blip r:embed="rId12"/>
            <a:stretch>
              <a:fillRect/>
            </a:stretch>
          </a:blipFill>
        </p:spPr>
      </p:sp>
      <p:sp>
        <p:nvSpPr>
          <p:cNvPr id="27" name="TextBox 27"/>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Long-Term Follow-up Care</a:t>
            </a:r>
          </a:p>
        </p:txBody>
      </p:sp>
      <p:sp>
        <p:nvSpPr>
          <p:cNvPr id="28" name="TextBox 28"/>
          <p:cNvSpPr txBox="1"/>
          <p:nvPr/>
        </p:nvSpPr>
        <p:spPr>
          <a:xfrm>
            <a:off x="12988335" y="9248775"/>
            <a:ext cx="4270965" cy="192405"/>
          </a:xfrm>
          <a:prstGeom prst="rect">
            <a:avLst/>
          </a:prstGeom>
        </p:spPr>
        <p:txBody>
          <a:bodyPr lIns="0" tIns="0" rIns="0" bIns="0" rtlCol="0" anchor="t">
            <a:spAutoFit/>
          </a:bodyPr>
          <a:lstStyle/>
          <a:p>
            <a:pPr marL="259080" lvl="1" indent="-129540" algn="l">
              <a:lnSpc>
                <a:spcPts val="1200"/>
              </a:lnSpc>
              <a:spcBef>
                <a:spcPct val="0"/>
              </a:spcBef>
              <a:buFont typeface="Arial"/>
              <a:buChar char="•"/>
            </a:pPr>
            <a:r>
              <a:rPr lang="en-US" sz="1200" u="sng" spc="-42">
                <a:solidFill>
                  <a:srgbClr val="000000"/>
                </a:solidFill>
                <a:latin typeface="Univers"/>
                <a:ea typeface="Univers"/>
                <a:cs typeface="Univers"/>
                <a:sym typeface="Univers"/>
                <a:hlinkClick r:id="rId13" tooltip="https://www.nccn.org/professionals/physician_gls/pdf/fatigue.pdf"/>
              </a:rPr>
              <a:t>NCCN Guidelines</a:t>
            </a:r>
            <a:r>
              <a:rPr lang="en-US" sz="1200" spc="-42">
                <a:solidFill>
                  <a:srgbClr val="000000"/>
                </a:solidFill>
                <a:latin typeface="Univers"/>
                <a:ea typeface="Univers"/>
                <a:cs typeface="Univers"/>
                <a:sym typeface="Univers"/>
              </a:rPr>
              <a:t> Version 1.2026 - Cancer-Related Fatigue</a:t>
            </a:r>
          </a:p>
        </p:txBody>
      </p:sp>
      <p:sp>
        <p:nvSpPr>
          <p:cNvPr id="29" name="TextBox 29"/>
          <p:cNvSpPr txBox="1"/>
          <p:nvPr/>
        </p:nvSpPr>
        <p:spPr>
          <a:xfrm>
            <a:off x="6943024" y="3481940"/>
            <a:ext cx="10104293" cy="5186316"/>
          </a:xfrm>
          <a:prstGeom prst="rect">
            <a:avLst/>
          </a:prstGeom>
        </p:spPr>
        <p:txBody>
          <a:bodyPr lIns="0" tIns="0" rIns="0" bIns="0" rtlCol="0" anchor="t">
            <a:spAutoFit/>
          </a:bodyPr>
          <a:lstStyle/>
          <a:p>
            <a:pPr marL="572853" lvl="1" indent="-286427" algn="l">
              <a:lnSpc>
                <a:spcPts val="4271"/>
              </a:lnSpc>
              <a:buFont typeface="Arial"/>
              <a:buChar char="•"/>
            </a:pPr>
            <a:r>
              <a:rPr lang="en-US" sz="2653">
                <a:solidFill>
                  <a:srgbClr val="2D262A"/>
                </a:solidFill>
                <a:latin typeface="Univers"/>
                <a:ea typeface="Univers"/>
                <a:cs typeface="Univers"/>
                <a:sym typeface="Univers"/>
              </a:rPr>
              <a:t>Encourage </a:t>
            </a:r>
            <a:r>
              <a:rPr lang="en-US" sz="2653" b="1">
                <a:solidFill>
                  <a:srgbClr val="2D262A"/>
                </a:solidFill>
                <a:latin typeface="Univers Bold"/>
                <a:ea typeface="Univers Bold"/>
                <a:cs typeface="Univers Bold"/>
                <a:sym typeface="Univers Bold"/>
              </a:rPr>
              <a:t>physical activity</a:t>
            </a:r>
            <a:r>
              <a:rPr lang="en-US" sz="2653">
                <a:solidFill>
                  <a:srgbClr val="2D262A"/>
                </a:solidFill>
                <a:latin typeface="Univers"/>
                <a:ea typeface="Univers"/>
                <a:cs typeface="Univers"/>
                <a:sym typeface="Univers"/>
              </a:rPr>
              <a:t> &amp; self-monitor fatigue levels</a:t>
            </a:r>
          </a:p>
          <a:p>
            <a:pPr marL="572853" lvl="1" indent="-286427" algn="l">
              <a:lnSpc>
                <a:spcPts val="3714"/>
              </a:lnSpc>
              <a:buFont typeface="Arial"/>
              <a:buChar char="•"/>
            </a:pPr>
            <a:r>
              <a:rPr lang="en-US" sz="2653" b="1">
                <a:solidFill>
                  <a:srgbClr val="2D262A"/>
                </a:solidFill>
                <a:latin typeface="Univers Bold"/>
                <a:ea typeface="Univers Bold"/>
                <a:cs typeface="Univers Bold"/>
                <a:sym typeface="Univers Bold"/>
              </a:rPr>
              <a:t>Energy conservation:</a:t>
            </a:r>
          </a:p>
          <a:p>
            <a:pPr marL="1059349" lvl="2" indent="-353116" algn="l">
              <a:lnSpc>
                <a:spcPts val="3434"/>
              </a:lnSpc>
              <a:buFont typeface="Arial"/>
              <a:buChar char="⚬"/>
            </a:pPr>
            <a:r>
              <a:rPr lang="en-US" sz="2453">
                <a:solidFill>
                  <a:srgbClr val="2D262A"/>
                </a:solidFill>
                <a:latin typeface="Univers"/>
                <a:ea typeface="Univers"/>
                <a:cs typeface="Univers"/>
                <a:sym typeface="Univers"/>
              </a:rPr>
              <a:t>Set priorities &amp; realistic expectations</a:t>
            </a:r>
          </a:p>
          <a:p>
            <a:pPr marL="1059349" lvl="2" indent="-353116" algn="l">
              <a:lnSpc>
                <a:spcPts val="3434"/>
              </a:lnSpc>
              <a:buFont typeface="Arial"/>
              <a:buChar char="⚬"/>
            </a:pPr>
            <a:r>
              <a:rPr lang="en-US" sz="2453">
                <a:solidFill>
                  <a:srgbClr val="2D262A"/>
                </a:solidFill>
                <a:latin typeface="Univers"/>
                <a:ea typeface="Univers"/>
                <a:cs typeface="Univers"/>
                <a:sym typeface="Univers"/>
              </a:rPr>
              <a:t>Pace, delegate, use labor-saving &amp; assistive devices</a:t>
            </a:r>
          </a:p>
          <a:p>
            <a:pPr marL="1059349" lvl="2" indent="-353116" algn="l">
              <a:lnSpc>
                <a:spcPts val="3434"/>
              </a:lnSpc>
              <a:buFont typeface="Arial"/>
              <a:buChar char="⚬"/>
            </a:pPr>
            <a:r>
              <a:rPr lang="en-US" sz="2453">
                <a:solidFill>
                  <a:srgbClr val="2D262A"/>
                </a:solidFill>
                <a:latin typeface="Univers"/>
                <a:ea typeface="Univers"/>
                <a:cs typeface="Univers"/>
                <a:sym typeface="Univers"/>
              </a:rPr>
              <a:t>Postpone nonessential activities</a:t>
            </a:r>
          </a:p>
          <a:p>
            <a:pPr marL="1059349" lvl="2" indent="-353116" algn="l">
              <a:lnSpc>
                <a:spcPts val="3434"/>
              </a:lnSpc>
              <a:buFont typeface="Arial"/>
              <a:buChar char="⚬"/>
            </a:pPr>
            <a:r>
              <a:rPr lang="en-US" sz="2453">
                <a:solidFill>
                  <a:srgbClr val="2D262A"/>
                </a:solidFill>
                <a:latin typeface="Univers"/>
                <a:ea typeface="Univers"/>
                <a:cs typeface="Univers"/>
                <a:sym typeface="Univers"/>
              </a:rPr>
              <a:t>Limit naps to not interfere w/ night-time sleep quality</a:t>
            </a:r>
          </a:p>
          <a:p>
            <a:pPr marL="1059349" lvl="2" indent="-353116" algn="l">
              <a:lnSpc>
                <a:spcPts val="3434"/>
              </a:lnSpc>
              <a:buFont typeface="Arial"/>
              <a:buChar char="⚬"/>
            </a:pPr>
            <a:r>
              <a:rPr lang="en-US" sz="2453">
                <a:solidFill>
                  <a:srgbClr val="2D262A"/>
                </a:solidFill>
                <a:latin typeface="Univers"/>
                <a:ea typeface="Univers"/>
                <a:cs typeface="Univers"/>
                <a:sym typeface="Univers"/>
              </a:rPr>
              <a:t>Have a structured daily routine</a:t>
            </a:r>
          </a:p>
          <a:p>
            <a:pPr marL="1059349" lvl="2" indent="-353116" algn="l">
              <a:lnSpc>
                <a:spcPts val="3434"/>
              </a:lnSpc>
              <a:buFont typeface="Arial"/>
              <a:buChar char="⚬"/>
            </a:pPr>
            <a:r>
              <a:rPr lang="en-US" sz="2453">
                <a:solidFill>
                  <a:srgbClr val="2D262A"/>
                </a:solidFill>
                <a:latin typeface="Univers"/>
                <a:ea typeface="Univers"/>
                <a:cs typeface="Univers"/>
                <a:sym typeface="Univers"/>
              </a:rPr>
              <a:t>Attend to one activity at a time</a:t>
            </a:r>
          </a:p>
          <a:p>
            <a:pPr marL="572853" lvl="1" indent="-286427" algn="l">
              <a:lnSpc>
                <a:spcPts val="4271"/>
              </a:lnSpc>
              <a:buFont typeface="Arial"/>
              <a:buChar char="•"/>
            </a:pPr>
            <a:r>
              <a:rPr lang="en-US" sz="2653" b="1">
                <a:solidFill>
                  <a:srgbClr val="2D262A"/>
                </a:solidFill>
                <a:latin typeface="Univers Bold"/>
                <a:ea typeface="Univers Bold"/>
                <a:cs typeface="Univers Bold"/>
                <a:sym typeface="Univers Bold"/>
              </a:rPr>
              <a:t>Refer</a:t>
            </a:r>
            <a:r>
              <a:rPr lang="en-US" sz="2653">
                <a:solidFill>
                  <a:srgbClr val="2D262A"/>
                </a:solidFill>
                <a:latin typeface="Univers"/>
                <a:ea typeface="Univers"/>
                <a:cs typeface="Univers"/>
                <a:sym typeface="Univers"/>
              </a:rPr>
              <a:t> to specialists as appropriate</a:t>
            </a:r>
          </a:p>
          <a:p>
            <a:pPr marL="572853" lvl="1" indent="-286427" algn="l">
              <a:lnSpc>
                <a:spcPts val="4271"/>
              </a:lnSpc>
              <a:buFont typeface="Arial"/>
              <a:buChar char="•"/>
            </a:pPr>
            <a:r>
              <a:rPr lang="en-US" sz="2653" b="1">
                <a:solidFill>
                  <a:srgbClr val="2D262A"/>
                </a:solidFill>
                <a:latin typeface="Univers Bold"/>
                <a:ea typeface="Univers Bold"/>
                <a:cs typeface="Univers Bold"/>
                <a:sym typeface="Univers Bold"/>
              </a:rPr>
              <a:t>Review medications</a:t>
            </a:r>
            <a:r>
              <a:rPr lang="en-US" sz="2653">
                <a:solidFill>
                  <a:srgbClr val="2D262A"/>
                </a:solidFill>
                <a:latin typeface="Univers"/>
                <a:ea typeface="Univers"/>
                <a:cs typeface="Univers"/>
                <a:sym typeface="Univers"/>
              </a:rPr>
              <a:t> that may be contributing to fatigue; adjust and advise accordingly</a:t>
            </a:r>
          </a:p>
        </p:txBody>
      </p:sp>
      <p:sp>
        <p:nvSpPr>
          <p:cNvPr id="30" name="TextBox 30"/>
          <p:cNvSpPr txBox="1"/>
          <p:nvPr/>
        </p:nvSpPr>
        <p:spPr>
          <a:xfrm>
            <a:off x="1415180" y="2263310"/>
            <a:ext cx="6514551"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Fatigue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83515" y="515047"/>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2184876"/>
            <a:ext cx="11093383"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Psychosocial Sequelae</a:t>
            </a:r>
          </a:p>
        </p:txBody>
      </p:sp>
      <p:sp>
        <p:nvSpPr>
          <p:cNvPr id="27" name="TextBox 27"/>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Long-Term Follow-up Care</a:t>
            </a:r>
          </a:p>
        </p:txBody>
      </p:sp>
      <p:sp>
        <p:nvSpPr>
          <p:cNvPr id="28" name="TextBox 28"/>
          <p:cNvSpPr txBox="1"/>
          <p:nvPr/>
        </p:nvSpPr>
        <p:spPr>
          <a:xfrm>
            <a:off x="1108791" y="3029172"/>
            <a:ext cx="14224690" cy="5644075"/>
          </a:xfrm>
          <a:prstGeom prst="rect">
            <a:avLst/>
          </a:prstGeom>
        </p:spPr>
        <p:txBody>
          <a:bodyPr lIns="0" tIns="0" rIns="0" bIns="0" rtlCol="0" anchor="t">
            <a:spAutoFit/>
          </a:bodyPr>
          <a:lstStyle/>
          <a:p>
            <a:pPr marL="544499" lvl="1" indent="-272249" algn="l">
              <a:lnSpc>
                <a:spcPts val="4035"/>
              </a:lnSpc>
              <a:buFont typeface="Arial"/>
              <a:buChar char="•"/>
            </a:pPr>
            <a:r>
              <a:rPr lang="en-US" sz="2521" b="1" spc="-88">
                <a:solidFill>
                  <a:srgbClr val="2D262A"/>
                </a:solidFill>
                <a:latin typeface="Univers Bold"/>
                <a:ea typeface="Univers Bold"/>
                <a:cs typeface="Univers Bold"/>
                <a:sym typeface="Univers Bold"/>
              </a:rPr>
              <a:t>Compared with the general population, LC survivors have:</a:t>
            </a:r>
          </a:p>
          <a:p>
            <a:pPr marL="1088998" lvl="2" indent="-362999" algn="l">
              <a:lnSpc>
                <a:spcPts val="4035"/>
              </a:lnSpc>
              <a:buFont typeface="Arial"/>
              <a:buChar char="⚬"/>
            </a:pPr>
            <a:r>
              <a:rPr lang="en-US" sz="2521" spc="-88">
                <a:solidFill>
                  <a:srgbClr val="2D262A"/>
                </a:solidFill>
                <a:latin typeface="Univers"/>
                <a:ea typeface="Univers"/>
                <a:cs typeface="Univers"/>
                <a:sym typeface="Univers"/>
              </a:rPr>
              <a:t>Worse health-related quality of life (HRQL) with higher stage disease, poor performance status, COPD, and emotional distress. </a:t>
            </a:r>
          </a:p>
          <a:p>
            <a:pPr marL="544499" lvl="1" indent="-272249" algn="l">
              <a:lnSpc>
                <a:spcPts val="4035"/>
              </a:lnSpc>
              <a:buFont typeface="Arial"/>
              <a:buChar char="•"/>
            </a:pPr>
            <a:r>
              <a:rPr lang="en-US" sz="2521" b="1" spc="-88">
                <a:solidFill>
                  <a:srgbClr val="2D262A"/>
                </a:solidFill>
                <a:latin typeface="Univers Bold"/>
                <a:ea typeface="Univers Bold"/>
                <a:cs typeface="Univers Bold"/>
                <a:sym typeface="Univers Bold"/>
              </a:rPr>
              <a:t>Key domains LC survivors ranked as “very important”:</a:t>
            </a:r>
          </a:p>
          <a:p>
            <a:pPr marL="1088998" lvl="2" indent="-362999" algn="l">
              <a:lnSpc>
                <a:spcPts val="4035"/>
              </a:lnSpc>
              <a:buFont typeface="Arial"/>
              <a:buChar char="⚬"/>
            </a:pPr>
            <a:r>
              <a:rPr lang="en-US" sz="2521" spc="-88">
                <a:solidFill>
                  <a:srgbClr val="2D262A"/>
                </a:solidFill>
                <a:latin typeface="Univers"/>
                <a:ea typeface="Univers"/>
                <a:cs typeface="Univers"/>
                <a:sym typeface="Univers"/>
              </a:rPr>
              <a:t>Performing everyday activities and maintaining independence</a:t>
            </a:r>
          </a:p>
          <a:p>
            <a:pPr marL="1088998" lvl="2" indent="-362999" algn="l">
              <a:lnSpc>
                <a:spcPts val="4035"/>
              </a:lnSpc>
              <a:buFont typeface="Arial"/>
              <a:buChar char="⚬"/>
            </a:pPr>
            <a:r>
              <a:rPr lang="en-US" sz="2521" spc="-88">
                <a:solidFill>
                  <a:srgbClr val="2D262A"/>
                </a:solidFill>
                <a:latin typeface="Univers"/>
                <a:ea typeface="Univers"/>
                <a:cs typeface="Univers"/>
                <a:sym typeface="Univers"/>
              </a:rPr>
              <a:t>Managing dyspnea and fatigue</a:t>
            </a:r>
          </a:p>
          <a:p>
            <a:pPr marL="1088998" lvl="2" indent="-362999" algn="l">
              <a:lnSpc>
                <a:spcPts val="4035"/>
              </a:lnSpc>
              <a:buFont typeface="Arial"/>
              <a:buChar char="⚬"/>
            </a:pPr>
            <a:r>
              <a:rPr lang="en-US" sz="2521" spc="-88">
                <a:solidFill>
                  <a:srgbClr val="2D262A"/>
                </a:solidFill>
                <a:latin typeface="Univers"/>
                <a:ea typeface="Univers"/>
                <a:cs typeface="Univers"/>
                <a:sym typeface="Univers"/>
              </a:rPr>
              <a:t>Reducing anxiety and depressive symptoms</a:t>
            </a:r>
          </a:p>
          <a:p>
            <a:pPr marL="544499" lvl="1" indent="-272249" algn="l">
              <a:lnSpc>
                <a:spcPts val="4035"/>
              </a:lnSpc>
              <a:buFont typeface="Arial"/>
              <a:buChar char="•"/>
            </a:pPr>
            <a:r>
              <a:rPr lang="en-US" sz="2521" b="1" spc="-88">
                <a:solidFill>
                  <a:srgbClr val="2D262A"/>
                </a:solidFill>
                <a:latin typeface="Univers Bold"/>
                <a:ea typeface="Univers Bold"/>
                <a:cs typeface="Univers Bold"/>
                <a:sym typeface="Univers Bold"/>
              </a:rPr>
              <a:t>Primary-care focus:</a:t>
            </a:r>
            <a:r>
              <a:rPr lang="en-US" sz="2521" spc="-88">
                <a:solidFill>
                  <a:srgbClr val="2D262A"/>
                </a:solidFill>
                <a:latin typeface="Univers"/>
                <a:ea typeface="Univers"/>
                <a:cs typeface="Univers"/>
                <a:sym typeface="Univers"/>
              </a:rPr>
              <a:t> proactive screening for physical and psychological symptoms, functional assessment, and coordination with rehab/palliative teams</a:t>
            </a:r>
          </a:p>
          <a:p>
            <a:pPr marL="544499" lvl="1" indent="-272249" algn="l">
              <a:lnSpc>
                <a:spcPts val="4035"/>
              </a:lnSpc>
              <a:buFont typeface="Arial"/>
              <a:buChar char="•"/>
            </a:pPr>
            <a:r>
              <a:rPr lang="en-US" sz="2521" spc="-88">
                <a:solidFill>
                  <a:srgbClr val="2D262A"/>
                </a:solidFill>
                <a:latin typeface="Univers"/>
                <a:ea typeface="Univers"/>
                <a:cs typeface="Univers"/>
                <a:sym typeface="Univers"/>
              </a:rPr>
              <a:t>Treat</a:t>
            </a:r>
            <a:r>
              <a:rPr lang="en-US" sz="2521" b="1" spc="-88">
                <a:solidFill>
                  <a:srgbClr val="2D262A"/>
                </a:solidFill>
                <a:latin typeface="Univers Bold"/>
                <a:ea typeface="Univers Bold"/>
                <a:cs typeface="Univers Bold"/>
                <a:sym typeface="Univers Bold"/>
              </a:rPr>
              <a:t> </a:t>
            </a:r>
            <a:r>
              <a:rPr lang="en-US" sz="2521" spc="-88">
                <a:solidFill>
                  <a:srgbClr val="2D262A"/>
                </a:solidFill>
                <a:latin typeface="Univers"/>
                <a:ea typeface="Univers"/>
                <a:cs typeface="Univers"/>
                <a:sym typeface="Univers"/>
              </a:rPr>
              <a:t>distress as a modifiable symptom—</a:t>
            </a:r>
            <a:r>
              <a:rPr lang="en-US" sz="2521" b="1" spc="-88">
                <a:solidFill>
                  <a:srgbClr val="2D262A"/>
                </a:solidFill>
                <a:latin typeface="Univers Bold"/>
                <a:ea typeface="Univers Bold"/>
                <a:cs typeface="Univers Bold"/>
                <a:sym typeface="Univers Bold"/>
              </a:rPr>
              <a:t>normalize discussion of mental health</a:t>
            </a:r>
            <a:r>
              <a:rPr lang="en-US" sz="2521" spc="-88">
                <a:solidFill>
                  <a:srgbClr val="2D262A"/>
                </a:solidFill>
                <a:latin typeface="Univers"/>
                <a:ea typeface="Univers"/>
                <a:cs typeface="Univers"/>
                <a:sym typeface="Univers"/>
              </a:rPr>
              <a:t>, connect to counseling, pulmonary rehab, and social supports</a:t>
            </a:r>
          </a:p>
        </p:txBody>
      </p:sp>
      <p:sp>
        <p:nvSpPr>
          <p:cNvPr id="29" name="TextBox 29"/>
          <p:cNvSpPr txBox="1"/>
          <p:nvPr/>
        </p:nvSpPr>
        <p:spPr>
          <a:xfrm>
            <a:off x="1028700" y="9435293"/>
            <a:ext cx="6475437"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Ha et al., Survivorship Challenges and Supportive Care in Lung Cancer. Semin Respir Crit Care Med, 2025.</a:t>
            </a:r>
          </a:p>
        </p:txBody>
      </p:sp>
      <p:sp>
        <p:nvSpPr>
          <p:cNvPr id="30" name="TextBox 30"/>
          <p:cNvSpPr txBox="1"/>
          <p:nvPr/>
        </p:nvSpPr>
        <p:spPr>
          <a:xfrm>
            <a:off x="1028700" y="9022924"/>
            <a:ext cx="12008192" cy="345694"/>
          </a:xfrm>
          <a:prstGeom prst="rect">
            <a:avLst/>
          </a:prstGeom>
        </p:spPr>
        <p:txBody>
          <a:bodyPr lIns="0" tIns="0" rIns="0" bIns="0" rtlCol="0" anchor="t">
            <a:spAutoFit/>
          </a:bodyPr>
          <a:lstStyle/>
          <a:p>
            <a:pPr algn="l">
              <a:lnSpc>
                <a:spcPts val="1298"/>
              </a:lnSpc>
            </a:pPr>
            <a:r>
              <a:rPr lang="en-US" sz="1100" spc="-38">
                <a:solidFill>
                  <a:srgbClr val="000000"/>
                </a:solidFill>
                <a:latin typeface="Univers"/>
                <a:ea typeface="Univers"/>
                <a:cs typeface="Univers"/>
                <a:sym typeface="Univers"/>
              </a:rPr>
              <a:t>Studts JL, et. al; Stigma and Nihilism Task Group of the American Cancer Society National Lung Cancer Roundtable. The American Cancer Society National Lung Cancer Roundtable strategic plan: Changing the lung cancer story: Addressing survivorship, stigma, and nihilism to facilitate transformation. Cancer. 2025 Aug 15;131(16):e35969. doi: 10.1002/cncr.35969. PMID: 40781853.</a:t>
            </a:r>
          </a:p>
        </p:txBody>
      </p:sp>
      <p:sp>
        <p:nvSpPr>
          <p:cNvPr id="31" name="Freeform 31"/>
          <p:cNvSpPr/>
          <p:nvPr/>
        </p:nvSpPr>
        <p:spPr>
          <a:xfrm>
            <a:off x="15292736" y="2203926"/>
            <a:ext cx="1324457" cy="1308453"/>
          </a:xfrm>
          <a:custGeom>
            <a:avLst/>
            <a:gdLst/>
            <a:ahLst/>
            <a:cxnLst/>
            <a:rect l="l" t="t" r="r" b="b"/>
            <a:pathLst>
              <a:path w="1324457" h="1308453">
                <a:moveTo>
                  <a:pt x="0" y="0"/>
                </a:moveTo>
                <a:lnTo>
                  <a:pt x="1324457" y="0"/>
                </a:lnTo>
                <a:lnTo>
                  <a:pt x="1324457" y="1308453"/>
                </a:lnTo>
                <a:lnTo>
                  <a:pt x="0" y="13084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2" name="TextBox 32"/>
          <p:cNvSpPr txBox="1"/>
          <p:nvPr/>
        </p:nvSpPr>
        <p:spPr>
          <a:xfrm>
            <a:off x="1028700" y="9672783"/>
            <a:ext cx="5379097"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NCCN Guidelines Version 2.2025. Distress Management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83515" y="515047"/>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3492779"/>
            <a:ext cx="15402583" cy="4585436"/>
          </a:xfrm>
          <a:prstGeom prst="rect">
            <a:avLst/>
          </a:prstGeom>
        </p:spPr>
        <p:txBody>
          <a:bodyPr lIns="0" tIns="0" rIns="0" bIns="0" rtlCol="0" anchor="t">
            <a:spAutoFit/>
          </a:bodyPr>
          <a:lstStyle/>
          <a:p>
            <a:pPr marL="546900" lvl="1" indent="-273450" algn="l">
              <a:lnSpc>
                <a:spcPts val="4508"/>
              </a:lnSpc>
              <a:buFont typeface="Arial"/>
              <a:buChar char="•"/>
            </a:pPr>
            <a:r>
              <a:rPr lang="en-US" sz="2533" b="1" spc="-88">
                <a:solidFill>
                  <a:srgbClr val="2D262A"/>
                </a:solidFill>
                <a:latin typeface="Univers Bold"/>
                <a:ea typeface="Univers Bold"/>
                <a:cs typeface="Univers Bold"/>
                <a:sym typeface="Univers Bold"/>
              </a:rPr>
              <a:t>Financial toxicity is linked to downstream negative health outcomes:</a:t>
            </a:r>
            <a:r>
              <a:rPr lang="en-US" sz="2533" spc="-88">
                <a:solidFill>
                  <a:srgbClr val="2D262A"/>
                </a:solidFill>
                <a:latin typeface="Univers"/>
                <a:ea typeface="Univers"/>
                <a:cs typeface="Univers"/>
                <a:sym typeface="Univers"/>
              </a:rPr>
              <a:t> medication non-adherence, delayed care, poorer quality of life, and even increased mortality risk. </a:t>
            </a:r>
          </a:p>
          <a:p>
            <a:pPr marL="546900" lvl="1" indent="-273450" algn="l">
              <a:lnSpc>
                <a:spcPts val="4508"/>
              </a:lnSpc>
              <a:buFont typeface="Arial"/>
              <a:buChar char="•"/>
            </a:pPr>
            <a:r>
              <a:rPr lang="en-US" sz="2533" b="1" spc="-88">
                <a:solidFill>
                  <a:srgbClr val="2D262A"/>
                </a:solidFill>
                <a:latin typeface="Univers Bold"/>
                <a:ea typeface="Univers Bold"/>
                <a:cs typeface="Univers Bold"/>
                <a:sym typeface="Univers Bold"/>
              </a:rPr>
              <a:t>Cancer survivors frequently face</a:t>
            </a:r>
            <a:r>
              <a:rPr lang="en-US" sz="2533" spc="-88">
                <a:solidFill>
                  <a:srgbClr val="2D262A"/>
                </a:solidFill>
                <a:latin typeface="Univers"/>
                <a:ea typeface="Univers"/>
                <a:cs typeface="Univers"/>
                <a:sym typeface="Univers"/>
              </a:rPr>
              <a:t> significant out-of-pocket costs, income loss, employment disruption, and debt, even when insured.</a:t>
            </a:r>
          </a:p>
          <a:p>
            <a:pPr marL="546900" lvl="1" indent="-273450" algn="l">
              <a:lnSpc>
                <a:spcPts val="4508"/>
              </a:lnSpc>
              <a:buFont typeface="Arial"/>
              <a:buChar char="•"/>
            </a:pPr>
            <a:r>
              <a:rPr lang="en-US" sz="2533" b="1" spc="-88">
                <a:solidFill>
                  <a:srgbClr val="2D262A"/>
                </a:solidFill>
                <a:latin typeface="Univers Bold"/>
                <a:ea typeface="Univers Bold"/>
                <a:cs typeface="Univers Bold"/>
                <a:sym typeface="Univers Bold"/>
              </a:rPr>
              <a:t>Among lung cancer survivors,</a:t>
            </a:r>
            <a:r>
              <a:rPr lang="en-US" sz="2533" spc="-88">
                <a:solidFill>
                  <a:srgbClr val="2D262A"/>
                </a:solidFill>
                <a:latin typeface="Univers"/>
                <a:ea typeface="Univers"/>
                <a:cs typeface="Univers"/>
                <a:sym typeface="Univers"/>
              </a:rPr>
              <a:t> patients experience increased unemployment and lower wages compared to the general population underscoring the lasting effects of financial toxicity. </a:t>
            </a:r>
          </a:p>
          <a:p>
            <a:pPr marL="546900" lvl="1" indent="-273450" algn="l">
              <a:lnSpc>
                <a:spcPts val="4508"/>
              </a:lnSpc>
              <a:buFont typeface="Arial"/>
              <a:buChar char="•"/>
            </a:pPr>
            <a:r>
              <a:rPr lang="en-US" sz="2533" b="1" spc="-88">
                <a:solidFill>
                  <a:srgbClr val="2D262A"/>
                </a:solidFill>
                <a:latin typeface="Univers Bold"/>
                <a:ea typeface="Univers Bold"/>
                <a:cs typeface="Univers Bold"/>
                <a:sym typeface="Univers Bold"/>
              </a:rPr>
              <a:t>PCPs are in a strategic position</a:t>
            </a:r>
            <a:r>
              <a:rPr lang="en-US" sz="2533" spc="-88">
                <a:solidFill>
                  <a:srgbClr val="2D262A"/>
                </a:solidFill>
                <a:latin typeface="Univers"/>
                <a:ea typeface="Univers"/>
                <a:cs typeface="Univers"/>
                <a:sym typeface="Univers"/>
              </a:rPr>
              <a:t> to screen for financial distress, ask about cost‐related barriers (e.g., skipping meds, avoiding imaging), and refer patients early to financial navigators/support services. </a:t>
            </a:r>
          </a:p>
        </p:txBody>
      </p:sp>
      <p:sp>
        <p:nvSpPr>
          <p:cNvPr id="27" name="Freeform 27"/>
          <p:cNvSpPr/>
          <p:nvPr/>
        </p:nvSpPr>
        <p:spPr>
          <a:xfrm>
            <a:off x="15308600" y="2249817"/>
            <a:ext cx="1262013" cy="1262013"/>
          </a:xfrm>
          <a:custGeom>
            <a:avLst/>
            <a:gdLst/>
            <a:ahLst/>
            <a:cxnLst/>
            <a:rect l="l" t="t" r="r" b="b"/>
            <a:pathLst>
              <a:path w="1262013" h="1262013">
                <a:moveTo>
                  <a:pt x="0" y="0"/>
                </a:moveTo>
                <a:lnTo>
                  <a:pt x="1262013" y="0"/>
                </a:lnTo>
                <a:lnTo>
                  <a:pt x="1262013" y="1262012"/>
                </a:lnTo>
                <a:lnTo>
                  <a:pt x="0" y="12620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TextBox 28"/>
          <p:cNvSpPr txBox="1"/>
          <p:nvPr/>
        </p:nvSpPr>
        <p:spPr>
          <a:xfrm>
            <a:off x="1028700" y="2331402"/>
            <a:ext cx="11093383"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Financial Toxicity</a:t>
            </a:r>
          </a:p>
        </p:txBody>
      </p:sp>
      <p:sp>
        <p:nvSpPr>
          <p:cNvPr id="29" name="TextBox 29"/>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Long-Term Follow-up Care</a:t>
            </a:r>
          </a:p>
        </p:txBody>
      </p:sp>
      <p:sp>
        <p:nvSpPr>
          <p:cNvPr id="30" name="TextBox 30"/>
          <p:cNvSpPr txBox="1"/>
          <p:nvPr/>
        </p:nvSpPr>
        <p:spPr>
          <a:xfrm>
            <a:off x="10799490" y="9248775"/>
            <a:ext cx="6475437" cy="1708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Ha et al., Survivorship Challenges and Supportive Care in Lung Cancer. Semin Respir Crit Care Med, 2025.</a:t>
            </a:r>
          </a:p>
        </p:txBody>
      </p:sp>
      <p:sp>
        <p:nvSpPr>
          <p:cNvPr id="31" name="TextBox 31"/>
          <p:cNvSpPr txBox="1"/>
          <p:nvPr/>
        </p:nvSpPr>
        <p:spPr>
          <a:xfrm>
            <a:off x="10799490" y="8776297"/>
            <a:ext cx="6459810" cy="30416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Boulanger M, Mitchell C, Zhong J, Hsu M. Financial toxicity in lung cancer. Front Oncol. 2022 Oct 21;12:1004102. doi: 10.3389/fonc.2022.1004102. PMID: 36338686; PMCID: PMC9634168.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8221136" y="1028700"/>
            <a:ext cx="9038164" cy="1085850"/>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Preventive &amp; Health Maintenance </a:t>
            </a:r>
          </a:p>
          <a:p>
            <a:pPr algn="r">
              <a:lnSpc>
                <a:spcPts val="4320"/>
              </a:lnSpc>
            </a:pPr>
            <a:endParaRPr lang="en-US" sz="3600" b="1">
              <a:solidFill>
                <a:srgbClr val="101010"/>
              </a:solidFill>
              <a:latin typeface="Montserrat Bold"/>
              <a:ea typeface="Montserrat Bold"/>
              <a:cs typeface="Montserrat Bold"/>
              <a:sym typeface="Montserrat Bold"/>
            </a:endParaRPr>
          </a:p>
        </p:txBody>
      </p:sp>
      <p:sp>
        <p:nvSpPr>
          <p:cNvPr id="27" name="TextBox 27"/>
          <p:cNvSpPr txBox="1"/>
          <p:nvPr/>
        </p:nvSpPr>
        <p:spPr>
          <a:xfrm>
            <a:off x="1028700" y="3681047"/>
            <a:ext cx="11374921" cy="5148086"/>
          </a:xfrm>
          <a:prstGeom prst="rect">
            <a:avLst/>
          </a:prstGeom>
        </p:spPr>
        <p:txBody>
          <a:bodyPr lIns="0" tIns="0" rIns="0" bIns="0" rtlCol="0" anchor="t">
            <a:spAutoFit/>
          </a:bodyPr>
          <a:lstStyle/>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Document </a:t>
            </a:r>
            <a:r>
              <a:rPr lang="en-US" sz="2522" spc="-88">
                <a:solidFill>
                  <a:srgbClr val="000000"/>
                </a:solidFill>
                <a:latin typeface="Univers"/>
                <a:ea typeface="Univers"/>
                <a:cs typeface="Univers"/>
                <a:sym typeface="Univers"/>
              </a:rPr>
              <a:t>diagnosis in Problem List, tx received, current therapy status</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Immunizations</a:t>
            </a:r>
            <a:r>
              <a:rPr lang="en-US" sz="2522" spc="-88">
                <a:solidFill>
                  <a:srgbClr val="000000"/>
                </a:solidFill>
                <a:latin typeface="Univers"/>
                <a:ea typeface="Univers"/>
                <a:cs typeface="Univers"/>
                <a:sym typeface="Univers"/>
              </a:rPr>
              <a:t> - influenza, herpes zoster, pneumococcal, COVID, hepatitis</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Encourage &amp; integrate exercise</a:t>
            </a:r>
            <a:r>
              <a:rPr lang="en-US" sz="2522" spc="-88">
                <a:solidFill>
                  <a:srgbClr val="000000"/>
                </a:solidFill>
                <a:latin typeface="Univers"/>
                <a:ea typeface="Univers"/>
                <a:cs typeface="Univers"/>
                <a:sym typeface="Univers"/>
              </a:rPr>
              <a:t> and pulmonary rehab referrals </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Screen for</a:t>
            </a:r>
            <a:r>
              <a:rPr lang="en-US" sz="2522" spc="-88">
                <a:solidFill>
                  <a:srgbClr val="000000"/>
                </a:solidFill>
                <a:latin typeface="Univers"/>
                <a:ea typeface="Univers"/>
                <a:cs typeface="Univers"/>
                <a:sym typeface="Univers"/>
              </a:rPr>
              <a:t> fatigue, sleep disturbance, and mood at routine visits</a:t>
            </a:r>
          </a:p>
          <a:p>
            <a:pPr marL="544666" lvl="1" indent="-272333" algn="l">
              <a:lnSpc>
                <a:spcPts val="4566"/>
              </a:lnSpc>
              <a:buFont typeface="Arial"/>
              <a:buChar char="•"/>
            </a:pPr>
            <a:r>
              <a:rPr lang="en-US" sz="2522" spc="-88">
                <a:solidFill>
                  <a:srgbClr val="000000"/>
                </a:solidFill>
                <a:latin typeface="Univers"/>
                <a:ea typeface="Univers"/>
                <a:cs typeface="Univers"/>
                <a:sym typeface="Univers"/>
              </a:rPr>
              <a:t>Encourage </a:t>
            </a:r>
            <a:r>
              <a:rPr lang="en-US" sz="2522" b="1" spc="-88">
                <a:solidFill>
                  <a:srgbClr val="000000"/>
                </a:solidFill>
                <a:latin typeface="Univers Bold"/>
                <a:ea typeface="Univers Bold"/>
                <a:cs typeface="Univers Bold"/>
                <a:sym typeface="Univers Bold"/>
              </a:rPr>
              <a:t>complementary</a:t>
            </a:r>
            <a:r>
              <a:rPr lang="en-US" sz="2522" spc="-88">
                <a:solidFill>
                  <a:srgbClr val="000000"/>
                </a:solidFill>
                <a:latin typeface="Univers"/>
                <a:ea typeface="Univers"/>
                <a:cs typeface="Univers"/>
                <a:sym typeface="Univers"/>
              </a:rPr>
              <a:t>, evidence-based mind-body practices</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Use EHR tools</a:t>
            </a:r>
            <a:r>
              <a:rPr lang="en-US" sz="2522" spc="-88">
                <a:solidFill>
                  <a:srgbClr val="000000"/>
                </a:solidFill>
                <a:latin typeface="Univers"/>
                <a:ea typeface="Univers"/>
                <a:cs typeface="Univers"/>
                <a:sym typeface="Univers"/>
              </a:rPr>
              <a:t> (prompts for surveillance screening)</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Assess smoking</a:t>
            </a:r>
            <a:r>
              <a:rPr lang="en-US" sz="2522" spc="-88">
                <a:solidFill>
                  <a:srgbClr val="000000"/>
                </a:solidFill>
                <a:latin typeface="Univers"/>
                <a:ea typeface="Univers"/>
                <a:cs typeface="Univers"/>
                <a:sym typeface="Univers"/>
              </a:rPr>
              <a:t> status and offer support for quitting</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Assess for distress</a:t>
            </a:r>
            <a:r>
              <a:rPr lang="en-US" sz="2522" spc="-88">
                <a:solidFill>
                  <a:srgbClr val="000000"/>
                </a:solidFill>
                <a:latin typeface="Univers"/>
                <a:ea typeface="Univers"/>
                <a:cs typeface="Univers"/>
                <a:sym typeface="Univers"/>
              </a:rPr>
              <a:t>, fatigue, financial issues</a:t>
            </a:r>
          </a:p>
          <a:p>
            <a:pPr marL="544666" lvl="1" indent="-272333" algn="l">
              <a:lnSpc>
                <a:spcPts val="4566"/>
              </a:lnSpc>
              <a:buFont typeface="Arial"/>
              <a:buChar char="•"/>
            </a:pPr>
            <a:r>
              <a:rPr lang="en-US" sz="2522" b="1" spc="-88">
                <a:solidFill>
                  <a:srgbClr val="000000"/>
                </a:solidFill>
                <a:latin typeface="Univers Bold"/>
                <a:ea typeface="Univers Bold"/>
                <a:cs typeface="Univers Bold"/>
                <a:sym typeface="Univers Bold"/>
              </a:rPr>
              <a:t>Coordinate survivorship and palliative care</a:t>
            </a:r>
            <a:r>
              <a:rPr lang="en-US" sz="2522" spc="-88">
                <a:solidFill>
                  <a:srgbClr val="000000"/>
                </a:solidFill>
                <a:latin typeface="Univers"/>
                <a:ea typeface="Univers"/>
                <a:cs typeface="Univers"/>
                <a:sym typeface="Univers"/>
              </a:rPr>
              <a:t> to optimize whole-person health</a:t>
            </a:r>
          </a:p>
        </p:txBody>
      </p:sp>
      <p:sp>
        <p:nvSpPr>
          <p:cNvPr id="28" name="TextBox 28"/>
          <p:cNvSpPr txBox="1"/>
          <p:nvPr/>
        </p:nvSpPr>
        <p:spPr>
          <a:xfrm>
            <a:off x="1028700" y="2822112"/>
            <a:ext cx="11071234" cy="629793"/>
          </a:xfrm>
          <a:prstGeom prst="rect">
            <a:avLst/>
          </a:prstGeom>
        </p:spPr>
        <p:txBody>
          <a:bodyPr lIns="0" tIns="0" rIns="0" bIns="0" rtlCol="0" anchor="t">
            <a:spAutoFit/>
          </a:bodyPr>
          <a:lstStyle/>
          <a:p>
            <a:pPr algn="l">
              <a:lnSpc>
                <a:spcPts val="4955"/>
              </a:lnSpc>
            </a:pPr>
            <a:r>
              <a:rPr lang="en-US" sz="4200" b="1">
                <a:solidFill>
                  <a:srgbClr val="00136F"/>
                </a:solidFill>
                <a:latin typeface="Montserrat Ultra-Bold"/>
                <a:ea typeface="Montserrat Ultra-Bold"/>
                <a:cs typeface="Montserrat Ultra-Bold"/>
                <a:sym typeface="Montserrat Ultra-Bold"/>
              </a:rPr>
              <a:t>Primary Care Actions</a:t>
            </a:r>
          </a:p>
        </p:txBody>
      </p:sp>
      <p:sp>
        <p:nvSpPr>
          <p:cNvPr id="29" name="TextBox 29"/>
          <p:cNvSpPr txBox="1"/>
          <p:nvPr/>
        </p:nvSpPr>
        <p:spPr>
          <a:xfrm>
            <a:off x="9844730" y="9248775"/>
            <a:ext cx="7414570" cy="4972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Non Small Cell Lung Cancer Cancer. Version 2.2025. Plymouth Meeting, PA: National Comprehensive Cancer Network; 2025. https://www.nccn.org/guidelines/guidelines-detail?category=1&amp;id=1450</a:t>
            </a:r>
          </a:p>
        </p:txBody>
      </p:sp>
      <p:sp>
        <p:nvSpPr>
          <p:cNvPr id="30" name="Freeform 30"/>
          <p:cNvSpPr/>
          <p:nvPr/>
        </p:nvSpPr>
        <p:spPr>
          <a:xfrm>
            <a:off x="14986617" y="2244320"/>
            <a:ext cx="1787022" cy="1775853"/>
          </a:xfrm>
          <a:custGeom>
            <a:avLst/>
            <a:gdLst/>
            <a:ahLst/>
            <a:cxnLst/>
            <a:rect l="l" t="t" r="r" b="b"/>
            <a:pathLst>
              <a:path w="1787022" h="1775853">
                <a:moveTo>
                  <a:pt x="0" y="0"/>
                </a:moveTo>
                <a:lnTo>
                  <a:pt x="1787022" y="0"/>
                </a:lnTo>
                <a:lnTo>
                  <a:pt x="1787022" y="1775853"/>
                </a:lnTo>
                <a:lnTo>
                  <a:pt x="0" y="17758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611"/>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769329" y="1556521"/>
            <a:ext cx="348997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Q&amp;A</a:t>
            </a:r>
          </a:p>
        </p:txBody>
      </p:sp>
      <p:sp>
        <p:nvSpPr>
          <p:cNvPr id="6" name="TextBox 6"/>
          <p:cNvSpPr txBox="1"/>
          <p:nvPr/>
        </p:nvSpPr>
        <p:spPr>
          <a:xfrm>
            <a:off x="2794627" y="4965236"/>
            <a:ext cx="9288593" cy="1360170"/>
          </a:xfrm>
          <a:prstGeom prst="rect">
            <a:avLst/>
          </a:prstGeom>
        </p:spPr>
        <p:txBody>
          <a:bodyPr lIns="0" tIns="0" rIns="0" bIns="0" rtlCol="0" anchor="t">
            <a:spAutoFit/>
          </a:bodyPr>
          <a:lstStyle/>
          <a:p>
            <a:pPr algn="l">
              <a:lnSpc>
                <a:spcPts val="10560"/>
              </a:lnSpc>
            </a:pPr>
            <a:r>
              <a:rPr lang="en-US" sz="9600" b="1">
                <a:solidFill>
                  <a:srgbClr val="00136F"/>
                </a:solidFill>
                <a:latin typeface="Montserrat Ultra-Bold"/>
                <a:ea typeface="Montserrat Ultra-Bold"/>
                <a:cs typeface="Montserrat Ultra-Bold"/>
                <a:sym typeface="Montserrat Ultra-Bold"/>
              </a:rPr>
              <a:t>QUESTIONS?</a:t>
            </a:r>
          </a:p>
        </p:txBody>
      </p:sp>
      <p:grpSp>
        <p:nvGrpSpPr>
          <p:cNvPr id="7" name="Group 7"/>
          <p:cNvGrpSpPr/>
          <p:nvPr/>
        </p:nvGrpSpPr>
        <p:grpSpPr>
          <a:xfrm>
            <a:off x="1028700" y="626321"/>
            <a:ext cx="3336038" cy="1347682"/>
            <a:chOff x="0" y="0"/>
            <a:chExt cx="4448050" cy="1796909"/>
          </a:xfrm>
        </p:grpSpPr>
        <p:sp>
          <p:nvSpPr>
            <p:cNvPr id="8" name="Freeform 8"/>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6" name="TextBox 16"/>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7" name="TextBox 17"/>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8" name="TextBox 18"/>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9" name="TextBox 19"/>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0" name="TextBox 20"/>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1" name="TextBox 21"/>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3" name="TextBox 23"/>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4" name="TextBox 24"/>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5" name="TextBox 25"/>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6" name="TextBox 26"/>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7" name="TextBox 27"/>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2F1EB"/>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1144257" y="3410777"/>
            <a:ext cx="5250144" cy="4114800"/>
          </a:xfrm>
          <a:custGeom>
            <a:avLst/>
            <a:gdLst/>
            <a:ahLst/>
            <a:cxnLst/>
            <a:rect l="l" t="t" r="r" b="b"/>
            <a:pathLst>
              <a:path w="5250144" h="4114800">
                <a:moveTo>
                  <a:pt x="0" y="0"/>
                </a:moveTo>
                <a:lnTo>
                  <a:pt x="5250144" y="0"/>
                </a:lnTo>
                <a:lnTo>
                  <a:pt x="525014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TextBox 27"/>
          <p:cNvSpPr txBox="1"/>
          <p:nvPr/>
        </p:nvSpPr>
        <p:spPr>
          <a:xfrm>
            <a:off x="1028700" y="3582227"/>
            <a:ext cx="4189330" cy="895644"/>
          </a:xfrm>
          <a:prstGeom prst="rect">
            <a:avLst/>
          </a:prstGeom>
        </p:spPr>
        <p:txBody>
          <a:bodyPr lIns="0" tIns="0" rIns="0" bIns="0" rtlCol="0" anchor="t">
            <a:spAutoFit/>
          </a:bodyPr>
          <a:lstStyle/>
          <a:p>
            <a:pPr algn="l">
              <a:lnSpc>
                <a:spcPts val="6668"/>
              </a:lnSpc>
            </a:pPr>
            <a:r>
              <a:rPr lang="en-US" sz="7094" b="1">
                <a:solidFill>
                  <a:srgbClr val="00136F"/>
                </a:solidFill>
                <a:latin typeface="Montserrat Ultra-Bold"/>
                <a:ea typeface="Montserrat Ultra-Bold"/>
                <a:cs typeface="Montserrat Ultra-Bold"/>
                <a:sym typeface="Montserrat Ultra-Bold"/>
              </a:rPr>
              <a:t>Privacy</a:t>
            </a:r>
          </a:p>
        </p:txBody>
      </p:sp>
      <p:sp>
        <p:nvSpPr>
          <p:cNvPr id="28" name="TextBox 28"/>
          <p:cNvSpPr txBox="1"/>
          <p:nvPr/>
        </p:nvSpPr>
        <p:spPr>
          <a:xfrm>
            <a:off x="1066800" y="5033010"/>
            <a:ext cx="9465080" cy="1808893"/>
          </a:xfrm>
          <a:prstGeom prst="rect">
            <a:avLst/>
          </a:prstGeom>
        </p:spPr>
        <p:txBody>
          <a:bodyPr lIns="0" tIns="0" rIns="0" bIns="0" rtlCol="0" anchor="t">
            <a:spAutoFit/>
          </a:bodyPr>
          <a:lstStyle/>
          <a:p>
            <a:pPr algn="l">
              <a:lnSpc>
                <a:spcPts val="3553"/>
              </a:lnSpc>
            </a:pPr>
            <a:r>
              <a:rPr lang="en-US" sz="2500">
                <a:solidFill>
                  <a:srgbClr val="2D262A"/>
                </a:solidFill>
                <a:latin typeface="Univers"/>
                <a:ea typeface="Univers"/>
                <a:cs typeface="Univers"/>
                <a:sym typeface="Univers"/>
              </a:rPr>
              <a:t>Please only display or say information that does not identify a patient or that can not be linked to a patient.​</a:t>
            </a:r>
          </a:p>
          <a:p>
            <a:pPr algn="l">
              <a:lnSpc>
                <a:spcPts val="3553"/>
              </a:lnSpc>
            </a:pPr>
            <a:r>
              <a:rPr lang="en-US" sz="2500">
                <a:solidFill>
                  <a:srgbClr val="2D262A"/>
                </a:solidFill>
                <a:latin typeface="Univers"/>
                <a:ea typeface="Univers"/>
                <a:cs typeface="Univers"/>
                <a:sym typeface="Univers"/>
              </a:rPr>
              <a:t>​</a:t>
            </a:r>
            <a:endParaRPr lang="en-US" sz="2500">
              <a:solidFill>
                <a:srgbClr val="2D262A"/>
              </a:solidFill>
              <a:latin typeface="Univers"/>
              <a:ea typeface="Univers"/>
              <a:cs typeface="Univers"/>
            </a:endParaRPr>
          </a:p>
          <a:p>
            <a:pPr>
              <a:lnSpc>
                <a:spcPts val="3553"/>
              </a:lnSpc>
            </a:pPr>
            <a:r>
              <a:rPr lang="en-US" sz="2500">
                <a:solidFill>
                  <a:srgbClr val="2D262A"/>
                </a:solidFill>
                <a:latin typeface="Univers"/>
                <a:ea typeface="Univers"/>
                <a:cs typeface="Univers"/>
                <a:sym typeface="Univers"/>
              </a:rPr>
              <a:t>Photos used are freely available on the internet. </a:t>
            </a:r>
            <a:endParaRPr lang="en-US" sz="2500">
              <a:solidFill>
                <a:srgbClr val="2D262A"/>
              </a:solidFill>
              <a:latin typeface="Univers"/>
              <a:ea typeface="Univers"/>
              <a:cs typeface="Univers"/>
            </a:endParaRPr>
          </a:p>
        </p:txBody>
      </p:sp>
      <p:sp>
        <p:nvSpPr>
          <p:cNvPr id="29" name="TextBox 29"/>
          <p:cNvSpPr txBox="1"/>
          <p:nvPr/>
        </p:nvSpPr>
        <p:spPr>
          <a:xfrm>
            <a:off x="13769329" y="1556521"/>
            <a:ext cx="348997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Case Study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12462623" y="1612192"/>
            <a:ext cx="4796677"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RECORDING &amp; TIPS</a:t>
            </a:r>
          </a:p>
        </p:txBody>
      </p:sp>
      <p:sp>
        <p:nvSpPr>
          <p:cNvPr id="28" name="Freeform 28"/>
          <p:cNvSpPr/>
          <p:nvPr/>
        </p:nvSpPr>
        <p:spPr>
          <a:xfrm>
            <a:off x="2604588" y="7480451"/>
            <a:ext cx="1928449" cy="1166712"/>
          </a:xfrm>
          <a:custGeom>
            <a:avLst/>
            <a:gdLst/>
            <a:ahLst/>
            <a:cxnLst/>
            <a:rect l="l" t="t" r="r" b="b"/>
            <a:pathLst>
              <a:path w="1928449" h="1166712">
                <a:moveTo>
                  <a:pt x="0" y="0"/>
                </a:moveTo>
                <a:lnTo>
                  <a:pt x="1928449" y="0"/>
                </a:lnTo>
                <a:lnTo>
                  <a:pt x="1928449" y="1166712"/>
                </a:lnTo>
                <a:lnTo>
                  <a:pt x="0" y="11667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TextBox 29"/>
          <p:cNvSpPr txBox="1"/>
          <p:nvPr/>
        </p:nvSpPr>
        <p:spPr>
          <a:xfrm>
            <a:off x="5177412" y="7645009"/>
            <a:ext cx="10067706" cy="418798"/>
          </a:xfrm>
          <a:prstGeom prst="rect">
            <a:avLst/>
          </a:prstGeom>
        </p:spPr>
        <p:txBody>
          <a:bodyPr lIns="0" tIns="0" rIns="0" bIns="0" rtlCol="0" anchor="t">
            <a:spAutoFit/>
          </a:bodyPr>
          <a:lstStyle/>
          <a:p>
            <a:pPr algn="ctr">
              <a:lnSpc>
                <a:spcPts val="2948"/>
              </a:lnSpc>
            </a:pPr>
            <a:r>
              <a:rPr lang="en-US" sz="2541" b="1" spc="-88">
                <a:solidFill>
                  <a:srgbClr val="000000"/>
                </a:solidFill>
                <a:latin typeface="Univers Bold"/>
                <a:ea typeface="Univers Bold"/>
                <a:cs typeface="Univers Bold"/>
                <a:sym typeface="Univers Bold"/>
              </a:rPr>
              <a:t>By participating in this ECHO clinic, you are consenting to be recorded. </a:t>
            </a:r>
          </a:p>
        </p:txBody>
      </p:sp>
      <p:sp>
        <p:nvSpPr>
          <p:cNvPr id="30" name="TextBox 30"/>
          <p:cNvSpPr txBox="1"/>
          <p:nvPr/>
        </p:nvSpPr>
        <p:spPr>
          <a:xfrm>
            <a:off x="5177412" y="8239990"/>
            <a:ext cx="11416471" cy="383061"/>
          </a:xfrm>
          <a:prstGeom prst="rect">
            <a:avLst/>
          </a:prstGeom>
        </p:spPr>
        <p:txBody>
          <a:bodyPr lIns="0" tIns="0" rIns="0" bIns="0" rtlCol="0" anchor="t">
            <a:spAutoFit/>
          </a:bodyPr>
          <a:lstStyle/>
          <a:p>
            <a:pPr algn="l">
              <a:lnSpc>
                <a:spcPts val="2645"/>
              </a:lnSpc>
            </a:pPr>
            <a:r>
              <a:rPr lang="en-US" sz="2280" spc="-79">
                <a:solidFill>
                  <a:srgbClr val="000000"/>
                </a:solidFill>
                <a:latin typeface="Univers"/>
                <a:ea typeface="Univers"/>
                <a:cs typeface="Univers"/>
                <a:sym typeface="Univers"/>
              </a:rPr>
              <a:t>Recording is for educational and quality improvement purposes.​ </a:t>
            </a:r>
          </a:p>
        </p:txBody>
      </p:sp>
      <p:sp>
        <p:nvSpPr>
          <p:cNvPr id="31" name="Freeform 31"/>
          <p:cNvSpPr/>
          <p:nvPr/>
        </p:nvSpPr>
        <p:spPr>
          <a:xfrm>
            <a:off x="2966832" y="2571750"/>
            <a:ext cx="13038289" cy="4074465"/>
          </a:xfrm>
          <a:custGeom>
            <a:avLst/>
            <a:gdLst/>
            <a:ahLst/>
            <a:cxnLst/>
            <a:rect l="l" t="t" r="r" b="b"/>
            <a:pathLst>
              <a:path w="13038289" h="4074465">
                <a:moveTo>
                  <a:pt x="0" y="0"/>
                </a:moveTo>
                <a:lnTo>
                  <a:pt x="13038289" y="0"/>
                </a:lnTo>
                <a:lnTo>
                  <a:pt x="13038289" y="4074465"/>
                </a:lnTo>
                <a:lnTo>
                  <a:pt x="0" y="40744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2" name="TextBox 32"/>
          <p:cNvSpPr txBox="1"/>
          <p:nvPr/>
        </p:nvSpPr>
        <p:spPr>
          <a:xfrm>
            <a:off x="6054710" y="3597515"/>
            <a:ext cx="9456285" cy="2495377"/>
          </a:xfrm>
          <a:prstGeom prst="rect">
            <a:avLst/>
          </a:prstGeom>
        </p:spPr>
        <p:txBody>
          <a:bodyPr wrap="square" lIns="0" tIns="0" rIns="0" bIns="0" rtlCol="0" anchor="t">
            <a:spAutoFit/>
          </a:bodyPr>
          <a:lstStyle/>
          <a:p>
            <a:pPr marL="630246" lvl="1" indent="-315123" algn="l">
              <a:lnSpc>
                <a:spcPts val="4904"/>
              </a:lnSpc>
              <a:buFont typeface="Arial"/>
              <a:buChar char="•"/>
            </a:pPr>
            <a:r>
              <a:rPr lang="en-US" sz="2919" spc="-102">
                <a:solidFill>
                  <a:srgbClr val="000000"/>
                </a:solidFill>
                <a:latin typeface="Univers"/>
                <a:ea typeface="Univers"/>
                <a:cs typeface="Univers"/>
                <a:sym typeface="Univers"/>
              </a:rPr>
              <a:t>Mute yourself when not speaking.​</a:t>
            </a:r>
          </a:p>
          <a:p>
            <a:pPr marL="629920" lvl="1" indent="-314960" algn="l">
              <a:lnSpc>
                <a:spcPts val="4904"/>
              </a:lnSpc>
              <a:buFont typeface="Arial"/>
              <a:buChar char="•"/>
            </a:pPr>
            <a:r>
              <a:rPr lang="en-US" sz="2919" spc="-102">
                <a:solidFill>
                  <a:srgbClr val="000000"/>
                </a:solidFill>
                <a:latin typeface="Univers"/>
                <a:ea typeface="Univers"/>
                <a:cs typeface="Univers"/>
                <a:sym typeface="Univers"/>
              </a:rPr>
              <a:t>Turn your camera on – we would love to see you!​</a:t>
            </a:r>
            <a:endParaRPr lang="en-US" sz="2919" spc="-102">
              <a:solidFill>
                <a:srgbClr val="000000"/>
              </a:solidFill>
              <a:latin typeface="Univers"/>
              <a:ea typeface="Univers"/>
              <a:cs typeface="Univers"/>
            </a:endParaRP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Speak up, use the chat box, and actively engage.​</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Visit www.kansurvive.com for session materials.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2F1EB"/>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522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379895" y="2851891"/>
            <a:ext cx="2633648" cy="2953008"/>
            <a:chOff x="0" y="0"/>
            <a:chExt cx="3511531" cy="3937344"/>
          </a:xfrm>
        </p:grpSpPr>
        <p:grpSp>
          <p:nvGrpSpPr>
            <p:cNvPr id="27" name="Group 27"/>
            <p:cNvGrpSpPr>
              <a:grpSpLocks noChangeAspect="1"/>
            </p:cNvGrpSpPr>
            <p:nvPr/>
          </p:nvGrpSpPr>
          <p:grpSpPr>
            <a:xfrm rot="-456846">
              <a:off x="222493" y="187454"/>
              <a:ext cx="3066544" cy="3562435"/>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28100" b="-28100"/>
                </a:stretch>
              </a:blipFill>
            </p:spPr>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2" name="TextBox 32"/>
            <p:cNvSpPr txBox="1"/>
            <p:nvPr/>
          </p:nvSpPr>
          <p:spPr>
            <a:xfrm rot="-567196">
              <a:off x="1004258" y="3023701"/>
              <a:ext cx="1780267" cy="519666"/>
            </a:xfrm>
            <a:prstGeom prst="rect">
              <a:avLst/>
            </a:prstGeom>
          </p:spPr>
          <p:txBody>
            <a:bodyPr lIns="0" tIns="0" rIns="0" bIns="0" rtlCol="0" anchor="t">
              <a:spAutoFit/>
            </a:bodyPr>
            <a:lstStyle/>
            <a:p>
              <a:pPr algn="ctr">
                <a:lnSpc>
                  <a:spcPts val="3388"/>
                </a:lnSpc>
              </a:pPr>
              <a:r>
                <a:rPr lang="en-US" sz="2420">
                  <a:solidFill>
                    <a:srgbClr val="000000"/>
                  </a:solidFill>
                  <a:latin typeface="Beth Ellen"/>
                  <a:ea typeface="Beth Ellen"/>
                  <a:cs typeface="Beth Ellen"/>
                  <a:sym typeface="Beth Ellen"/>
                </a:rPr>
                <a:t>Robin</a:t>
              </a:r>
            </a:p>
          </p:txBody>
        </p:sp>
      </p:grpSp>
      <p:sp>
        <p:nvSpPr>
          <p:cNvPr id="33" name="TextBox 33"/>
          <p:cNvSpPr txBox="1"/>
          <p:nvPr/>
        </p:nvSpPr>
        <p:spPr>
          <a:xfrm>
            <a:off x="9426513" y="962025"/>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LC Survivorship Case Study: Dawn’s Story</a:t>
            </a:r>
          </a:p>
        </p:txBody>
      </p:sp>
      <p:sp>
        <p:nvSpPr>
          <p:cNvPr id="34" name="TextBox 34"/>
          <p:cNvSpPr txBox="1"/>
          <p:nvPr/>
        </p:nvSpPr>
        <p:spPr>
          <a:xfrm>
            <a:off x="4364738" y="2919143"/>
            <a:ext cx="13241314" cy="3662702"/>
          </a:xfrm>
          <a:prstGeom prst="rect">
            <a:avLst/>
          </a:prstGeom>
        </p:spPr>
        <p:txBody>
          <a:bodyPr wrap="square" lIns="0" tIns="0" rIns="0" bIns="0" rtlCol="0" anchor="t">
            <a:spAutoFit/>
          </a:bodyPr>
          <a:lstStyle/>
          <a:p>
            <a:pPr algn="l">
              <a:lnSpc>
                <a:spcPts val="4086"/>
              </a:lnSpc>
            </a:pPr>
            <a:r>
              <a:rPr lang="en-US" sz="2492" b="1" spc="-87">
                <a:solidFill>
                  <a:srgbClr val="000000"/>
                </a:solidFill>
                <a:latin typeface="Univers Bold"/>
                <a:ea typeface="Univers Bold"/>
                <a:cs typeface="Univers Bold"/>
                <a:sym typeface="Univers Bold"/>
              </a:rPr>
              <a:t>Name: </a:t>
            </a:r>
            <a:r>
              <a:rPr lang="en-US" sz="2492" spc="-87">
                <a:solidFill>
                  <a:srgbClr val="000000"/>
                </a:solidFill>
                <a:latin typeface="Univers"/>
                <a:ea typeface="Univers"/>
                <a:cs typeface="Univers"/>
                <a:sym typeface="Univers"/>
              </a:rPr>
              <a:t>Robin</a:t>
            </a:r>
          </a:p>
          <a:p>
            <a:pPr algn="l">
              <a:lnSpc>
                <a:spcPts val="4086"/>
              </a:lnSpc>
            </a:pPr>
            <a:r>
              <a:rPr lang="en-US" sz="2492" b="1" spc="-87">
                <a:solidFill>
                  <a:srgbClr val="000000"/>
                </a:solidFill>
                <a:latin typeface="Univers Bold"/>
                <a:ea typeface="Univers Bold"/>
                <a:cs typeface="Univers Bold"/>
                <a:sym typeface="Univers Bold"/>
              </a:rPr>
              <a:t>Age:</a:t>
            </a:r>
            <a:r>
              <a:rPr lang="en-US" sz="2492" spc="-87">
                <a:solidFill>
                  <a:srgbClr val="000000"/>
                </a:solidFill>
                <a:latin typeface="Univers"/>
                <a:ea typeface="Univers"/>
                <a:cs typeface="Univers"/>
                <a:sym typeface="Univers"/>
              </a:rPr>
              <a:t> 54 years, </a:t>
            </a:r>
            <a:r>
              <a:rPr lang="en-US" sz="2492" b="1" spc="-87">
                <a:solidFill>
                  <a:srgbClr val="000000"/>
                </a:solidFill>
                <a:latin typeface="Univers Bold"/>
                <a:ea typeface="Univers Bold"/>
                <a:cs typeface="Univers Bold"/>
                <a:sym typeface="Univers Bold"/>
              </a:rPr>
              <a:t>Sex: </a:t>
            </a:r>
            <a:r>
              <a:rPr lang="en-US" sz="2492" spc="-87">
                <a:solidFill>
                  <a:srgbClr val="000000"/>
                </a:solidFill>
                <a:latin typeface="Univers"/>
                <a:ea typeface="Univers"/>
                <a:cs typeface="Univers"/>
                <a:sym typeface="Univers"/>
              </a:rPr>
              <a:t>Female</a:t>
            </a:r>
          </a:p>
          <a:p>
            <a:pPr algn="l">
              <a:lnSpc>
                <a:spcPts val="4086"/>
              </a:lnSpc>
            </a:pPr>
            <a:r>
              <a:rPr lang="en-US" sz="2492" b="1" spc="-87">
                <a:solidFill>
                  <a:srgbClr val="000000"/>
                </a:solidFill>
                <a:latin typeface="Univers Bold"/>
                <a:ea typeface="Univers Bold"/>
                <a:cs typeface="Univers Bold"/>
                <a:sym typeface="Univers Bold"/>
              </a:rPr>
              <a:t>Occupation: </a:t>
            </a:r>
            <a:r>
              <a:rPr lang="en-US" sz="2492" spc="-87">
                <a:solidFill>
                  <a:srgbClr val="000000"/>
                </a:solidFill>
                <a:latin typeface="Univers"/>
                <a:ea typeface="Univers"/>
                <a:cs typeface="Univers"/>
                <a:sym typeface="Univers"/>
              </a:rPr>
              <a:t>retired, substitute teacher at grandchildren’s elementary school</a:t>
            </a:r>
          </a:p>
          <a:p>
            <a:pPr algn="l">
              <a:lnSpc>
                <a:spcPts val="4086"/>
              </a:lnSpc>
            </a:pPr>
            <a:r>
              <a:rPr lang="en-US" sz="2492" b="1" spc="-87">
                <a:solidFill>
                  <a:srgbClr val="000000"/>
                </a:solidFill>
                <a:latin typeface="Univers Bold"/>
                <a:ea typeface="Univers Bold"/>
                <a:cs typeface="Univers Bold"/>
                <a:sym typeface="Univers Bold"/>
              </a:rPr>
              <a:t>Past Medical History: </a:t>
            </a:r>
            <a:r>
              <a:rPr lang="en-US" sz="2492" spc="-87">
                <a:solidFill>
                  <a:srgbClr val="000000"/>
                </a:solidFill>
                <a:latin typeface="Univers"/>
                <a:ea typeface="Univers"/>
                <a:cs typeface="Univers"/>
                <a:sym typeface="Univers"/>
              </a:rPr>
              <a:t>Seasonal allergies, mild hypertension (well-controlled)</a:t>
            </a:r>
          </a:p>
          <a:p>
            <a:pPr algn="l">
              <a:lnSpc>
                <a:spcPts val="4086"/>
              </a:lnSpc>
            </a:pPr>
            <a:r>
              <a:rPr lang="en-US" sz="2492" b="1" spc="-87">
                <a:solidFill>
                  <a:srgbClr val="000000"/>
                </a:solidFill>
                <a:latin typeface="Univers Bold"/>
                <a:ea typeface="Univers Bold"/>
                <a:cs typeface="Univers Bold"/>
                <a:sym typeface="Univers Bold"/>
              </a:rPr>
              <a:t>Smoking History:</a:t>
            </a:r>
            <a:r>
              <a:rPr lang="en-US" sz="2492" spc="-87">
                <a:solidFill>
                  <a:srgbClr val="000000"/>
                </a:solidFill>
                <a:latin typeface="Univers"/>
                <a:ea typeface="Univers"/>
                <a:cs typeface="Univers"/>
                <a:sym typeface="Univers"/>
              </a:rPr>
              <a:t> 1 pack/day for ~20 years; quit 10 years ago (20 pack-years)</a:t>
            </a:r>
          </a:p>
          <a:p>
            <a:pPr algn="l">
              <a:lnSpc>
                <a:spcPts val="4086"/>
              </a:lnSpc>
            </a:pPr>
            <a:r>
              <a:rPr lang="en-US" sz="2492" b="1" spc="-87">
                <a:solidFill>
                  <a:srgbClr val="000000"/>
                </a:solidFill>
                <a:latin typeface="Univers Bold"/>
                <a:ea typeface="Univers Bold"/>
                <a:cs typeface="Univers Bold"/>
                <a:sym typeface="Univers Bold"/>
              </a:rPr>
              <a:t>Current Medications:</a:t>
            </a:r>
            <a:r>
              <a:rPr lang="en-US" sz="2492" spc="-87">
                <a:solidFill>
                  <a:srgbClr val="000000"/>
                </a:solidFill>
                <a:latin typeface="Univers"/>
                <a:ea typeface="Univers"/>
                <a:cs typeface="Univers"/>
                <a:sym typeface="Univers"/>
              </a:rPr>
              <a:t> Hydrochlorothiazide 12.5 mg daily, loratadine as needed</a:t>
            </a:r>
          </a:p>
          <a:p>
            <a:pPr algn="l">
              <a:lnSpc>
                <a:spcPts val="4086"/>
              </a:lnSpc>
            </a:pPr>
            <a:r>
              <a:rPr lang="en-US" sz="2492" b="1" spc="-87">
                <a:solidFill>
                  <a:srgbClr val="000000"/>
                </a:solidFill>
                <a:latin typeface="Univers Bold"/>
                <a:ea typeface="Univers Bold"/>
                <a:cs typeface="Univers Bold"/>
                <a:sym typeface="Univers Bold"/>
              </a:rPr>
              <a:t>Symptoms:</a:t>
            </a:r>
            <a:r>
              <a:rPr lang="en-US" sz="2492" spc="-87">
                <a:solidFill>
                  <a:srgbClr val="000000"/>
                </a:solidFill>
                <a:latin typeface="Univers"/>
                <a:ea typeface="Univers"/>
                <a:cs typeface="Univers"/>
                <a:sym typeface="Univers"/>
              </a:rPr>
              <a:t> Persistent dry cough for &gt;4 months, fatigue, mild shortness of breath on exertion</a:t>
            </a:r>
          </a:p>
        </p:txBody>
      </p:sp>
    </p:spTree>
    <p:extLst>
      <p:ext uri="{BB962C8B-B14F-4D97-AF65-F5344CB8AC3E}">
        <p14:creationId xmlns:p14="http://schemas.microsoft.com/office/powerpoint/2010/main" val="247467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2F1EB"/>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3156909"/>
            <a:ext cx="9316926"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Clinical Scenario:</a:t>
            </a:r>
          </a:p>
        </p:txBody>
      </p:sp>
      <p:sp>
        <p:nvSpPr>
          <p:cNvPr id="27" name="TextBox 27"/>
          <p:cNvSpPr txBox="1"/>
          <p:nvPr/>
        </p:nvSpPr>
        <p:spPr>
          <a:xfrm>
            <a:off x="9426513" y="1043411"/>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LC Survivorship Case Study: Dawn’s Story</a:t>
            </a:r>
          </a:p>
        </p:txBody>
      </p:sp>
      <p:sp>
        <p:nvSpPr>
          <p:cNvPr id="28" name="TextBox 28"/>
          <p:cNvSpPr txBox="1"/>
          <p:nvPr/>
        </p:nvSpPr>
        <p:spPr>
          <a:xfrm>
            <a:off x="3872442" y="3927545"/>
            <a:ext cx="12321158" cy="4791568"/>
          </a:xfrm>
          <a:prstGeom prst="rect">
            <a:avLst/>
          </a:prstGeom>
        </p:spPr>
        <p:txBody>
          <a:bodyPr lIns="0" tIns="0" rIns="0" bIns="0" rtlCol="0" anchor="t">
            <a:spAutoFit/>
          </a:bodyPr>
          <a:lstStyle/>
          <a:p>
            <a:pPr marL="547370" lvl="1" indent="-273685" algn="l">
              <a:lnSpc>
                <a:spcPts val="4185"/>
              </a:lnSpc>
              <a:buFont typeface="Arial"/>
              <a:buChar char="•"/>
            </a:pPr>
            <a:r>
              <a:rPr lang="en-US" sz="2500" spc="-88" dirty="0">
                <a:solidFill>
                  <a:srgbClr val="000000"/>
                </a:solidFill>
                <a:latin typeface="Univers"/>
                <a:ea typeface="Univers"/>
                <a:cs typeface="Univers"/>
                <a:sym typeface="Univers"/>
              </a:rPr>
              <a:t>Dawn presents to her PCP for a routine visit, noting an ongoing cough that “just won’t go away.” She attributes it to allergies or post-nasal drip. </a:t>
            </a:r>
            <a:endParaRPr lang="en-US" sz="2500" dirty="0"/>
          </a:p>
          <a:p>
            <a:pPr marL="547370" lvl="1" indent="-273685" algn="l">
              <a:lnSpc>
                <a:spcPts val="4185"/>
              </a:lnSpc>
              <a:buFont typeface="Arial"/>
              <a:buChar char="•"/>
            </a:pPr>
            <a:r>
              <a:rPr lang="en-US" sz="2500" spc="-88" dirty="0">
                <a:solidFill>
                  <a:srgbClr val="000000"/>
                </a:solidFill>
                <a:latin typeface="Univers"/>
                <a:ea typeface="Univers"/>
                <a:cs typeface="Univers"/>
                <a:sym typeface="Univers"/>
              </a:rPr>
              <a:t>A chest x-ray is ordered and read as “nonspecific.”</a:t>
            </a:r>
            <a:endParaRPr lang="en-US" sz="2500" spc="-88" dirty="0">
              <a:solidFill>
                <a:srgbClr val="000000"/>
              </a:solidFill>
              <a:latin typeface="Univers"/>
              <a:ea typeface="Univers"/>
              <a:cs typeface="Univers"/>
            </a:endParaRPr>
          </a:p>
          <a:p>
            <a:pPr marL="547370" lvl="1" indent="-273685" algn="l">
              <a:lnSpc>
                <a:spcPts val="4185"/>
              </a:lnSpc>
              <a:buFont typeface="Arial"/>
              <a:buChar char="•"/>
            </a:pPr>
            <a:r>
              <a:rPr lang="en-US" sz="2500" b="1" spc="-88" dirty="0">
                <a:solidFill>
                  <a:srgbClr val="000000"/>
                </a:solidFill>
                <a:latin typeface="Univers Bold"/>
                <a:ea typeface="Univers Bold"/>
                <a:cs typeface="Univers Bold"/>
                <a:sym typeface="Univers Bold"/>
              </a:rPr>
              <a:t>No low-dose CT (LDCT) screening was ordered because she had quit smoking more than 10 years ago and was not automatically flagged as “screen-eligible.”</a:t>
            </a:r>
            <a:endParaRPr lang="en-US" sz="2500" b="1" spc="-88" dirty="0">
              <a:solidFill>
                <a:srgbClr val="000000"/>
              </a:solidFill>
              <a:latin typeface="Univers Bold"/>
              <a:ea typeface="Univers Bold"/>
              <a:cs typeface="Univers Bold"/>
            </a:endParaRPr>
          </a:p>
          <a:p>
            <a:pPr marL="547370" lvl="1" indent="-273685" algn="l">
              <a:lnSpc>
                <a:spcPts val="4185"/>
              </a:lnSpc>
              <a:buFont typeface="Arial"/>
              <a:buChar char="•"/>
            </a:pPr>
            <a:r>
              <a:rPr lang="en-US" sz="2500" spc="-88" dirty="0">
                <a:solidFill>
                  <a:srgbClr val="000000"/>
                </a:solidFill>
                <a:latin typeface="Univers"/>
                <a:ea typeface="Univers"/>
                <a:cs typeface="Univers"/>
                <a:sym typeface="Univers"/>
              </a:rPr>
              <a:t>Six months later, she presents with worsening cough and chest discomfort. A CT scan reveals a 2.3 cm right upper lobe nodule, confirmed as stage IIA non–small cell lung cancer (NSCLC). </a:t>
            </a:r>
            <a:endParaRPr lang="en-US" sz="2500" spc="-88" dirty="0">
              <a:solidFill>
                <a:srgbClr val="000000"/>
              </a:solidFill>
              <a:latin typeface="Univers"/>
              <a:ea typeface="Univers"/>
              <a:cs typeface="Univers"/>
            </a:endParaRPr>
          </a:p>
          <a:p>
            <a:pPr marL="547370" lvl="1" indent="-273685" algn="l">
              <a:lnSpc>
                <a:spcPts val="4185"/>
              </a:lnSpc>
              <a:buFont typeface="Arial"/>
              <a:buChar char="•"/>
            </a:pPr>
            <a:r>
              <a:rPr lang="en-US" sz="2500" spc="-88" dirty="0">
                <a:solidFill>
                  <a:srgbClr val="000000"/>
                </a:solidFill>
                <a:latin typeface="Univers"/>
                <a:ea typeface="Univers"/>
                <a:cs typeface="Univers"/>
                <a:sym typeface="Univers"/>
              </a:rPr>
              <a:t>She undergoes surgical resection and adjuvant chemotherapy.</a:t>
            </a:r>
            <a:endParaRPr lang="en-US" sz="2500" spc="-88" dirty="0">
              <a:solidFill>
                <a:srgbClr val="000000"/>
              </a:solidFill>
              <a:latin typeface="Univers"/>
              <a:ea typeface="Univers"/>
              <a:cs typeface="Univers"/>
            </a:endParaRPr>
          </a:p>
        </p:txBody>
      </p:sp>
      <p:grpSp>
        <p:nvGrpSpPr>
          <p:cNvPr id="29" name="Group 29"/>
          <p:cNvGrpSpPr/>
          <p:nvPr/>
        </p:nvGrpSpPr>
        <p:grpSpPr>
          <a:xfrm>
            <a:off x="1238794" y="4089470"/>
            <a:ext cx="2633648" cy="2953008"/>
            <a:chOff x="0" y="0"/>
            <a:chExt cx="3511531" cy="3937344"/>
          </a:xfrm>
        </p:grpSpPr>
        <p:grpSp>
          <p:nvGrpSpPr>
            <p:cNvPr id="30" name="Group 30"/>
            <p:cNvGrpSpPr>
              <a:grpSpLocks noChangeAspect="1"/>
            </p:cNvGrpSpPr>
            <p:nvPr/>
          </p:nvGrpSpPr>
          <p:grpSpPr>
            <a:xfrm rot="-456846">
              <a:off x="222493" y="187454"/>
              <a:ext cx="3066544" cy="3562435"/>
              <a:chOff x="0" y="0"/>
              <a:chExt cx="5466080" cy="6350000"/>
            </a:xfrm>
          </p:grpSpPr>
          <p:sp>
            <p:nvSpPr>
              <p:cNvPr id="31" name="Freeform 31"/>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32" name="Freeform 32"/>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28100" b="-28100"/>
                </a:stretch>
              </a:blipFill>
            </p:spPr>
          </p:sp>
          <p:sp>
            <p:nvSpPr>
              <p:cNvPr id="33" name="Freeform 33"/>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4" name="Freeform 34"/>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5" name="TextBox 35"/>
            <p:cNvSpPr txBox="1"/>
            <p:nvPr/>
          </p:nvSpPr>
          <p:spPr>
            <a:xfrm rot="-567196">
              <a:off x="1004258" y="3023701"/>
              <a:ext cx="1780267" cy="519666"/>
            </a:xfrm>
            <a:prstGeom prst="rect">
              <a:avLst/>
            </a:prstGeom>
          </p:spPr>
          <p:txBody>
            <a:bodyPr lIns="0" tIns="0" rIns="0" bIns="0" rtlCol="0" anchor="t">
              <a:spAutoFit/>
            </a:bodyPr>
            <a:lstStyle/>
            <a:p>
              <a:pPr algn="ctr">
                <a:lnSpc>
                  <a:spcPts val="3388"/>
                </a:lnSpc>
              </a:pPr>
              <a:r>
                <a:rPr lang="en-US" sz="2420">
                  <a:solidFill>
                    <a:srgbClr val="000000"/>
                  </a:solidFill>
                  <a:latin typeface="Beth Ellen"/>
                  <a:ea typeface="Beth Ellen"/>
                  <a:cs typeface="Beth Ellen"/>
                  <a:sym typeface="Beth Ellen"/>
                </a:rPr>
                <a:t>Robin</a:t>
              </a:r>
            </a:p>
          </p:txBody>
        </p:sp>
      </p:grpSp>
    </p:spTree>
    <p:extLst>
      <p:ext uri="{BB962C8B-B14F-4D97-AF65-F5344CB8AC3E}">
        <p14:creationId xmlns:p14="http://schemas.microsoft.com/office/powerpoint/2010/main" val="3317490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2F1EB"/>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379895" y="3014296"/>
            <a:ext cx="12455466"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Key Considerations</a:t>
            </a:r>
          </a:p>
        </p:txBody>
      </p:sp>
      <p:sp>
        <p:nvSpPr>
          <p:cNvPr id="27" name="TextBox 27"/>
          <p:cNvSpPr txBox="1"/>
          <p:nvPr/>
        </p:nvSpPr>
        <p:spPr>
          <a:xfrm>
            <a:off x="9426513" y="1043411"/>
            <a:ext cx="7832787" cy="188976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LC Survivorship Case Study: Dawn’s Story</a:t>
            </a:r>
          </a:p>
          <a:p>
            <a:pPr algn="r">
              <a:lnSpc>
                <a:spcPts val="5040"/>
              </a:lnSpc>
            </a:pPr>
            <a:endParaRPr lang="en-US" sz="3600" b="1">
              <a:solidFill>
                <a:srgbClr val="101010"/>
              </a:solidFill>
              <a:latin typeface="Montserrat Bold"/>
              <a:ea typeface="Montserrat Bold"/>
              <a:cs typeface="Montserrat Bold"/>
              <a:sym typeface="Montserrat Bold"/>
            </a:endParaRPr>
          </a:p>
        </p:txBody>
      </p:sp>
      <p:sp>
        <p:nvSpPr>
          <p:cNvPr id="28" name="TextBox 28"/>
          <p:cNvSpPr txBox="1"/>
          <p:nvPr/>
        </p:nvSpPr>
        <p:spPr>
          <a:xfrm>
            <a:off x="4772021" y="3946857"/>
            <a:ext cx="10004115" cy="5311443"/>
          </a:xfrm>
          <a:prstGeom prst="rect">
            <a:avLst/>
          </a:prstGeom>
        </p:spPr>
        <p:txBody>
          <a:bodyPr lIns="0" tIns="0" rIns="0" bIns="0" rtlCol="0" anchor="t">
            <a:spAutoFit/>
          </a:bodyPr>
          <a:lstStyle/>
          <a:p>
            <a:pPr algn="l">
              <a:lnSpc>
                <a:spcPts val="3927"/>
              </a:lnSpc>
            </a:pPr>
            <a:r>
              <a:rPr lang="en-US" sz="2500" b="1" spc="-87">
                <a:solidFill>
                  <a:srgbClr val="000000"/>
                </a:solidFill>
                <a:latin typeface="Univers Bold"/>
                <a:ea typeface="Univers Bold"/>
                <a:cs typeface="Univers Bold"/>
                <a:sym typeface="Univers Bold"/>
              </a:rPr>
              <a:t>Screening Eligibility Awareness:</a:t>
            </a:r>
          </a:p>
          <a:p>
            <a:pPr marL="516255" lvl="1" indent="-257810" algn="l">
              <a:lnSpc>
                <a:spcPts val="3758"/>
              </a:lnSpc>
              <a:buFont typeface="Arial"/>
              <a:buChar char="•"/>
            </a:pPr>
            <a:r>
              <a:rPr lang="en-US" sz="2393" spc="-83">
                <a:solidFill>
                  <a:srgbClr val="000000"/>
                </a:solidFill>
                <a:latin typeface="Univers"/>
                <a:ea typeface="Univers"/>
                <a:cs typeface="Univers"/>
                <a:sym typeface="Univers"/>
              </a:rPr>
              <a:t>USPSTF guidelines, annual LDCT screening is recommended for adults aged 50–80 years with a ≥20 pack-year smoking history who currently smoke or quit within the past 15 years.</a:t>
            </a:r>
            <a:endParaRPr lang="en-US" sz="2393" spc="-83">
              <a:solidFill>
                <a:srgbClr val="000000"/>
              </a:solidFill>
              <a:latin typeface="Univers"/>
              <a:ea typeface="Univers"/>
              <a:cs typeface="Univers"/>
            </a:endParaRPr>
          </a:p>
          <a:p>
            <a:pPr marL="516255" lvl="1" indent="-257810" algn="l">
              <a:lnSpc>
                <a:spcPts val="3758"/>
              </a:lnSpc>
              <a:buFont typeface="Arial"/>
              <a:buChar char="•"/>
            </a:pPr>
            <a:r>
              <a:rPr lang="en-US" sz="2350" spc="-83">
                <a:solidFill>
                  <a:srgbClr val="000000"/>
                </a:solidFill>
                <a:latin typeface="Univers"/>
                <a:ea typeface="Univers"/>
                <a:cs typeface="Univers"/>
                <a:sym typeface="Univers"/>
              </a:rPr>
              <a:t>Robin’s 20 pack-year history means she would have been eligible—despite having quit 11 years ago.</a:t>
            </a:r>
            <a:endParaRPr lang="en-US" sz="2350" spc="-83">
              <a:solidFill>
                <a:srgbClr val="000000"/>
              </a:solidFill>
              <a:latin typeface="Univers"/>
              <a:ea typeface="Univers"/>
              <a:cs typeface="Univers"/>
            </a:endParaRPr>
          </a:p>
          <a:p>
            <a:pPr algn="l">
              <a:lnSpc>
                <a:spcPts val="3927"/>
              </a:lnSpc>
            </a:pPr>
            <a:r>
              <a:rPr lang="en-US" sz="2500" b="1" spc="-87">
                <a:solidFill>
                  <a:srgbClr val="000000"/>
                </a:solidFill>
                <a:latin typeface="Univers Bold"/>
                <a:ea typeface="Univers Bold"/>
                <a:cs typeface="Univers Bold"/>
                <a:sym typeface="Univers Bold"/>
              </a:rPr>
              <a:t>EHR &amp; Workflow Optimization:</a:t>
            </a:r>
            <a:endParaRPr lang="en-US" sz="2500" b="1" spc="-87">
              <a:solidFill>
                <a:srgbClr val="000000"/>
              </a:solidFill>
              <a:latin typeface="Univers Bold"/>
              <a:ea typeface="Univers Bold"/>
              <a:cs typeface="Univers Bold"/>
            </a:endParaRPr>
          </a:p>
          <a:p>
            <a:pPr marL="516255" lvl="1" indent="-257810" algn="l">
              <a:lnSpc>
                <a:spcPts val="3758"/>
              </a:lnSpc>
              <a:buFont typeface="Arial"/>
              <a:buChar char="•"/>
            </a:pPr>
            <a:r>
              <a:rPr lang="en-US" sz="2350" spc="-83">
                <a:solidFill>
                  <a:srgbClr val="000000"/>
                </a:solidFill>
                <a:latin typeface="Univers"/>
                <a:ea typeface="Univers"/>
                <a:cs typeface="Univers"/>
                <a:sym typeface="Univers"/>
              </a:rPr>
              <a:t>Document quit date and pack-years</a:t>
            </a:r>
            <a:r>
              <a:rPr lang="en-US" sz="2350" b="1" spc="-83">
                <a:solidFill>
                  <a:srgbClr val="000000"/>
                </a:solidFill>
                <a:latin typeface="Univers Bold"/>
                <a:ea typeface="Univers Bold"/>
                <a:cs typeface="Univers Bold"/>
                <a:sym typeface="Univers Bold"/>
              </a:rPr>
              <a:t> in structured EHR fields</a:t>
            </a:r>
            <a:r>
              <a:rPr lang="en-US" sz="2350" spc="-83">
                <a:solidFill>
                  <a:srgbClr val="000000"/>
                </a:solidFill>
                <a:latin typeface="Univers"/>
                <a:ea typeface="Univers"/>
                <a:cs typeface="Univers"/>
                <a:sym typeface="Univers"/>
              </a:rPr>
              <a:t> so eligibility reminders trigger correctly.</a:t>
            </a:r>
            <a:endParaRPr lang="en-US" sz="2350" spc="-83">
              <a:solidFill>
                <a:srgbClr val="000000"/>
              </a:solidFill>
              <a:latin typeface="Univers"/>
              <a:ea typeface="Univers"/>
              <a:cs typeface="Univers"/>
            </a:endParaRPr>
          </a:p>
          <a:p>
            <a:pPr marL="516255" lvl="1" indent="-257810" algn="l">
              <a:lnSpc>
                <a:spcPts val="3758"/>
              </a:lnSpc>
              <a:buFont typeface="Arial"/>
              <a:buChar char="•"/>
            </a:pPr>
            <a:r>
              <a:rPr lang="en-US" sz="2350" spc="-83">
                <a:solidFill>
                  <a:srgbClr val="000000"/>
                </a:solidFill>
                <a:latin typeface="Univers"/>
                <a:ea typeface="Univers"/>
                <a:cs typeface="Univers"/>
                <a:sym typeface="Univers"/>
              </a:rPr>
              <a:t>Implement clinical decision support tools that alert providers when patients fall within screening criteria.</a:t>
            </a:r>
            <a:endParaRPr lang="en-US" sz="2350" spc="-83">
              <a:solidFill>
                <a:srgbClr val="000000"/>
              </a:solidFill>
              <a:latin typeface="Univers"/>
              <a:ea typeface="Univers"/>
              <a:cs typeface="Univers"/>
            </a:endParaRPr>
          </a:p>
        </p:txBody>
      </p:sp>
      <p:grpSp>
        <p:nvGrpSpPr>
          <p:cNvPr id="29" name="Group 29"/>
          <p:cNvGrpSpPr/>
          <p:nvPr/>
        </p:nvGrpSpPr>
        <p:grpSpPr>
          <a:xfrm>
            <a:off x="1515085" y="4089732"/>
            <a:ext cx="2633648" cy="2953008"/>
            <a:chOff x="0" y="0"/>
            <a:chExt cx="3511531" cy="3937344"/>
          </a:xfrm>
        </p:grpSpPr>
        <p:grpSp>
          <p:nvGrpSpPr>
            <p:cNvPr id="30" name="Group 30"/>
            <p:cNvGrpSpPr>
              <a:grpSpLocks noChangeAspect="1"/>
            </p:cNvGrpSpPr>
            <p:nvPr/>
          </p:nvGrpSpPr>
          <p:grpSpPr>
            <a:xfrm rot="-456846">
              <a:off x="222493" y="187454"/>
              <a:ext cx="3066544" cy="3562435"/>
              <a:chOff x="0" y="0"/>
              <a:chExt cx="5466080" cy="6350000"/>
            </a:xfrm>
          </p:grpSpPr>
          <p:sp>
            <p:nvSpPr>
              <p:cNvPr id="31" name="Freeform 31"/>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32" name="Freeform 32"/>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28100" b="-28100"/>
                </a:stretch>
              </a:blipFill>
            </p:spPr>
          </p:sp>
          <p:sp>
            <p:nvSpPr>
              <p:cNvPr id="33" name="Freeform 33"/>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4" name="Freeform 34"/>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5" name="TextBox 35"/>
            <p:cNvSpPr txBox="1"/>
            <p:nvPr/>
          </p:nvSpPr>
          <p:spPr>
            <a:xfrm rot="-567196">
              <a:off x="1004258" y="3023701"/>
              <a:ext cx="1780267" cy="519666"/>
            </a:xfrm>
            <a:prstGeom prst="rect">
              <a:avLst/>
            </a:prstGeom>
          </p:spPr>
          <p:txBody>
            <a:bodyPr lIns="0" tIns="0" rIns="0" bIns="0" rtlCol="0" anchor="t">
              <a:spAutoFit/>
            </a:bodyPr>
            <a:lstStyle/>
            <a:p>
              <a:pPr algn="ctr">
                <a:lnSpc>
                  <a:spcPts val="3388"/>
                </a:lnSpc>
              </a:pPr>
              <a:r>
                <a:rPr lang="en-US" sz="2420">
                  <a:solidFill>
                    <a:srgbClr val="000000"/>
                  </a:solidFill>
                  <a:latin typeface="Beth Ellen"/>
                  <a:ea typeface="Beth Ellen"/>
                  <a:cs typeface="Beth Ellen"/>
                  <a:sym typeface="Beth Ellen"/>
                </a:rPr>
                <a:t>Robin</a:t>
              </a:r>
            </a:p>
          </p:txBody>
        </p:sp>
      </p:grpSp>
    </p:spTree>
    <p:extLst>
      <p:ext uri="{BB962C8B-B14F-4D97-AF65-F5344CB8AC3E}">
        <p14:creationId xmlns:p14="http://schemas.microsoft.com/office/powerpoint/2010/main" val="134868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2F1EB"/>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2764281"/>
            <a:ext cx="12455466"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Key Considerations, cont.</a:t>
            </a:r>
          </a:p>
        </p:txBody>
      </p:sp>
      <p:sp>
        <p:nvSpPr>
          <p:cNvPr id="27" name="TextBox 27"/>
          <p:cNvSpPr txBox="1"/>
          <p:nvPr/>
        </p:nvSpPr>
        <p:spPr>
          <a:xfrm>
            <a:off x="9426513" y="1043411"/>
            <a:ext cx="7832787" cy="188976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LC Survivorship Case Study: Dawn’s Story</a:t>
            </a:r>
          </a:p>
          <a:p>
            <a:pPr algn="r">
              <a:lnSpc>
                <a:spcPts val="5040"/>
              </a:lnSpc>
            </a:pPr>
            <a:endParaRPr lang="en-US" sz="3600" b="1">
              <a:solidFill>
                <a:srgbClr val="101010"/>
              </a:solidFill>
              <a:latin typeface="Montserrat Bold"/>
              <a:ea typeface="Montserrat Bold"/>
              <a:cs typeface="Montserrat Bold"/>
              <a:sym typeface="Montserrat Bold"/>
            </a:endParaRPr>
          </a:p>
        </p:txBody>
      </p:sp>
      <p:sp>
        <p:nvSpPr>
          <p:cNvPr id="28" name="TextBox 28"/>
          <p:cNvSpPr txBox="1"/>
          <p:nvPr/>
        </p:nvSpPr>
        <p:spPr>
          <a:xfrm>
            <a:off x="4596755" y="3748967"/>
            <a:ext cx="12662545" cy="3539287"/>
          </a:xfrm>
          <a:prstGeom prst="rect">
            <a:avLst/>
          </a:prstGeom>
        </p:spPr>
        <p:txBody>
          <a:bodyPr lIns="0" tIns="0" rIns="0" bIns="0" rtlCol="0" anchor="t">
            <a:spAutoFit/>
          </a:bodyPr>
          <a:lstStyle/>
          <a:p>
            <a:pPr algn="l">
              <a:lnSpc>
                <a:spcPts val="3336"/>
              </a:lnSpc>
            </a:pPr>
            <a:r>
              <a:rPr lang="en-US" sz="2383" b="1" spc="-83">
                <a:solidFill>
                  <a:srgbClr val="000000"/>
                </a:solidFill>
                <a:latin typeface="Univers Bold"/>
                <a:ea typeface="Univers Bold"/>
                <a:cs typeface="Univers Bold"/>
                <a:sym typeface="Univers Bold"/>
              </a:rPr>
              <a:t>Early Detection Matters:</a:t>
            </a:r>
          </a:p>
          <a:p>
            <a:pPr marL="473511" lvl="1" indent="-236756" algn="l">
              <a:lnSpc>
                <a:spcPts val="3070"/>
              </a:lnSpc>
              <a:buFont typeface="Arial"/>
              <a:buChar char="•"/>
            </a:pPr>
            <a:r>
              <a:rPr lang="en-US" sz="2193" spc="-76">
                <a:solidFill>
                  <a:srgbClr val="000000"/>
                </a:solidFill>
                <a:latin typeface="Univers"/>
                <a:ea typeface="Univers"/>
                <a:cs typeface="Univers"/>
                <a:sym typeface="Univers"/>
              </a:rPr>
              <a:t>Stage I–II lung cancers have a 5-year survival of 60–70%, compared to &lt;20% for advanced stages.</a:t>
            </a:r>
          </a:p>
          <a:p>
            <a:pPr marL="473511" lvl="1" indent="-236756" algn="l">
              <a:lnSpc>
                <a:spcPts val="3070"/>
              </a:lnSpc>
              <a:buFont typeface="Arial"/>
              <a:buChar char="•"/>
            </a:pPr>
            <a:r>
              <a:rPr lang="en-US" sz="2193" spc="-76">
                <a:solidFill>
                  <a:srgbClr val="000000"/>
                </a:solidFill>
                <a:latin typeface="Univers"/>
                <a:ea typeface="Univers"/>
                <a:cs typeface="Univers"/>
                <a:sym typeface="Univers"/>
              </a:rPr>
              <a:t>PCPs are often the first to evaluate subtle or chronic symptoms (like cough), creating a critical window for early detection.</a:t>
            </a:r>
          </a:p>
          <a:p>
            <a:pPr algn="l">
              <a:lnSpc>
                <a:spcPts val="3070"/>
              </a:lnSpc>
            </a:pPr>
            <a:endParaRPr lang="en-US" sz="2193" spc="-76">
              <a:solidFill>
                <a:srgbClr val="000000"/>
              </a:solidFill>
              <a:latin typeface="Univers"/>
              <a:ea typeface="Univers"/>
              <a:cs typeface="Univers"/>
              <a:sym typeface="Univers"/>
            </a:endParaRPr>
          </a:p>
          <a:p>
            <a:pPr algn="l">
              <a:lnSpc>
                <a:spcPts val="3336"/>
              </a:lnSpc>
            </a:pPr>
            <a:r>
              <a:rPr lang="en-US" sz="2383" b="1" spc="-83">
                <a:solidFill>
                  <a:srgbClr val="000000"/>
                </a:solidFill>
                <a:latin typeface="Univers Bold"/>
                <a:ea typeface="Univers Bold"/>
                <a:cs typeface="Univers Bold"/>
                <a:sym typeface="Univers Bold"/>
              </a:rPr>
              <a:t>Survivorship and Long-Term Care:</a:t>
            </a:r>
          </a:p>
          <a:p>
            <a:pPr marL="473511" lvl="1" indent="-236756" algn="l">
              <a:lnSpc>
                <a:spcPts val="3070"/>
              </a:lnSpc>
              <a:buFont typeface="Arial"/>
              <a:buChar char="•"/>
            </a:pPr>
            <a:r>
              <a:rPr lang="en-US" sz="2193" spc="-76">
                <a:solidFill>
                  <a:srgbClr val="000000"/>
                </a:solidFill>
                <a:latin typeface="Univers"/>
                <a:ea typeface="Univers"/>
                <a:cs typeface="Univers"/>
                <a:sym typeface="Univers"/>
              </a:rPr>
              <a:t>After treatment, Dawn requires surveillance CT every 6–12 months for 2 years, then annually.</a:t>
            </a:r>
          </a:p>
          <a:p>
            <a:pPr marL="473511" lvl="1" indent="-236756" algn="l">
              <a:lnSpc>
                <a:spcPts val="3070"/>
              </a:lnSpc>
              <a:buFont typeface="Arial"/>
              <a:buChar char="•"/>
            </a:pPr>
            <a:r>
              <a:rPr lang="en-US" sz="2193" spc="-76">
                <a:solidFill>
                  <a:srgbClr val="000000"/>
                </a:solidFill>
                <a:latin typeface="Univers"/>
                <a:ea typeface="Univers"/>
                <a:cs typeface="Univers"/>
                <a:sym typeface="Univers"/>
              </a:rPr>
              <a:t>Primary care supports smoking cessation reinforcement, management of comorbidities, monitoring for late effects (fatigue, neuropathy, pulmonary changes), and psychosocial well-being.</a:t>
            </a:r>
          </a:p>
        </p:txBody>
      </p:sp>
      <p:sp>
        <p:nvSpPr>
          <p:cNvPr id="29" name="Freeform 29"/>
          <p:cNvSpPr/>
          <p:nvPr/>
        </p:nvSpPr>
        <p:spPr>
          <a:xfrm>
            <a:off x="15530392" y="8892338"/>
            <a:ext cx="1728908" cy="1028700"/>
          </a:xfrm>
          <a:custGeom>
            <a:avLst/>
            <a:gdLst/>
            <a:ahLst/>
            <a:cxnLst/>
            <a:rect l="l" t="t" r="r" b="b"/>
            <a:pathLst>
              <a:path w="1728908" h="1028700">
                <a:moveTo>
                  <a:pt x="0" y="0"/>
                </a:moveTo>
                <a:lnTo>
                  <a:pt x="1728908" y="0"/>
                </a:lnTo>
                <a:lnTo>
                  <a:pt x="1728908" y="1028700"/>
                </a:lnTo>
                <a:lnTo>
                  <a:pt x="0" y="10287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30" name="Group 30"/>
          <p:cNvGrpSpPr/>
          <p:nvPr/>
        </p:nvGrpSpPr>
        <p:grpSpPr>
          <a:xfrm>
            <a:off x="1515085" y="3844217"/>
            <a:ext cx="2633648" cy="2953008"/>
            <a:chOff x="0" y="0"/>
            <a:chExt cx="3511531" cy="3937344"/>
          </a:xfrm>
        </p:grpSpPr>
        <p:grpSp>
          <p:nvGrpSpPr>
            <p:cNvPr id="31" name="Group 31"/>
            <p:cNvGrpSpPr>
              <a:grpSpLocks noChangeAspect="1"/>
            </p:cNvGrpSpPr>
            <p:nvPr/>
          </p:nvGrpSpPr>
          <p:grpSpPr>
            <a:xfrm rot="-456846">
              <a:off x="222493" y="187454"/>
              <a:ext cx="3066544" cy="3562435"/>
              <a:chOff x="0" y="0"/>
              <a:chExt cx="5466080" cy="6350000"/>
            </a:xfrm>
          </p:grpSpPr>
          <p:sp>
            <p:nvSpPr>
              <p:cNvPr id="32" name="Freeform 3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33" name="Freeform 3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4"/>
                <a:stretch>
                  <a:fillRect t="-28100" b="-28100"/>
                </a:stretch>
              </a:blipFill>
            </p:spPr>
          </p:sp>
          <p:sp>
            <p:nvSpPr>
              <p:cNvPr id="34" name="Freeform 3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5" name="Freeform 3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6" name="TextBox 36"/>
            <p:cNvSpPr txBox="1"/>
            <p:nvPr/>
          </p:nvSpPr>
          <p:spPr>
            <a:xfrm rot="-567196">
              <a:off x="1004258" y="3023701"/>
              <a:ext cx="1780267" cy="519666"/>
            </a:xfrm>
            <a:prstGeom prst="rect">
              <a:avLst/>
            </a:prstGeom>
          </p:spPr>
          <p:txBody>
            <a:bodyPr lIns="0" tIns="0" rIns="0" bIns="0" rtlCol="0" anchor="t">
              <a:spAutoFit/>
            </a:bodyPr>
            <a:lstStyle/>
            <a:p>
              <a:pPr algn="ctr">
                <a:lnSpc>
                  <a:spcPts val="3388"/>
                </a:lnSpc>
              </a:pPr>
              <a:r>
                <a:rPr lang="en-US" sz="2420">
                  <a:solidFill>
                    <a:srgbClr val="000000"/>
                  </a:solidFill>
                  <a:latin typeface="Beth Ellen"/>
                  <a:ea typeface="Beth Ellen"/>
                  <a:cs typeface="Beth Ellen"/>
                  <a:sym typeface="Beth Ellen"/>
                </a:rPr>
                <a:t>Robin</a:t>
              </a:r>
            </a:p>
          </p:txBody>
        </p:sp>
      </p:grpSp>
      <p:sp>
        <p:nvSpPr>
          <p:cNvPr id="37" name="TextBox 37"/>
          <p:cNvSpPr txBox="1"/>
          <p:nvPr/>
        </p:nvSpPr>
        <p:spPr>
          <a:xfrm>
            <a:off x="1362610" y="7827912"/>
            <a:ext cx="15043020" cy="861583"/>
          </a:xfrm>
          <a:prstGeom prst="rect">
            <a:avLst/>
          </a:prstGeom>
        </p:spPr>
        <p:txBody>
          <a:bodyPr wrap="square" lIns="0" tIns="0" rIns="0" bIns="0" rtlCol="0" anchor="t">
            <a:spAutoFit/>
          </a:bodyPr>
          <a:lstStyle/>
          <a:p>
            <a:pPr algn="l">
              <a:lnSpc>
                <a:spcPts val="3485"/>
              </a:lnSpc>
            </a:pPr>
            <a:r>
              <a:rPr lang="en-US" sz="2450" spc="-87">
                <a:solidFill>
                  <a:srgbClr val="000000"/>
                </a:solidFill>
                <a:latin typeface="Univers"/>
                <a:ea typeface="Univers"/>
                <a:cs typeface="Univers"/>
                <a:sym typeface="Univers"/>
              </a:rPr>
              <a:t>Robin’s story underscores the importance of </a:t>
            </a:r>
            <a:r>
              <a:rPr lang="en-US" sz="2450" b="1" spc="-87">
                <a:solidFill>
                  <a:srgbClr val="000000"/>
                </a:solidFill>
                <a:latin typeface="Univers Bold"/>
                <a:ea typeface="Univers Bold"/>
                <a:cs typeface="Univers Bold"/>
                <a:sym typeface="Univers Bold"/>
              </a:rPr>
              <a:t>accurate smoking history</a:t>
            </a:r>
            <a:r>
              <a:rPr lang="en-US" sz="2450" spc="-87">
                <a:solidFill>
                  <a:srgbClr val="000000"/>
                </a:solidFill>
                <a:latin typeface="Univers"/>
                <a:ea typeface="Univers"/>
                <a:cs typeface="Univers"/>
                <a:sym typeface="Univers"/>
              </a:rPr>
              <a:t> capture, </a:t>
            </a:r>
            <a:r>
              <a:rPr lang="en-US" sz="2450" b="1" spc="-87">
                <a:solidFill>
                  <a:srgbClr val="000000"/>
                </a:solidFill>
                <a:latin typeface="Univers Bold"/>
                <a:ea typeface="Univers Bold"/>
                <a:cs typeface="Univers Bold"/>
                <a:sym typeface="Univers Bold"/>
              </a:rPr>
              <a:t>routine screening discussions</a:t>
            </a:r>
            <a:r>
              <a:rPr lang="en-US" sz="2450" spc="-87">
                <a:solidFill>
                  <a:srgbClr val="000000"/>
                </a:solidFill>
                <a:latin typeface="Univers"/>
                <a:ea typeface="Univers"/>
                <a:cs typeface="Univers"/>
                <a:sym typeface="Univers"/>
              </a:rPr>
              <a:t>, and </a:t>
            </a:r>
            <a:r>
              <a:rPr lang="en-US" sz="2450" b="1" spc="-87">
                <a:solidFill>
                  <a:srgbClr val="000000"/>
                </a:solidFill>
                <a:latin typeface="Univers Bold"/>
                <a:ea typeface="Univers Bold"/>
                <a:cs typeface="Univers Bold"/>
                <a:sym typeface="Univers Bold"/>
              </a:rPr>
              <a:t>patient education</a:t>
            </a:r>
            <a:r>
              <a:rPr lang="en-US" sz="2450" spc="-87">
                <a:solidFill>
                  <a:srgbClr val="000000"/>
                </a:solidFill>
                <a:latin typeface="Univers"/>
                <a:ea typeface="Univers"/>
                <a:cs typeface="Univers"/>
                <a:sym typeface="Univers"/>
              </a:rPr>
              <a:t> about the purpose and benefits of LDCT screening—even years after quitting.</a:t>
            </a:r>
          </a:p>
        </p:txBody>
      </p:sp>
    </p:spTree>
    <p:extLst>
      <p:ext uri="{BB962C8B-B14F-4D97-AF65-F5344CB8AC3E}">
        <p14:creationId xmlns:p14="http://schemas.microsoft.com/office/powerpoint/2010/main" val="1307813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3051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1208619" y="1346116"/>
            <a:ext cx="605068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COMING UP NEXT</a:t>
            </a:r>
          </a:p>
        </p:txBody>
      </p:sp>
      <p:sp>
        <p:nvSpPr>
          <p:cNvPr id="27" name="TextBox 27"/>
          <p:cNvSpPr txBox="1"/>
          <p:nvPr/>
        </p:nvSpPr>
        <p:spPr>
          <a:xfrm>
            <a:off x="3130305" y="3376636"/>
            <a:ext cx="12040126" cy="2099101"/>
          </a:xfrm>
          <a:prstGeom prst="rect">
            <a:avLst/>
          </a:prstGeom>
        </p:spPr>
        <p:txBody>
          <a:bodyPr wrap="square" lIns="0" tIns="0" rIns="0" bIns="0" rtlCol="0" anchor="t">
            <a:spAutoFit/>
          </a:bodyPr>
          <a:lstStyle/>
          <a:p>
            <a:pPr algn="ctr">
              <a:lnSpc>
                <a:spcPts val="5642"/>
              </a:lnSpc>
            </a:pPr>
            <a:r>
              <a:rPr lang="en-US" sz="4000" spc="112" dirty="0">
                <a:solidFill>
                  <a:srgbClr val="101010"/>
                </a:solidFill>
                <a:latin typeface="Univers"/>
                <a:ea typeface="Univers"/>
                <a:cs typeface="Univers"/>
                <a:sym typeface="Univers Bold"/>
              </a:rPr>
              <a:t>Wednesday</a:t>
            </a:r>
            <a:r>
              <a:rPr lang="en-US" sz="4000" spc="112" dirty="0">
                <a:solidFill>
                  <a:srgbClr val="101010"/>
                </a:solidFill>
                <a:latin typeface="Univers"/>
                <a:ea typeface="Univers"/>
                <a:cs typeface="Univers"/>
                <a:sym typeface="Univers"/>
              </a:rPr>
              <a:t>, </a:t>
            </a:r>
            <a:r>
              <a:rPr lang="en-US" sz="4000" b="1" spc="112" dirty="0">
                <a:solidFill>
                  <a:srgbClr val="101010"/>
                </a:solidFill>
                <a:latin typeface="Univers"/>
                <a:ea typeface="Univers"/>
                <a:cs typeface="Univers"/>
                <a:sym typeface="Univers"/>
              </a:rPr>
              <a:t>November 12th</a:t>
            </a:r>
            <a:r>
              <a:rPr lang="en-US" sz="4000" spc="112" dirty="0">
                <a:solidFill>
                  <a:srgbClr val="101010"/>
                </a:solidFill>
                <a:latin typeface="Univers"/>
                <a:ea typeface="Univers"/>
                <a:cs typeface="Univers"/>
                <a:sym typeface="Univers"/>
              </a:rPr>
              <a:t> at Noon</a:t>
            </a:r>
            <a:endParaRPr lang="en-US" dirty="0">
              <a:ea typeface="Calibri"/>
              <a:cs typeface="Calibri"/>
            </a:endParaRPr>
          </a:p>
          <a:p>
            <a:pPr algn="ctr">
              <a:lnSpc>
                <a:spcPts val="5642"/>
              </a:lnSpc>
            </a:pPr>
            <a:r>
              <a:rPr lang="en-US" sz="4000" b="1" spc="112" dirty="0">
                <a:solidFill>
                  <a:srgbClr val="101010"/>
                </a:solidFill>
                <a:latin typeface="Univers"/>
                <a:ea typeface="Univers"/>
                <a:cs typeface="Univers"/>
                <a:sym typeface="Univers"/>
              </a:rPr>
              <a:t>Colorectal Cancer Survivorship in Rural Primary Care Practice</a:t>
            </a:r>
            <a:endParaRPr lang="en-US" sz="4000" b="1" spc="112" dirty="0">
              <a:solidFill>
                <a:srgbClr val="101010"/>
              </a:solidFill>
              <a:latin typeface="Univers"/>
              <a:ea typeface="Univers"/>
              <a:cs typeface="Univers"/>
            </a:endParaRPr>
          </a:p>
        </p:txBody>
      </p:sp>
      <p:sp>
        <p:nvSpPr>
          <p:cNvPr id="28" name="TextBox 28"/>
          <p:cNvSpPr txBox="1"/>
          <p:nvPr/>
        </p:nvSpPr>
        <p:spPr>
          <a:xfrm>
            <a:off x="3813619" y="6060930"/>
            <a:ext cx="10675622" cy="2264915"/>
          </a:xfrm>
          <a:prstGeom prst="rect">
            <a:avLst/>
          </a:prstGeom>
        </p:spPr>
        <p:txBody>
          <a:bodyPr wrap="square" lIns="0" tIns="0" rIns="0" bIns="0" rtlCol="0" anchor="t">
            <a:spAutoFit/>
          </a:bodyPr>
          <a:lstStyle/>
          <a:p>
            <a:pPr algn="ctr">
              <a:lnSpc>
                <a:spcPts val="4548"/>
              </a:lnSpc>
            </a:pPr>
            <a:r>
              <a:rPr lang="en-US" sz="3200" b="1" spc="90">
                <a:solidFill>
                  <a:srgbClr val="101010"/>
                </a:solidFill>
                <a:latin typeface="Univers Bold"/>
                <a:ea typeface="Univers Bold"/>
                <a:cs typeface="Univers Bold"/>
                <a:sym typeface="Univers Bold"/>
              </a:rPr>
              <a:t>Guest Speakers:</a:t>
            </a:r>
            <a:endParaRPr lang="en-US"/>
          </a:p>
          <a:p>
            <a:pPr algn="ctr">
              <a:lnSpc>
                <a:spcPts val="4548"/>
              </a:lnSpc>
            </a:pPr>
            <a:r>
              <a:rPr lang="en-US" sz="3200" spc="90">
                <a:solidFill>
                  <a:srgbClr val="101010"/>
                </a:solidFill>
                <a:latin typeface="Univers"/>
                <a:ea typeface="Univers"/>
                <a:cs typeface="Univers"/>
                <a:sym typeface="Univers"/>
              </a:rPr>
              <a:t>Allen Greiner, MD &amp; Chelsea Johanson, PA-C</a:t>
            </a:r>
            <a:endParaRPr lang="en-US" sz="3200" spc="90">
              <a:solidFill>
                <a:srgbClr val="101010"/>
              </a:solidFill>
              <a:latin typeface="Univers"/>
              <a:ea typeface="Univers"/>
              <a:cs typeface="Univers"/>
            </a:endParaRPr>
          </a:p>
          <a:p>
            <a:pPr algn="ctr">
              <a:lnSpc>
                <a:spcPts val="4548"/>
              </a:lnSpc>
            </a:pPr>
            <a:r>
              <a:rPr lang="en-US" sz="3200" spc="90">
                <a:solidFill>
                  <a:srgbClr val="101010"/>
                </a:solidFill>
                <a:latin typeface="Univers"/>
                <a:ea typeface="Univers"/>
                <a:cs typeface="Univers"/>
              </a:rPr>
              <a:t>KUMC and The University of Kansas Health System</a:t>
            </a:r>
          </a:p>
          <a:p>
            <a:pPr algn="ctr">
              <a:lnSpc>
                <a:spcPts val="4548"/>
              </a:lnSpc>
            </a:pPr>
            <a:endParaRPr lang="en-US" sz="3248" spc="90">
              <a:solidFill>
                <a:srgbClr val="101010"/>
              </a:solidFill>
              <a:latin typeface="Univers"/>
              <a:ea typeface="Univers"/>
              <a:cs typeface="Univer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065668"/>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794627" y="4965236"/>
            <a:ext cx="9288593" cy="1360170"/>
          </a:xfrm>
          <a:prstGeom prst="rect">
            <a:avLst/>
          </a:prstGeom>
        </p:spPr>
        <p:txBody>
          <a:bodyPr lIns="0" tIns="0" rIns="0" bIns="0" rtlCol="0" anchor="t">
            <a:spAutoFit/>
          </a:bodyPr>
          <a:lstStyle/>
          <a:p>
            <a:pPr algn="l">
              <a:lnSpc>
                <a:spcPts val="10560"/>
              </a:lnSpc>
            </a:pPr>
            <a:r>
              <a:rPr lang="en-US" sz="9600" b="1">
                <a:solidFill>
                  <a:srgbClr val="00136F"/>
                </a:solidFill>
                <a:latin typeface="Montserrat Ultra-Bold"/>
                <a:ea typeface="Montserrat Ultra-Bold"/>
                <a:cs typeface="Montserrat Ultra-Bold"/>
                <a:sym typeface="Montserrat Ultra-Bold"/>
              </a:rPr>
              <a:t>THANK YOU</a:t>
            </a:r>
          </a:p>
        </p:txBody>
      </p:sp>
      <p:sp>
        <p:nvSpPr>
          <p:cNvPr id="9" name="TextBox 9"/>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grpSp>
        <p:nvGrpSpPr>
          <p:cNvPr id="10" name="Group 10"/>
          <p:cNvGrpSpPr/>
          <p:nvPr/>
        </p:nvGrpSpPr>
        <p:grpSpPr>
          <a:xfrm>
            <a:off x="12486489" y="440584"/>
            <a:ext cx="4772811" cy="1928105"/>
            <a:chOff x="0" y="0"/>
            <a:chExt cx="6363747" cy="2570807"/>
          </a:xfrm>
        </p:grpSpPr>
        <p:sp>
          <p:nvSpPr>
            <p:cNvPr id="11" name="Freeform 11"/>
            <p:cNvSpPr/>
            <p:nvPr/>
          </p:nvSpPr>
          <p:spPr>
            <a:xfrm rot="-586919">
              <a:off x="1309299" y="49399"/>
              <a:ext cx="667206" cy="1001435"/>
            </a:xfrm>
            <a:custGeom>
              <a:avLst/>
              <a:gdLst/>
              <a:ahLst/>
              <a:cxnLst/>
              <a:rect l="l" t="t" r="r" b="b"/>
              <a:pathLst>
                <a:path w="667206" h="1001435">
                  <a:moveTo>
                    <a:pt x="0" y="0"/>
                  </a:moveTo>
                  <a:lnTo>
                    <a:pt x="667206" y="0"/>
                  </a:lnTo>
                  <a:lnTo>
                    <a:pt x="667206" y="1001435"/>
                  </a:lnTo>
                  <a:lnTo>
                    <a:pt x="0" y="1001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3527984">
              <a:off x="720885" y="173540"/>
              <a:ext cx="608861" cy="913863"/>
            </a:xfrm>
            <a:custGeom>
              <a:avLst/>
              <a:gdLst/>
              <a:ahLst/>
              <a:cxnLst/>
              <a:rect l="l" t="t" r="r" b="b"/>
              <a:pathLst>
                <a:path w="608861" h="913863">
                  <a:moveTo>
                    <a:pt x="0" y="0"/>
                  </a:moveTo>
                  <a:lnTo>
                    <a:pt x="608862" y="0"/>
                  </a:lnTo>
                  <a:lnTo>
                    <a:pt x="608862" y="913863"/>
                  </a:lnTo>
                  <a:lnTo>
                    <a:pt x="0" y="9138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6078961">
              <a:off x="316304" y="571860"/>
              <a:ext cx="559119" cy="839203"/>
            </a:xfrm>
            <a:custGeom>
              <a:avLst/>
              <a:gdLst/>
              <a:ahLst/>
              <a:cxnLst/>
              <a:rect l="l" t="t" r="r" b="b"/>
              <a:pathLst>
                <a:path w="559119" h="839203">
                  <a:moveTo>
                    <a:pt x="0" y="0"/>
                  </a:moveTo>
                  <a:lnTo>
                    <a:pt x="559119" y="0"/>
                  </a:lnTo>
                  <a:lnTo>
                    <a:pt x="559119" y="839203"/>
                  </a:lnTo>
                  <a:lnTo>
                    <a:pt x="0" y="839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rot="-7906289">
              <a:off x="195323" y="1031775"/>
              <a:ext cx="497276" cy="746381"/>
            </a:xfrm>
            <a:custGeom>
              <a:avLst/>
              <a:gdLst/>
              <a:ahLst/>
              <a:cxnLst/>
              <a:rect l="l" t="t" r="r" b="b"/>
              <a:pathLst>
                <a:path w="497276" h="746381">
                  <a:moveTo>
                    <a:pt x="0" y="0"/>
                  </a:moveTo>
                  <a:lnTo>
                    <a:pt x="497277" y="0"/>
                  </a:lnTo>
                  <a:lnTo>
                    <a:pt x="497277" y="746381"/>
                  </a:lnTo>
                  <a:lnTo>
                    <a:pt x="0" y="746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0285624">
              <a:off x="303752" y="1520524"/>
              <a:ext cx="432645" cy="649374"/>
            </a:xfrm>
            <a:custGeom>
              <a:avLst/>
              <a:gdLst/>
              <a:ahLst/>
              <a:cxnLst/>
              <a:rect l="l" t="t" r="r" b="b"/>
              <a:pathLst>
                <a:path w="432645" h="649374">
                  <a:moveTo>
                    <a:pt x="0" y="0"/>
                  </a:moveTo>
                  <a:lnTo>
                    <a:pt x="432646" y="0"/>
                  </a:lnTo>
                  <a:lnTo>
                    <a:pt x="432646" y="649374"/>
                  </a:lnTo>
                  <a:lnTo>
                    <a:pt x="0" y="649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578899">
              <a:off x="610968" y="1826306"/>
              <a:ext cx="374043" cy="561415"/>
            </a:xfrm>
            <a:custGeom>
              <a:avLst/>
              <a:gdLst/>
              <a:ahLst/>
              <a:cxnLst/>
              <a:rect l="l" t="t" r="r" b="b"/>
              <a:pathLst>
                <a:path w="374043" h="561415">
                  <a:moveTo>
                    <a:pt x="0" y="0"/>
                  </a:moveTo>
                  <a:lnTo>
                    <a:pt x="374043" y="0"/>
                  </a:lnTo>
                  <a:lnTo>
                    <a:pt x="374043" y="561416"/>
                  </a:lnTo>
                  <a:lnTo>
                    <a:pt x="0" y="561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6582263">
              <a:off x="1035106" y="2079001"/>
              <a:ext cx="333603" cy="500718"/>
            </a:xfrm>
            <a:custGeom>
              <a:avLst/>
              <a:gdLst/>
              <a:ahLst/>
              <a:cxnLst/>
              <a:rect l="l" t="t" r="r" b="b"/>
              <a:pathLst>
                <a:path w="333603" h="500718">
                  <a:moveTo>
                    <a:pt x="0" y="0"/>
                  </a:moveTo>
                  <a:lnTo>
                    <a:pt x="333603" y="0"/>
                  </a:lnTo>
                  <a:lnTo>
                    <a:pt x="333603" y="500717"/>
                  </a:lnTo>
                  <a:lnTo>
                    <a:pt x="0" y="5007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8"/>
            <p:cNvSpPr txBox="1"/>
            <p:nvPr/>
          </p:nvSpPr>
          <p:spPr>
            <a:xfrm>
              <a:off x="95626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K</a:t>
              </a:r>
            </a:p>
          </p:txBody>
        </p:sp>
        <p:sp>
          <p:nvSpPr>
            <p:cNvPr id="19" name="TextBox 19"/>
            <p:cNvSpPr txBox="1"/>
            <p:nvPr/>
          </p:nvSpPr>
          <p:spPr>
            <a:xfrm>
              <a:off x="148041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a</a:t>
              </a:r>
            </a:p>
          </p:txBody>
        </p:sp>
        <p:sp>
          <p:nvSpPr>
            <p:cNvPr id="20" name="TextBox 20"/>
            <p:cNvSpPr txBox="1"/>
            <p:nvPr/>
          </p:nvSpPr>
          <p:spPr>
            <a:xfrm>
              <a:off x="2035722"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n</a:t>
              </a:r>
            </a:p>
          </p:txBody>
        </p:sp>
        <p:sp>
          <p:nvSpPr>
            <p:cNvPr id="21" name="TextBox 21"/>
            <p:cNvSpPr txBox="1"/>
            <p:nvPr/>
          </p:nvSpPr>
          <p:spPr>
            <a:xfrm>
              <a:off x="3121259" y="1060763"/>
              <a:ext cx="532624"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u</a:t>
              </a:r>
            </a:p>
          </p:txBody>
        </p:sp>
        <p:sp>
          <p:nvSpPr>
            <p:cNvPr id="22" name="TextBox 22"/>
            <p:cNvSpPr txBox="1"/>
            <p:nvPr/>
          </p:nvSpPr>
          <p:spPr>
            <a:xfrm>
              <a:off x="2547378"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S</a:t>
              </a:r>
            </a:p>
          </p:txBody>
        </p:sp>
        <p:sp>
          <p:nvSpPr>
            <p:cNvPr id="23" name="TextBox 23"/>
            <p:cNvSpPr txBox="1"/>
            <p:nvPr/>
          </p:nvSpPr>
          <p:spPr>
            <a:xfrm>
              <a:off x="3512769"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r</a:t>
              </a:r>
            </a:p>
          </p:txBody>
        </p:sp>
        <p:sp>
          <p:nvSpPr>
            <p:cNvPr id="24" name="TextBox 24"/>
            <p:cNvSpPr txBox="1"/>
            <p:nvPr/>
          </p:nvSpPr>
          <p:spPr>
            <a:xfrm>
              <a:off x="393802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v</a:t>
              </a:r>
            </a:p>
          </p:txBody>
        </p:sp>
        <p:sp>
          <p:nvSpPr>
            <p:cNvPr id="25" name="TextBox 25"/>
            <p:cNvSpPr txBox="1"/>
            <p:nvPr/>
          </p:nvSpPr>
          <p:spPr>
            <a:xfrm>
              <a:off x="429649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i</a:t>
              </a:r>
            </a:p>
          </p:txBody>
        </p:sp>
        <p:sp>
          <p:nvSpPr>
            <p:cNvPr id="26" name="TextBox 26"/>
            <p:cNvSpPr txBox="1"/>
            <p:nvPr/>
          </p:nvSpPr>
          <p:spPr>
            <a:xfrm>
              <a:off x="465966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v</a:t>
              </a:r>
            </a:p>
          </p:txBody>
        </p:sp>
        <p:sp>
          <p:nvSpPr>
            <p:cNvPr id="27" name="TextBox 27"/>
            <p:cNvSpPr txBox="1"/>
            <p:nvPr/>
          </p:nvSpPr>
          <p:spPr>
            <a:xfrm>
              <a:off x="514707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e</a:t>
              </a:r>
            </a:p>
          </p:txBody>
        </p:sp>
        <p:sp>
          <p:nvSpPr>
            <p:cNvPr id="28" name="TextBox 28"/>
            <p:cNvSpPr txBox="1"/>
            <p:nvPr/>
          </p:nvSpPr>
          <p:spPr>
            <a:xfrm>
              <a:off x="5711543" y="1578560"/>
              <a:ext cx="263728" cy="499291"/>
            </a:xfrm>
            <a:prstGeom prst="rect">
              <a:avLst/>
            </a:prstGeom>
          </p:spPr>
          <p:txBody>
            <a:bodyPr lIns="0" tIns="0" rIns="0" bIns="0" rtlCol="0" anchor="t">
              <a:spAutoFit/>
            </a:bodyPr>
            <a:lstStyle/>
            <a:p>
              <a:pPr algn="ctr">
                <a:lnSpc>
                  <a:spcPts val="2805"/>
                </a:lnSpc>
                <a:spcBef>
                  <a:spcPct val="0"/>
                </a:spcBef>
              </a:pPr>
              <a:r>
                <a:rPr lang="en-US" sz="2805" spc="-98">
                  <a:solidFill>
                    <a:srgbClr val="E9A500"/>
                  </a:solidFill>
                  <a:latin typeface="Sunborn"/>
                  <a:ea typeface="Sunborn"/>
                  <a:cs typeface="Sunborn"/>
                  <a:sym typeface="Sunborn"/>
                </a:rPr>
                <a:t>2</a:t>
              </a:r>
            </a:p>
          </p:txBody>
        </p:sp>
        <p:sp>
          <p:nvSpPr>
            <p:cNvPr id="29" name="TextBox 29"/>
            <p:cNvSpPr txBox="1"/>
            <p:nvPr/>
          </p:nvSpPr>
          <p:spPr>
            <a:xfrm>
              <a:off x="6053605" y="1583727"/>
              <a:ext cx="310142" cy="499269"/>
            </a:xfrm>
            <a:prstGeom prst="rect">
              <a:avLst/>
            </a:prstGeom>
          </p:spPr>
          <p:txBody>
            <a:bodyPr lIns="0" tIns="0" rIns="0" bIns="0" rtlCol="0" anchor="t">
              <a:spAutoFit/>
            </a:bodyPr>
            <a:lstStyle/>
            <a:p>
              <a:pPr algn="ctr">
                <a:lnSpc>
                  <a:spcPts val="2804"/>
                </a:lnSpc>
                <a:spcBef>
                  <a:spcPct val="0"/>
                </a:spcBef>
              </a:pPr>
              <a:r>
                <a:rPr lang="en-US" sz="2804" spc="-98">
                  <a:solidFill>
                    <a:srgbClr val="DC9C02"/>
                  </a:solidFill>
                  <a:latin typeface="Sunborn"/>
                  <a:ea typeface="Sunborn"/>
                  <a:cs typeface="Sunborn"/>
                  <a:sym typeface="Sunborn"/>
                </a:rPr>
                <a:t>0</a:t>
              </a:r>
            </a:p>
          </p:txBody>
        </p:sp>
        <p:sp>
          <p:nvSpPr>
            <p:cNvPr id="30" name="TextBox 30"/>
            <p:cNvSpPr txBox="1"/>
            <p:nvPr/>
          </p:nvSpPr>
          <p:spPr>
            <a:xfrm>
              <a:off x="5989691" y="1578560"/>
              <a:ext cx="86520" cy="499269"/>
            </a:xfrm>
            <a:prstGeom prst="rect">
              <a:avLst/>
            </a:prstGeom>
          </p:spPr>
          <p:txBody>
            <a:bodyPr lIns="0" tIns="0" rIns="0" bIns="0" rtlCol="0" anchor="t">
              <a:spAutoFit/>
            </a:bodyPr>
            <a:lstStyle/>
            <a:p>
              <a:pPr algn="ctr">
                <a:lnSpc>
                  <a:spcPts val="2804"/>
                </a:lnSpc>
                <a:spcBef>
                  <a:spcPct val="0"/>
                </a:spcBef>
              </a:pPr>
              <a:r>
                <a:rPr lang="en-US" sz="2804" spc="-98">
                  <a:solidFill>
                    <a:srgbClr val="DC9C02"/>
                  </a:solidFill>
                  <a:latin typeface="Sunborn"/>
                  <a:ea typeface="Sunborn"/>
                  <a:cs typeface="Sunborn"/>
                  <a:sym typeface="Sunborn"/>
                </a:rPr>
                <a: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Freeform 26"/>
          <p:cNvSpPr/>
          <p:nvPr/>
        </p:nvSpPr>
        <p:spPr>
          <a:xfrm>
            <a:off x="1772405" y="4586933"/>
            <a:ext cx="1292258" cy="1113133"/>
          </a:xfrm>
          <a:custGeom>
            <a:avLst/>
            <a:gdLst/>
            <a:ahLst/>
            <a:cxnLst/>
            <a:rect l="l" t="t" r="r" b="b"/>
            <a:pathLst>
              <a:path w="1292258" h="1113133">
                <a:moveTo>
                  <a:pt x="0" y="0"/>
                </a:moveTo>
                <a:lnTo>
                  <a:pt x="1292258" y="0"/>
                </a:lnTo>
                <a:lnTo>
                  <a:pt x="1292258" y="1113134"/>
                </a:lnTo>
                <a:lnTo>
                  <a:pt x="0" y="1113134"/>
                </a:lnTo>
                <a:lnTo>
                  <a:pt x="0" y="0"/>
                </a:lnTo>
                <a:close/>
              </a:path>
            </a:pathLst>
          </a:custGeom>
          <a:blipFill>
            <a:blip r:embed="rId12"/>
            <a:stretch>
              <a:fillRect/>
            </a:stretch>
          </a:blipFill>
        </p:spPr>
      </p:sp>
      <p:sp>
        <p:nvSpPr>
          <p:cNvPr id="27" name="Freeform 27"/>
          <p:cNvSpPr/>
          <p:nvPr/>
        </p:nvSpPr>
        <p:spPr>
          <a:xfrm>
            <a:off x="1642262" y="2921344"/>
            <a:ext cx="1552543" cy="1067373"/>
          </a:xfrm>
          <a:custGeom>
            <a:avLst/>
            <a:gdLst/>
            <a:ahLst/>
            <a:cxnLst/>
            <a:rect l="l" t="t" r="r" b="b"/>
            <a:pathLst>
              <a:path w="1552543" h="1067373">
                <a:moveTo>
                  <a:pt x="0" y="0"/>
                </a:moveTo>
                <a:lnTo>
                  <a:pt x="1552543" y="0"/>
                </a:lnTo>
                <a:lnTo>
                  <a:pt x="1552543" y="1067373"/>
                </a:lnTo>
                <a:lnTo>
                  <a:pt x="0" y="1067373"/>
                </a:lnTo>
                <a:lnTo>
                  <a:pt x="0" y="0"/>
                </a:lnTo>
                <a:close/>
              </a:path>
            </a:pathLst>
          </a:custGeom>
          <a:blipFill>
            <a:blip r:embed="rId13"/>
            <a:stretch>
              <a:fillRect/>
            </a:stretch>
          </a:blipFill>
        </p:spPr>
      </p:sp>
      <p:sp>
        <p:nvSpPr>
          <p:cNvPr id="28" name="TextBox 28"/>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9" name="TextBox 29"/>
          <p:cNvSpPr txBox="1"/>
          <p:nvPr/>
        </p:nvSpPr>
        <p:spPr>
          <a:xfrm>
            <a:off x="8605504" y="1612192"/>
            <a:ext cx="8653796" cy="580390"/>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CONTINUING EDUCATION CREDIT</a:t>
            </a:r>
          </a:p>
        </p:txBody>
      </p:sp>
      <p:sp>
        <p:nvSpPr>
          <p:cNvPr id="30" name="TextBox 30"/>
          <p:cNvSpPr txBox="1"/>
          <p:nvPr/>
        </p:nvSpPr>
        <p:spPr>
          <a:xfrm>
            <a:off x="3384188" y="4730160"/>
            <a:ext cx="14008462" cy="4496620"/>
          </a:xfrm>
          <a:prstGeom prst="rect">
            <a:avLst/>
          </a:prstGeom>
        </p:spPr>
        <p:txBody>
          <a:bodyPr lIns="0" tIns="0" rIns="0" bIns="0" rtlCol="0" anchor="t">
            <a:spAutoFit/>
          </a:bodyPr>
          <a:lstStyle/>
          <a:p>
            <a:pPr algn="l">
              <a:lnSpc>
                <a:spcPts val="2347"/>
              </a:lnSpc>
              <a:spcBef>
                <a:spcPct val="0"/>
              </a:spcBef>
            </a:pPr>
            <a:r>
              <a:rPr lang="en-US" sz="2347" b="1" spc="-82">
                <a:solidFill>
                  <a:srgbClr val="000000"/>
                </a:solidFill>
                <a:latin typeface="Univers Bold"/>
                <a:ea typeface="Univers Bold"/>
                <a:cs typeface="Univers Bold"/>
                <a:sym typeface="Univers Bold"/>
              </a:rPr>
              <a:t>Physician: ​</a:t>
            </a:r>
          </a:p>
          <a:p>
            <a:pPr algn="l">
              <a:lnSpc>
                <a:spcPts val="2347"/>
              </a:lnSpc>
              <a:spcBef>
                <a:spcPct val="0"/>
              </a:spcBef>
            </a:pPr>
            <a:r>
              <a:rPr lang="en-US" sz="2347" spc="-82">
                <a:solidFill>
                  <a:srgbClr val="000000"/>
                </a:solidFill>
                <a:latin typeface="Univers"/>
                <a:ea typeface="Univers"/>
                <a:cs typeface="Univers"/>
                <a:sym typeface="Univers"/>
              </a:rPr>
              <a:t>The University of Kansas Medical Center designates this live activity for a maximum of 1 AMA PRA Category 1 Credit™. Physiciansshould claim only the credit commensurate with the extent of their participation in the activity.​</a:t>
            </a:r>
          </a:p>
          <a:p>
            <a:pPr algn="l">
              <a:lnSpc>
                <a:spcPts val="2347"/>
              </a:lnSpc>
              <a:spcBef>
                <a:spcPct val="0"/>
              </a:spcBef>
            </a:pPr>
            <a:r>
              <a:rPr lang="en-US" sz="2347" spc="-82">
                <a:solidFill>
                  <a:srgbClr val="000000"/>
                </a:solidFill>
                <a:latin typeface="Univers"/>
                <a:ea typeface="Univers"/>
                <a:cs typeface="Univers"/>
                <a:sym typeface="Univers"/>
              </a:rPr>
              <a:t>​</a:t>
            </a:r>
          </a:p>
          <a:p>
            <a:pPr algn="l">
              <a:lnSpc>
                <a:spcPts val="2347"/>
              </a:lnSpc>
              <a:spcBef>
                <a:spcPct val="0"/>
              </a:spcBef>
            </a:pPr>
            <a:r>
              <a:rPr lang="en-US" sz="2347" b="1" spc="-82">
                <a:solidFill>
                  <a:srgbClr val="000000"/>
                </a:solidFill>
                <a:latin typeface="Univers Bold"/>
                <a:ea typeface="Univers Bold"/>
                <a:cs typeface="Univers Bold"/>
                <a:sym typeface="Univers Bold"/>
              </a:rPr>
              <a:t>Nursing: ​</a:t>
            </a:r>
          </a:p>
          <a:p>
            <a:pPr algn="l">
              <a:lnSpc>
                <a:spcPts val="2347"/>
              </a:lnSpc>
              <a:spcBef>
                <a:spcPct val="0"/>
              </a:spcBef>
            </a:pPr>
            <a:r>
              <a:rPr lang="en-US" sz="2347" spc="-82">
                <a:solidFill>
                  <a:srgbClr val="000000"/>
                </a:solidFill>
                <a:latin typeface="Univers"/>
                <a:ea typeface="Univers"/>
                <a:cs typeface="Univers"/>
                <a:sym typeface="Univers"/>
              </a:rPr>
              <a:t>The University of Kansas Medical Center designates this activity for a maximum of 1 ANCC contact hours. Nurses should claim onlythe credit commensurate with the extent of their participation in the activity.​</a:t>
            </a:r>
          </a:p>
          <a:p>
            <a:pPr algn="l">
              <a:lnSpc>
                <a:spcPts val="2347"/>
              </a:lnSpc>
              <a:spcBef>
                <a:spcPct val="0"/>
              </a:spcBef>
            </a:pPr>
            <a:r>
              <a:rPr lang="en-US" sz="2347" spc="-82">
                <a:solidFill>
                  <a:srgbClr val="000000"/>
                </a:solidFill>
                <a:latin typeface="Univers"/>
                <a:ea typeface="Univers"/>
                <a:cs typeface="Univers"/>
                <a:sym typeface="Univers"/>
              </a:rPr>
              <a:t>​</a:t>
            </a:r>
          </a:p>
          <a:p>
            <a:pPr algn="l">
              <a:lnSpc>
                <a:spcPts val="2347"/>
              </a:lnSpc>
              <a:spcBef>
                <a:spcPct val="0"/>
              </a:spcBef>
            </a:pPr>
            <a:r>
              <a:rPr lang="en-US" sz="2347" b="1" spc="-82">
                <a:solidFill>
                  <a:srgbClr val="000000"/>
                </a:solidFill>
                <a:latin typeface="Univers Bold"/>
                <a:ea typeface="Univers Bold"/>
                <a:cs typeface="Univers Bold"/>
                <a:sym typeface="Univers Bold"/>
              </a:rPr>
              <a:t>Certificate of Attendance:​</a:t>
            </a:r>
          </a:p>
          <a:p>
            <a:pPr algn="l">
              <a:lnSpc>
                <a:spcPts val="2347"/>
              </a:lnSpc>
              <a:spcBef>
                <a:spcPct val="0"/>
              </a:spcBef>
            </a:pPr>
            <a:r>
              <a:rPr lang="en-US" sz="2347" spc="-82">
                <a:solidFill>
                  <a:srgbClr val="000000"/>
                </a:solidFill>
                <a:latin typeface="Univers"/>
                <a:ea typeface="Univers"/>
                <a:cs typeface="Univers"/>
                <a:sym typeface="Univers"/>
              </a:rPr>
              <a:t>Certificates of attendance are available to other participants upon completion of documentation of attendance and evaluation asoutlined​</a:t>
            </a:r>
          </a:p>
          <a:p>
            <a:pPr algn="l">
              <a:lnSpc>
                <a:spcPts val="2347"/>
              </a:lnSpc>
              <a:spcBef>
                <a:spcPct val="0"/>
              </a:spcBef>
            </a:pPr>
            <a:r>
              <a:rPr lang="en-US" sz="2347" spc="-82">
                <a:solidFill>
                  <a:srgbClr val="000000"/>
                </a:solidFill>
                <a:latin typeface="Univers"/>
                <a:ea typeface="Univers"/>
                <a:cs typeface="Univers"/>
                <a:sym typeface="Univers"/>
              </a:rPr>
              <a:t>​</a:t>
            </a:r>
          </a:p>
          <a:p>
            <a:pPr algn="l">
              <a:lnSpc>
                <a:spcPts val="2347"/>
              </a:lnSpc>
              <a:spcBef>
                <a:spcPct val="0"/>
              </a:spcBef>
            </a:pPr>
            <a:r>
              <a:rPr lang="en-US" sz="2347" b="1" spc="-82">
                <a:solidFill>
                  <a:srgbClr val="000000"/>
                </a:solidFill>
                <a:latin typeface="Univers Bold"/>
                <a:ea typeface="Univers Bold"/>
                <a:cs typeface="Univers Bold"/>
                <a:sym typeface="Univers Bold"/>
              </a:rPr>
              <a:t>Attendance requirement : ​</a:t>
            </a:r>
          </a:p>
          <a:p>
            <a:pPr algn="l">
              <a:lnSpc>
                <a:spcPts val="2347"/>
              </a:lnSpc>
              <a:spcBef>
                <a:spcPct val="0"/>
              </a:spcBef>
            </a:pPr>
            <a:r>
              <a:rPr lang="en-US" sz="2347" spc="-82">
                <a:solidFill>
                  <a:srgbClr val="000000"/>
                </a:solidFill>
                <a:latin typeface="Univers"/>
                <a:ea typeface="Univers"/>
                <a:cs typeface="Univers"/>
                <a:sym typeface="Univers"/>
              </a:rPr>
              <a:t>Participants missing more than 10% of this offering will not receive continuing education credit.​</a:t>
            </a:r>
          </a:p>
        </p:txBody>
      </p:sp>
      <p:sp>
        <p:nvSpPr>
          <p:cNvPr id="31" name="TextBox 31"/>
          <p:cNvSpPr txBox="1"/>
          <p:nvPr/>
        </p:nvSpPr>
        <p:spPr>
          <a:xfrm>
            <a:off x="3384188" y="2911819"/>
            <a:ext cx="11793316" cy="1235556"/>
          </a:xfrm>
          <a:prstGeom prst="rect">
            <a:avLst/>
          </a:prstGeom>
        </p:spPr>
        <p:txBody>
          <a:bodyPr lIns="0" tIns="0" rIns="0" bIns="0" rtlCol="0" anchor="t">
            <a:spAutoFit/>
          </a:bodyPr>
          <a:lstStyle/>
          <a:p>
            <a:pPr algn="l">
              <a:lnSpc>
                <a:spcPts val="2323"/>
              </a:lnSpc>
              <a:spcBef>
                <a:spcPct val="0"/>
              </a:spcBef>
            </a:pPr>
            <a:r>
              <a:rPr lang="en-US" sz="2323" spc="-81">
                <a:solidFill>
                  <a:srgbClr val="000000"/>
                </a:solidFill>
                <a:latin typeface="Univers"/>
                <a:ea typeface="Univers"/>
                <a:cs typeface="Univers"/>
                <a:sym typeface="Univers"/>
              </a:rPr>
              <a:t>In support of improving patient care, University of Kansas Medical Center is jointly accredited by the Accreditation Council for Continuing Medical Education (ACCME), the Accreditation Council for Pharmacy Education (ACPE), and the American Nurses Credentialing Center (ANCC), to provide continuing education for the healthcare team.​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9655300" y="1612192"/>
            <a:ext cx="7604000" cy="580390"/>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DISCLOSURES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7734670" y="1612192"/>
            <a:ext cx="9524630" cy="1180465"/>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COMMERCIAL / NON-COMMERICAL SUPPORT</a:t>
            </a:r>
          </a:p>
        </p:txBody>
      </p:sp>
      <p:sp>
        <p:nvSpPr>
          <p:cNvPr id="28" name="TextBox 28"/>
          <p:cNvSpPr txBox="1"/>
          <p:nvPr/>
        </p:nvSpPr>
        <p:spPr>
          <a:xfrm>
            <a:off x="3810521" y="4853270"/>
            <a:ext cx="11362697" cy="474489"/>
          </a:xfrm>
          <a:prstGeom prst="rect">
            <a:avLst/>
          </a:prstGeom>
        </p:spPr>
        <p:txBody>
          <a:bodyPr wrap="square" lIns="0" tIns="0" rIns="0" bIns="0" rtlCol="0" anchor="t">
            <a:spAutoFit/>
          </a:bodyPr>
          <a:lstStyle/>
          <a:p>
            <a:pPr algn="ctr">
              <a:lnSpc>
                <a:spcPts val="3727"/>
              </a:lnSpc>
              <a:spcBef>
                <a:spcPct val="0"/>
              </a:spcBef>
            </a:pPr>
            <a:r>
              <a:rPr lang="en-US" sz="3727" spc="-130">
                <a:solidFill>
                  <a:srgbClr val="000000"/>
                </a:solidFill>
                <a:latin typeface="Univers"/>
                <a:ea typeface="Univers"/>
                <a:cs typeface="Univers"/>
                <a:sym typeface="Univers"/>
              </a:rPr>
              <a:t>There is no commercial support for this CE activity.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12673176" y="1612192"/>
            <a:ext cx="4586124"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FUNDING SOURCE</a:t>
            </a:r>
          </a:p>
        </p:txBody>
      </p:sp>
      <p:sp>
        <p:nvSpPr>
          <p:cNvPr id="28" name="TextBox 28"/>
          <p:cNvSpPr txBox="1"/>
          <p:nvPr/>
        </p:nvSpPr>
        <p:spPr>
          <a:xfrm>
            <a:off x="2970519" y="3770183"/>
            <a:ext cx="13266331" cy="3507563"/>
          </a:xfrm>
          <a:prstGeom prst="rect">
            <a:avLst/>
          </a:prstGeom>
        </p:spPr>
        <p:txBody>
          <a:bodyPr wrap="square" lIns="0" tIns="0" rIns="0" bIns="0" rtlCol="0" anchor="t">
            <a:spAutoFit/>
          </a:bodyPr>
          <a:lstStyle/>
          <a:p>
            <a:pPr>
              <a:lnSpc>
                <a:spcPct val="150000"/>
              </a:lnSpc>
            </a:pPr>
            <a:r>
              <a:rPr lang="en-US" sz="3000" spc="-105">
                <a:solidFill>
                  <a:srgbClr val="000000"/>
                </a:solidFill>
                <a:latin typeface="Univers"/>
                <a:ea typeface="Univers"/>
                <a:cs typeface="Univers"/>
                <a:sym typeface="Univers"/>
              </a:rPr>
              <a:t>This project is funded by the National Cancer Institute (U01CA290664-01) with additional support from the University of Kansas Cancer Center (KUCC), Masonic Cancer Alliance (MCA), Kansas Patients and Providers Engaged in Prevention Research (KPPEPR), and Frontiers CTSA . </a:t>
            </a:r>
            <a:endParaRPr lang="en-US"/>
          </a:p>
          <a:p>
            <a:pPr algn="l">
              <a:lnSpc>
                <a:spcPts val="6720"/>
              </a:lnSpc>
            </a:pPr>
            <a:endParaRPr lang="en-US" sz="3000" spc="-105">
              <a:solidFill>
                <a:srgbClr val="000000"/>
              </a:solidFill>
              <a:latin typeface="Univers"/>
              <a:ea typeface="Univers"/>
              <a:cs typeface="Univer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4666299"/>
            <a:ext cx="11441809" cy="2751604"/>
          </a:xfrm>
          <a:prstGeom prst="rect">
            <a:avLst/>
          </a:prstGeom>
        </p:spPr>
        <p:txBody>
          <a:bodyPr lIns="0" tIns="0" rIns="0" bIns="0" rtlCol="0" anchor="t">
            <a:spAutoFit/>
          </a:bodyPr>
          <a:lstStyle/>
          <a:p>
            <a:pPr marL="588984" lvl="1" indent="-294492" algn="l">
              <a:lnSpc>
                <a:spcPts val="5456"/>
              </a:lnSpc>
              <a:buFont typeface="Arial"/>
              <a:buChar char="•"/>
            </a:pPr>
            <a:r>
              <a:rPr lang="en-US" sz="2728" spc="-95">
                <a:solidFill>
                  <a:srgbClr val="000000"/>
                </a:solidFill>
                <a:latin typeface="Univers"/>
                <a:ea typeface="Univers"/>
                <a:cs typeface="Univers"/>
                <a:sym typeface="Univers"/>
              </a:rPr>
              <a:t>Cost analysis opportunity for AI / scribe services</a:t>
            </a:r>
          </a:p>
          <a:p>
            <a:pPr marL="588984" lvl="1" indent="-294492" algn="l">
              <a:lnSpc>
                <a:spcPts val="5456"/>
              </a:lnSpc>
              <a:buFont typeface="Arial"/>
              <a:buChar char="•"/>
            </a:pPr>
            <a:r>
              <a:rPr lang="en-US" sz="2728" spc="-95">
                <a:solidFill>
                  <a:srgbClr val="000000"/>
                </a:solidFill>
                <a:latin typeface="Univers"/>
                <a:ea typeface="Univers"/>
                <a:cs typeface="Univers"/>
                <a:sym typeface="Univers"/>
              </a:rPr>
              <a:t>EHR workflow support (e.g., build templates, AI training)</a:t>
            </a:r>
          </a:p>
          <a:p>
            <a:pPr marL="588984" lvl="1" indent="-294492" algn="l">
              <a:lnSpc>
                <a:spcPts val="5456"/>
              </a:lnSpc>
              <a:buFont typeface="Arial"/>
              <a:buChar char="•"/>
            </a:pPr>
            <a:r>
              <a:rPr lang="en-US" sz="2728" spc="-95">
                <a:solidFill>
                  <a:srgbClr val="000000"/>
                </a:solidFill>
                <a:latin typeface="Univers"/>
                <a:ea typeface="Univers"/>
                <a:cs typeface="Univers"/>
                <a:sym typeface="Univers"/>
              </a:rPr>
              <a:t>Identify referral resources for specialties (e.g., pulmonary rehab)</a:t>
            </a:r>
          </a:p>
          <a:p>
            <a:pPr marL="588984" lvl="1" indent="-294492" algn="l">
              <a:lnSpc>
                <a:spcPts val="5456"/>
              </a:lnSpc>
              <a:buFont typeface="Arial"/>
              <a:buChar char="•"/>
            </a:pPr>
            <a:r>
              <a:rPr lang="en-US" sz="2728" spc="-95">
                <a:solidFill>
                  <a:srgbClr val="000000"/>
                </a:solidFill>
                <a:latin typeface="Univers"/>
                <a:ea typeface="Univers"/>
                <a:cs typeface="Univers"/>
                <a:sym typeface="Univers"/>
              </a:rPr>
              <a:t>Training &amp; resources for staff </a:t>
            </a:r>
          </a:p>
        </p:txBody>
      </p:sp>
      <p:sp>
        <p:nvSpPr>
          <p:cNvPr id="27" name="Freeform 27"/>
          <p:cNvSpPr/>
          <p:nvPr/>
        </p:nvSpPr>
        <p:spPr>
          <a:xfrm>
            <a:off x="14864916" y="6802150"/>
            <a:ext cx="2138723" cy="1815241"/>
          </a:xfrm>
          <a:custGeom>
            <a:avLst/>
            <a:gdLst/>
            <a:ahLst/>
            <a:cxnLst/>
            <a:rect l="l" t="t" r="r" b="b"/>
            <a:pathLst>
              <a:path w="2138723" h="1815241">
                <a:moveTo>
                  <a:pt x="0" y="0"/>
                </a:moveTo>
                <a:lnTo>
                  <a:pt x="2138723" y="0"/>
                </a:lnTo>
                <a:lnTo>
                  <a:pt x="2138723" y="1815241"/>
                </a:lnTo>
                <a:lnTo>
                  <a:pt x="0" y="1815241"/>
                </a:lnTo>
                <a:lnTo>
                  <a:pt x="0" y="0"/>
                </a:lnTo>
                <a:close/>
              </a:path>
            </a:pathLst>
          </a:custGeom>
          <a:blipFill>
            <a:blip r:embed="rId12"/>
            <a:stretch>
              <a:fillRect/>
            </a:stretch>
          </a:blipFill>
        </p:spPr>
      </p:sp>
      <p:sp>
        <p:nvSpPr>
          <p:cNvPr id="28" name="Freeform 28"/>
          <p:cNvSpPr/>
          <p:nvPr/>
        </p:nvSpPr>
        <p:spPr>
          <a:xfrm>
            <a:off x="11799981" y="6850473"/>
            <a:ext cx="2091779" cy="1754480"/>
          </a:xfrm>
          <a:custGeom>
            <a:avLst/>
            <a:gdLst/>
            <a:ahLst/>
            <a:cxnLst/>
            <a:rect l="l" t="t" r="r" b="b"/>
            <a:pathLst>
              <a:path w="2091779" h="1754480">
                <a:moveTo>
                  <a:pt x="0" y="0"/>
                </a:moveTo>
                <a:lnTo>
                  <a:pt x="2091779" y="0"/>
                </a:lnTo>
                <a:lnTo>
                  <a:pt x="2091779" y="1754480"/>
                </a:lnTo>
                <a:lnTo>
                  <a:pt x="0" y="1754480"/>
                </a:lnTo>
                <a:lnTo>
                  <a:pt x="0" y="0"/>
                </a:lnTo>
                <a:close/>
              </a:path>
            </a:pathLst>
          </a:custGeom>
          <a:blipFill>
            <a:blip r:embed="rId13"/>
            <a:stretch>
              <a:fillRect/>
            </a:stretch>
          </a:blipFill>
        </p:spPr>
      </p:sp>
      <p:sp>
        <p:nvSpPr>
          <p:cNvPr id="29" name="TextBox 29"/>
          <p:cNvSpPr txBox="1"/>
          <p:nvPr/>
        </p:nvSpPr>
        <p:spPr>
          <a:xfrm>
            <a:off x="14609254" y="8776718"/>
            <a:ext cx="2650046" cy="481582"/>
          </a:xfrm>
          <a:prstGeom prst="rect">
            <a:avLst/>
          </a:prstGeom>
        </p:spPr>
        <p:txBody>
          <a:bodyPr lIns="0" tIns="0" rIns="0" bIns="0" rtlCol="0" anchor="t">
            <a:spAutoFit/>
          </a:bodyPr>
          <a:lstStyle/>
          <a:p>
            <a:pPr algn="ctr">
              <a:lnSpc>
                <a:spcPts val="1758"/>
              </a:lnSpc>
            </a:pPr>
            <a:r>
              <a:rPr lang="en-US" sz="1812" b="1" spc="-63">
                <a:solidFill>
                  <a:srgbClr val="000000"/>
                </a:solidFill>
                <a:latin typeface="Univers Bold"/>
                <a:ea typeface="Univers Bold"/>
                <a:cs typeface="Univers Bold"/>
                <a:sym typeface="Univers Bold"/>
              </a:rPr>
              <a:t>Araceli</a:t>
            </a:r>
          </a:p>
          <a:p>
            <a:pPr algn="ctr">
              <a:lnSpc>
                <a:spcPts val="1758"/>
              </a:lnSpc>
            </a:pPr>
            <a:r>
              <a:rPr lang="en-US" sz="1812" b="1" spc="-63">
                <a:solidFill>
                  <a:srgbClr val="000000"/>
                </a:solidFill>
                <a:latin typeface="Univers Bold"/>
                <a:ea typeface="Univers Bold"/>
                <a:cs typeface="Univers Bold"/>
                <a:sym typeface="Univers Bold"/>
              </a:rPr>
              <a:t>amaldonado2@kumc.edu</a:t>
            </a:r>
          </a:p>
        </p:txBody>
      </p:sp>
      <p:sp>
        <p:nvSpPr>
          <p:cNvPr id="30" name="TextBox 30"/>
          <p:cNvSpPr txBox="1"/>
          <p:nvPr/>
        </p:nvSpPr>
        <p:spPr>
          <a:xfrm>
            <a:off x="11799981" y="8757353"/>
            <a:ext cx="2425062" cy="500947"/>
          </a:xfrm>
          <a:prstGeom prst="rect">
            <a:avLst/>
          </a:prstGeom>
        </p:spPr>
        <p:txBody>
          <a:bodyPr lIns="0" tIns="0" rIns="0" bIns="0" rtlCol="0" anchor="t">
            <a:spAutoFit/>
          </a:bodyPr>
          <a:lstStyle/>
          <a:p>
            <a:pPr algn="ctr">
              <a:lnSpc>
                <a:spcPts val="1831"/>
              </a:lnSpc>
            </a:pPr>
            <a:r>
              <a:rPr lang="en-US" sz="1812" b="1" spc="-63">
                <a:solidFill>
                  <a:srgbClr val="000000"/>
                </a:solidFill>
                <a:latin typeface="Univers Bold"/>
                <a:ea typeface="Univers Bold"/>
                <a:cs typeface="Univers Bold"/>
                <a:sym typeface="Univers Bold"/>
              </a:rPr>
              <a:t>Catie</a:t>
            </a:r>
          </a:p>
          <a:p>
            <a:pPr algn="ctr">
              <a:lnSpc>
                <a:spcPts val="1831"/>
              </a:lnSpc>
            </a:pPr>
            <a:r>
              <a:rPr lang="en-US" sz="1812" b="1" spc="-63">
                <a:solidFill>
                  <a:srgbClr val="000000"/>
                </a:solidFill>
                <a:latin typeface="Univers Bold"/>
                <a:ea typeface="Univers Bold"/>
                <a:cs typeface="Univers Bold"/>
                <a:sym typeface="Univers Bold"/>
              </a:rPr>
              <a:t>cknight2@kumc.edu</a:t>
            </a:r>
          </a:p>
        </p:txBody>
      </p:sp>
      <p:sp>
        <p:nvSpPr>
          <p:cNvPr id="31" name="TextBox 31"/>
          <p:cNvSpPr txBox="1"/>
          <p:nvPr/>
        </p:nvSpPr>
        <p:spPr>
          <a:xfrm>
            <a:off x="13012512" y="1556521"/>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Announcements</a:t>
            </a:r>
          </a:p>
        </p:txBody>
      </p:sp>
      <p:sp>
        <p:nvSpPr>
          <p:cNvPr id="32" name="TextBox 32"/>
          <p:cNvSpPr txBox="1"/>
          <p:nvPr/>
        </p:nvSpPr>
        <p:spPr>
          <a:xfrm>
            <a:off x="1028700" y="2815715"/>
            <a:ext cx="11875513" cy="1379601"/>
          </a:xfrm>
          <a:prstGeom prst="rect">
            <a:avLst/>
          </a:prstGeom>
        </p:spPr>
        <p:txBody>
          <a:bodyPr lIns="0" tIns="0" rIns="0" bIns="0" rtlCol="0" anchor="t">
            <a:spAutoFit/>
          </a:bodyPr>
          <a:lstStyle/>
          <a:p>
            <a:pPr algn="l">
              <a:lnSpc>
                <a:spcPts val="5502"/>
              </a:lnSpc>
            </a:pPr>
            <a:r>
              <a:rPr lang="en-US" sz="4200" b="1">
                <a:solidFill>
                  <a:srgbClr val="00136F"/>
                </a:solidFill>
                <a:latin typeface="Montserrat Ultra-Bold"/>
                <a:ea typeface="Montserrat Ultra-Bold"/>
                <a:cs typeface="Montserrat Ultra-Bold"/>
                <a:sym typeface="Montserrat Ultra-Bold"/>
              </a:rPr>
              <a:t>How (else) can KanSurvive 2.0 add value to your practice?</a:t>
            </a:r>
          </a:p>
        </p:txBody>
      </p:sp>
      <p:sp>
        <p:nvSpPr>
          <p:cNvPr id="33" name="TextBox 33"/>
          <p:cNvSpPr txBox="1"/>
          <p:nvPr/>
        </p:nvSpPr>
        <p:spPr>
          <a:xfrm>
            <a:off x="12696433" y="4972050"/>
            <a:ext cx="3057220" cy="1320237"/>
          </a:xfrm>
          <a:prstGeom prst="rect">
            <a:avLst/>
          </a:prstGeom>
        </p:spPr>
        <p:txBody>
          <a:bodyPr lIns="0" tIns="0" rIns="0" bIns="0" rtlCol="0" anchor="t">
            <a:spAutoFit/>
          </a:bodyPr>
          <a:lstStyle/>
          <a:p>
            <a:pPr algn="ctr">
              <a:lnSpc>
                <a:spcPts val="4931"/>
              </a:lnSpc>
            </a:pPr>
            <a:r>
              <a:rPr lang="en-US" sz="3522" b="1">
                <a:solidFill>
                  <a:srgbClr val="10375C"/>
                </a:solidFill>
                <a:latin typeface="Agrandir Bold"/>
                <a:ea typeface="Agrandir Bold"/>
                <a:cs typeface="Agrandir Bold"/>
                <a:sym typeface="Agrandir Bold"/>
              </a:rPr>
              <a:t>Questions? We can help!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2632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p:cNvSpPr txBox="1"/>
          <p:nvPr/>
        </p:nvSpPr>
        <p:spPr>
          <a:xfrm>
            <a:off x="1028700" y="4157443"/>
            <a:ext cx="16230600" cy="4104300"/>
          </a:xfrm>
          <a:prstGeom prst="rect">
            <a:avLst/>
          </a:prstGeom>
        </p:spPr>
        <p:txBody>
          <a:bodyPr lIns="0" tIns="0" rIns="0" bIns="0" rtlCol="0" anchor="t">
            <a:spAutoFit/>
          </a:bodyPr>
          <a:lstStyle/>
          <a:p>
            <a:pPr algn="l">
              <a:lnSpc>
                <a:spcPts val="5456"/>
              </a:lnSpc>
            </a:pPr>
            <a:r>
              <a:rPr lang="en-US" sz="2728" b="1" spc="-95">
                <a:solidFill>
                  <a:srgbClr val="2D262A"/>
                </a:solidFill>
                <a:latin typeface="Univers Bold"/>
                <a:ea typeface="Univers Bold"/>
                <a:cs typeface="Univers Bold"/>
                <a:sym typeface="Univers Bold"/>
              </a:rPr>
              <a:t>By the end of this session, participants will be able to:</a:t>
            </a:r>
          </a:p>
          <a:p>
            <a:pPr marL="589049" lvl="1" indent="-294525" algn="l">
              <a:lnSpc>
                <a:spcPts val="5456"/>
              </a:lnSpc>
              <a:buAutoNum type="arabicPeriod"/>
            </a:pPr>
            <a:r>
              <a:rPr lang="en-US" sz="2728" spc="-95">
                <a:solidFill>
                  <a:srgbClr val="2D262A"/>
                </a:solidFill>
                <a:latin typeface="Univers"/>
                <a:ea typeface="Univers"/>
                <a:cs typeface="Univers"/>
                <a:sym typeface="Univers"/>
              </a:rPr>
              <a:t>Describe the core components of lung cancer screening and survivorship care</a:t>
            </a:r>
          </a:p>
          <a:p>
            <a:pPr marL="589049" lvl="1" indent="-294525" algn="l">
              <a:lnSpc>
                <a:spcPts val="5456"/>
              </a:lnSpc>
              <a:buAutoNum type="arabicPeriod"/>
            </a:pPr>
            <a:r>
              <a:rPr lang="en-US" sz="2728" spc="-95">
                <a:solidFill>
                  <a:srgbClr val="2D262A"/>
                </a:solidFill>
                <a:latin typeface="Univers"/>
                <a:ea typeface="Univers"/>
                <a:cs typeface="Univers"/>
                <a:sym typeface="Univers"/>
              </a:rPr>
              <a:t>Recognize common long-term and late effects of lung cancer treatment</a:t>
            </a:r>
          </a:p>
          <a:p>
            <a:pPr marL="589049" lvl="1" indent="-294525" algn="l">
              <a:lnSpc>
                <a:spcPts val="5456"/>
              </a:lnSpc>
              <a:buAutoNum type="arabicPeriod"/>
            </a:pPr>
            <a:r>
              <a:rPr lang="en-US" sz="2728" spc="-95">
                <a:solidFill>
                  <a:srgbClr val="2D262A"/>
                </a:solidFill>
                <a:latin typeface="Univers"/>
                <a:ea typeface="Univers"/>
                <a:cs typeface="Univers"/>
                <a:sym typeface="Univers"/>
              </a:rPr>
              <a:t>Recognize challenges in assessing eligibility, access, and adherence to lung cancer screening</a:t>
            </a:r>
          </a:p>
          <a:p>
            <a:pPr marL="589049" lvl="1" indent="-294525" algn="l">
              <a:lnSpc>
                <a:spcPts val="5456"/>
              </a:lnSpc>
              <a:buAutoNum type="arabicPeriod"/>
            </a:pPr>
            <a:r>
              <a:rPr lang="en-US" sz="2728" spc="-95">
                <a:solidFill>
                  <a:srgbClr val="2D262A"/>
                </a:solidFill>
                <a:latin typeface="Univers"/>
                <a:ea typeface="Univers"/>
                <a:cs typeface="Univers"/>
                <a:sym typeface="Univers"/>
              </a:rPr>
              <a:t>Apply lung cancer survivorship care and screening guidelines to routine primary care</a:t>
            </a:r>
          </a:p>
          <a:p>
            <a:pPr marL="589049" lvl="1" indent="-294525" algn="l">
              <a:lnSpc>
                <a:spcPts val="5456"/>
              </a:lnSpc>
              <a:buAutoNum type="arabicPeriod"/>
            </a:pPr>
            <a:r>
              <a:rPr lang="en-US" sz="2728" spc="-95">
                <a:solidFill>
                  <a:srgbClr val="2D262A"/>
                </a:solidFill>
                <a:latin typeface="Univers"/>
                <a:ea typeface="Univers"/>
                <a:cs typeface="Univers"/>
                <a:sym typeface="Univers"/>
              </a:rPr>
              <a:t>Use tools and documentation strategies to support lung cancer screening and lung cancer survivors</a:t>
            </a:r>
          </a:p>
        </p:txBody>
      </p:sp>
      <p:grpSp>
        <p:nvGrpSpPr>
          <p:cNvPr id="24" name="Group 24"/>
          <p:cNvGrpSpPr/>
          <p:nvPr/>
        </p:nvGrpSpPr>
        <p:grpSpPr>
          <a:xfrm>
            <a:off x="14500955" y="1773628"/>
            <a:ext cx="2758345" cy="245871"/>
            <a:chOff x="0" y="0"/>
            <a:chExt cx="726478" cy="64756"/>
          </a:xfrm>
        </p:grpSpPr>
        <p:sp>
          <p:nvSpPr>
            <p:cNvPr id="25" name="Freeform 2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26" name="TextBox 2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4909699" y="2376382"/>
            <a:ext cx="2349601" cy="2232121"/>
          </a:xfrm>
          <a:custGeom>
            <a:avLst/>
            <a:gdLst/>
            <a:ahLst/>
            <a:cxnLst/>
            <a:rect l="l" t="t" r="r" b="b"/>
            <a:pathLst>
              <a:path w="2349601" h="2232121">
                <a:moveTo>
                  <a:pt x="0" y="0"/>
                </a:moveTo>
                <a:lnTo>
                  <a:pt x="2349601" y="0"/>
                </a:lnTo>
                <a:lnTo>
                  <a:pt x="2349601" y="2232121"/>
                </a:lnTo>
                <a:lnTo>
                  <a:pt x="0" y="22321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TextBox 28"/>
          <p:cNvSpPr txBox="1"/>
          <p:nvPr/>
        </p:nvSpPr>
        <p:spPr>
          <a:xfrm>
            <a:off x="1028700" y="3280226"/>
            <a:ext cx="6448950"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Learning Objectives</a:t>
            </a:r>
          </a:p>
        </p:txBody>
      </p:sp>
      <p:sp>
        <p:nvSpPr>
          <p:cNvPr id="29" name="TextBox 29"/>
          <p:cNvSpPr txBox="1"/>
          <p:nvPr/>
        </p:nvSpPr>
        <p:spPr>
          <a:xfrm>
            <a:off x="11678123" y="1028700"/>
            <a:ext cx="5581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Learning Objectives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35</Slides>
  <Notes>1</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Reid_LUNG_slides</dc:title>
  <cp:revision>16</cp:revision>
  <dcterms:created xsi:type="dcterms:W3CDTF">2006-08-16T00:00:00Z</dcterms:created>
  <dcterms:modified xsi:type="dcterms:W3CDTF">2025-11-03T15:32:21Z</dcterms:modified>
  <dc:identifier>DAG2Jbk_61E</dc:identifier>
</cp:coreProperties>
</file>