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0"/>
  </p:notesMasterIdLst>
  <p:sldIdLst>
    <p:sldId id="256" r:id="rId2"/>
    <p:sldId id="257" r:id="rId3"/>
    <p:sldId id="258" r:id="rId4"/>
    <p:sldId id="304" r:id="rId5"/>
    <p:sldId id="305" r:id="rId6"/>
    <p:sldId id="260" r:id="rId7"/>
    <p:sldId id="261" r:id="rId8"/>
    <p:sldId id="259" r:id="rId9"/>
    <p:sldId id="262"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6" r:id="rId48"/>
    <p:sldId id="302" r:id="rId49"/>
  </p:sldIdLst>
  <p:sldSz cx="18288000" cy="10287000"/>
  <p:notesSz cx="6858000" cy="9144000"/>
  <p:embeddedFontLst>
    <p:embeddedFont>
      <p:font typeface="Agrandir Bold" panose="020B0604020202020204" charset="0"/>
      <p:regular r:id="rId51"/>
    </p:embeddedFont>
    <p:embeddedFont>
      <p:font typeface="Aptos Bold" panose="020B0004020202020204" pitchFamily="34" charset="0"/>
      <p:regular r:id="rId52"/>
      <p:bold r:id="rId53"/>
    </p:embeddedFont>
    <p:embeddedFont>
      <p:font typeface="Beth Ellen" panose="020B0604020202020204" charset="0"/>
      <p:regular r:id="rId54"/>
    </p:embeddedFont>
    <p:embeddedFont>
      <p:font typeface="Montserrat" panose="00000500000000000000" pitchFamily="2" charset="0"/>
      <p:regular r:id="rId55"/>
      <p:bold r:id="rId56"/>
      <p:italic r:id="rId57"/>
      <p:boldItalic r:id="rId58"/>
    </p:embeddedFont>
    <p:embeddedFont>
      <p:font typeface="Montserrat Bold" panose="00000800000000000000" pitchFamily="2" charset="0"/>
      <p:regular r:id="rId59"/>
      <p:bold r:id="rId60"/>
    </p:embeddedFont>
    <p:embeddedFont>
      <p:font typeface="Montserrat Medium" panose="00000600000000000000" pitchFamily="2" charset="0"/>
      <p:regular r:id="rId61"/>
      <p:italic r:id="rId62"/>
    </p:embeddedFont>
    <p:embeddedFont>
      <p:font typeface="Montserrat Ultra-Bold" panose="020B0604020202020204" charset="0"/>
      <p:regular r:id="rId63"/>
    </p:embeddedFont>
    <p:embeddedFont>
      <p:font typeface="Neue Montreal" panose="020B0604020202020204" charset="0"/>
      <p:regular r:id="rId64"/>
    </p:embeddedFont>
    <p:embeddedFont>
      <p:font typeface="Sunborn" panose="020B0604020202020204" charset="0"/>
      <p:regular r:id="rId65"/>
    </p:embeddedFont>
    <p:embeddedFont>
      <p:font typeface="Univers" panose="020B0503020202020204" pitchFamily="34" charset="0"/>
      <p:regular r:id="rId66"/>
      <p:bold r:id="rId67"/>
    </p:embeddedFont>
    <p:embeddedFont>
      <p:font typeface="Univers Bold" panose="020B0703030502020204" pitchFamily="34" charset="0"/>
      <p:regular r:id="rId68"/>
      <p:bold r:id="rId69"/>
    </p:embeddedFont>
    <p:embeddedFont>
      <p:font typeface="Univers Italics" panose="020B0604020202020204" charset="0"/>
      <p:regular r:id="rId7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6027FF-E6C0-FB91-6291-5F18E5161D3F}" v="230" dt="2025-11-10T18:23:11.030"/>
    <p1510:client id="{37C2D844-AA5C-A83E-4118-B4E50541AF6A}" v="4" dt="2025-11-10T18:33:41.084"/>
    <p1510:client id="{B58B1C84-E611-B060-DFC6-84AE2157981F}" v="5" dt="2025-11-12T13:41:42.2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96"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13.fntdata"/><Relationship Id="rId68" Type="http://schemas.openxmlformats.org/officeDocument/2006/relationships/font" Target="fonts/font18.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3.fntdata"/><Relationship Id="rId58" Type="http://schemas.openxmlformats.org/officeDocument/2006/relationships/font" Target="fonts/font8.fntdata"/><Relationship Id="rId66" Type="http://schemas.openxmlformats.org/officeDocument/2006/relationships/font" Target="fonts/font16.fntdata"/><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font" Target="fonts/font11.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6.fntdata"/><Relationship Id="rId64" Type="http://schemas.openxmlformats.org/officeDocument/2006/relationships/font" Target="fonts/font14.fntdata"/><Relationship Id="rId69" Type="http://schemas.openxmlformats.org/officeDocument/2006/relationships/font" Target="fonts/font19.fntdata"/><Relationship Id="rId8" Type="http://schemas.openxmlformats.org/officeDocument/2006/relationships/slide" Target="slides/slide7.xml"/><Relationship Id="rId51" Type="http://schemas.openxmlformats.org/officeDocument/2006/relationships/font" Target="fonts/font1.fntdata"/><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9.fntdata"/><Relationship Id="rId67" Type="http://schemas.openxmlformats.org/officeDocument/2006/relationships/font" Target="fonts/font17.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4.fntdata"/><Relationship Id="rId62" Type="http://schemas.openxmlformats.org/officeDocument/2006/relationships/font" Target="fonts/font12.fntdata"/><Relationship Id="rId70" Type="http://schemas.openxmlformats.org/officeDocument/2006/relationships/font" Target="fonts/font20.fntdata"/><Relationship Id="rId75"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7.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2.fntdata"/><Relationship Id="rId60" Type="http://schemas.openxmlformats.org/officeDocument/2006/relationships/font" Target="fonts/font10.fntdata"/><Relationship Id="rId65" Type="http://schemas.openxmlformats.org/officeDocument/2006/relationships/font" Target="fonts/font15.fntdata"/><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notesMaster" Target="notesMasters/notesMaster1.xml"/><Relationship Id="rId55" Type="http://schemas.openxmlformats.org/officeDocument/2006/relationships/font" Target="fonts/font5.fntdata"/><Relationship Id="rId76" Type="http://schemas.microsoft.com/office/2015/10/relationships/revisionInfo" Target="revisionInfo.xml"/><Relationship Id="rId7" Type="http://schemas.openxmlformats.org/officeDocument/2006/relationships/slide" Target="slides/slide6.xml"/><Relationship Id="rId7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ie Knight" userId="S::cknight2@kumc.edu::0de70d19-7eac-4c4e-97cc-b4e040c29304" providerId="AD" clId="Web-{B58B1C84-E611-B060-DFC6-84AE2157981F}"/>
    <pc:docChg chg="addSld modSld sldOrd">
      <pc:chgData name="Catie Knight" userId="S::cknight2@kumc.edu::0de70d19-7eac-4c4e-97cc-b4e040c29304" providerId="AD" clId="Web-{B58B1C84-E611-B060-DFC6-84AE2157981F}" dt="2025-11-12T13:41:42.289" v="4"/>
      <pc:docMkLst>
        <pc:docMk/>
      </pc:docMkLst>
      <pc:sldChg chg="addSp ord">
        <pc:chgData name="Catie Knight" userId="S::cknight2@kumc.edu::0de70d19-7eac-4c4e-97cc-b4e040c29304" providerId="AD" clId="Web-{B58B1C84-E611-B060-DFC6-84AE2157981F}" dt="2025-11-12T13:39:52.600" v="2"/>
        <pc:sldMkLst>
          <pc:docMk/>
          <pc:sldMk cId="0" sldId="259"/>
        </pc:sldMkLst>
        <pc:spChg chg="add">
          <ac:chgData name="Catie Knight" userId="S::cknight2@kumc.edu::0de70d19-7eac-4c4e-97cc-b4e040c29304" providerId="AD" clId="Web-{B58B1C84-E611-B060-DFC6-84AE2157981F}" dt="2025-11-12T13:39:36.006" v="1"/>
          <ac:spMkLst>
            <pc:docMk/>
            <pc:sldMk cId="0" sldId="259"/>
            <ac:spMk id="28" creationId="{8C673977-DE82-FD97-198A-240FCF2816B1}"/>
          </ac:spMkLst>
        </pc:spChg>
      </pc:sldChg>
      <pc:sldChg chg="ord">
        <pc:chgData name="Catie Knight" userId="S::cknight2@kumc.edu::0de70d19-7eac-4c4e-97cc-b4e040c29304" providerId="AD" clId="Web-{B58B1C84-E611-B060-DFC6-84AE2157981F}" dt="2025-11-12T13:38:54.646" v="0"/>
        <pc:sldMkLst>
          <pc:docMk/>
          <pc:sldMk cId="228666447" sldId="305"/>
        </pc:sldMkLst>
      </pc:sldChg>
      <pc:sldChg chg="add ord replId">
        <pc:chgData name="Catie Knight" userId="S::cknight2@kumc.edu::0de70d19-7eac-4c4e-97cc-b4e040c29304" providerId="AD" clId="Web-{B58B1C84-E611-B060-DFC6-84AE2157981F}" dt="2025-11-12T13:41:42.289" v="4"/>
        <pc:sldMkLst>
          <pc:docMk/>
          <pc:sldMk cId="3653781164" sldId="30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12.11.2025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 March of 2021, the United States Preventive Services Task Force (USPSTF) expanded its recommendation for screening to include a larger age range and more current and former smokers. This dramatically increased the number of women and Black individuals who are considered at high risk for lung cancer. At the same time, the requirement for screening facilities to participate in the lung cancer screening registry in order to receive reimbursement from Medicare for screening scans was removed, which may have led to a decrease in reported scans, especially in some states.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 March of 2021, the United States Preventive Services Task Force (USPSTF) expanded its recommendation for screening to include a larger age range and more current and former smokers. This dramatically increased the number of women and Black individuals who are considered at high risk for lung cancer. At the same time, the requirement for screening facilities to participate in the lung cancer screening registry in order to receive reimbursement from Medicare for screening scans was removed, which may have led to a decrease in reported scans, especially in some states.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 March of 2021, the United States Preventive Services Task Force (USPSTF) expanded its recommendation for screening to include a larger age range and more current and former smokers. This dramatically increased the number of women and Black individuals who are considered at high risk for lung cancer. At the same time, the requirement for screening facilities to participate in the lung cancer screening registry in order to receive reimbursement from Medicare for screening scans was removed, which may have led to a decrease in reported scans, especially in some states.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 March of 2021, the United States Preventive Services Task Force (USPSTF) expanded its recommendation for screening to include a larger age range and more current and former smokers. This dramatically increased the number of women and Black individuals who are considered at high risk for lung cancer. At the same time, the requirement for screening facilities to participate in the lung cancer screening registry in order to receive reimbursement from Medicare for screening scans was removed, which may have led to a decrease in reported scans, especially in some states.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jpe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9.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31.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30.png"/></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33.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3.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svg"/><Relationship Id="rId2" Type="http://schemas.openxmlformats.org/officeDocument/2006/relationships/image" Target="../media/image34.jpeg"/><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36.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3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38.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3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7.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40.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3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37.png"/></Relationships>
</file>

<file path=ppt/slides/_rels/slide18.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4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7.png"/><Relationship Id="rId14" Type="http://schemas.openxmlformats.org/officeDocument/2006/relationships/image" Target="../media/image42.png"/></Relationships>
</file>

<file path=ppt/slides/_rels/slide19.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43.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8.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20.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44.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svg"/><Relationship Id="rId2" Type="http://schemas.openxmlformats.org/officeDocument/2006/relationships/notesSlide" Target="../notesSlides/notesSlide3.xml"/><Relationship Id="rId16" Type="http://schemas.openxmlformats.org/officeDocument/2006/relationships/image" Target="../media/image47.svg"/><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46.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7.png"/><Relationship Id="rId14" Type="http://schemas.openxmlformats.org/officeDocument/2006/relationships/image" Target="../media/image45.svg"/></Relationships>
</file>

<file path=ppt/slides/_rels/slide21.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48.png"/><Relationship Id="rId18" Type="http://schemas.openxmlformats.org/officeDocument/2006/relationships/image" Target="../media/image53.svg"/><Relationship Id="rId3" Type="http://schemas.openxmlformats.org/officeDocument/2006/relationships/image" Target="../media/image1.png"/><Relationship Id="rId21" Type="http://schemas.openxmlformats.org/officeDocument/2006/relationships/image" Target="../media/image56.png"/><Relationship Id="rId7" Type="http://schemas.openxmlformats.org/officeDocument/2006/relationships/image" Target="../media/image5.png"/><Relationship Id="rId12" Type="http://schemas.openxmlformats.org/officeDocument/2006/relationships/image" Target="../media/image10.svg"/><Relationship Id="rId17" Type="http://schemas.openxmlformats.org/officeDocument/2006/relationships/image" Target="../media/image52.png"/><Relationship Id="rId2" Type="http://schemas.openxmlformats.org/officeDocument/2006/relationships/notesSlide" Target="../notesSlides/notesSlide4.xml"/><Relationship Id="rId16" Type="http://schemas.openxmlformats.org/officeDocument/2006/relationships/image" Target="../media/image51.svg"/><Relationship Id="rId20" Type="http://schemas.openxmlformats.org/officeDocument/2006/relationships/image" Target="../media/image55.svg"/><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50.png"/><Relationship Id="rId10" Type="http://schemas.openxmlformats.org/officeDocument/2006/relationships/image" Target="../media/image8.svg"/><Relationship Id="rId19" Type="http://schemas.openxmlformats.org/officeDocument/2006/relationships/image" Target="../media/image54.png"/><Relationship Id="rId4" Type="http://schemas.openxmlformats.org/officeDocument/2006/relationships/image" Target="../media/image2.svg"/><Relationship Id="rId9" Type="http://schemas.openxmlformats.org/officeDocument/2006/relationships/image" Target="../media/image7.png"/><Relationship Id="rId14" Type="http://schemas.openxmlformats.org/officeDocument/2006/relationships/image" Target="../media/image49.svg"/><Relationship Id="rId22" Type="http://schemas.openxmlformats.org/officeDocument/2006/relationships/image" Target="../media/image57.svg"/></Relationships>
</file>

<file path=ppt/slides/_rels/slide2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2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5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2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60.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5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hyperlink" Target="https://www.google.com/search?q=oxaliplatin&amp;oq=Risk+of+second+primary+malignancies+after+adjuvant+chemotherapy+for+colon+cancer.&amp;gs_lcrp=EgZjaHJvbWUyBggAEEUYOTIGCAEQRRg80gEHNDMzajBqMagCALACAA&amp;sourceid=chrome&amp;ie=UTF-8&amp;mstk=AUtExfAuFZszSTfzOi6sST1e8ODO-zLiYsb_sOreOaLtIjS46fLy2CWZ4MOt7Gtb5zDQdmgglAA-DIJqB5QG_A2ZYKgdfkJvDV0edcYlY4PGjdmdLLpWgTpSXZwq_dB3Q9H1J6amXdHwKS9ylX3tHjRqR3oAanJVJ3Yc1CCPl-d8zT3G1f0&amp;csui=3&amp;ved=2ahUKEwirmpiM5t2QAxUg4ckDHbq3JfIQgK4QegQIARAC" TargetMode="External"/></Relationships>
</file>

<file path=ppt/slides/_rels/slide2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6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2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2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2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29.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64.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0.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22.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21.png"/></Relationships>
</file>

<file path=ppt/slides/_rels/slide3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3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67.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68.png"/></Relationships>
</file>

<file path=ppt/slides/_rels/slide3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3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70.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hyperlink" Target="https://www.nccn.org/professionals/physician_gls/pdf/fatigue.pdf" TargetMode="External"/><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71.svg"/></Relationships>
</file>

<file path=ppt/slides/_rels/slide3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3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3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3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38.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73.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7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75.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74.png"/></Relationships>
</file>

<file path=ppt/slides/_rels/slide39.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77.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7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79.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78.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4.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hyperlink" Target="http://www.kumc.edu/ahec" TargetMode="External"/></Relationships>
</file>

<file path=ppt/slides/_rels/slide40.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81.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8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4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4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83.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8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4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84.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4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84.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4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84.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4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47.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hyperlink" Target="http://www.eeds.com/" TargetMode="External"/><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hyperlink" Target="http://www.kumc.edu/ahec"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25.png"/></Relationships>
</file>

<file path=ppt/slides/_rels/slide4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hyperlink" Target="http://www.eeds.com/" TargetMode="External"/><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hyperlink" Target="http://www.kumc.edu/ahec"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25.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hyperlink" Target="http://www.kumc.edu/ahec"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hyperlink" Target="http://www.kumc.edu/ahec"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7.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hyperlink" Target="http://www.kumc.edu/ahec"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40790" y="0"/>
            <a:ext cx="212090" cy="5143500"/>
            <a:chOff x="0" y="0"/>
            <a:chExt cx="55859" cy="1354667"/>
          </a:xfrm>
        </p:grpSpPr>
        <p:sp>
          <p:nvSpPr>
            <p:cNvPr id="3" name="Freeform 3"/>
            <p:cNvSpPr/>
            <p:nvPr/>
          </p:nvSpPr>
          <p:spPr>
            <a:xfrm>
              <a:off x="0" y="0"/>
              <a:ext cx="55859" cy="1354667"/>
            </a:xfrm>
            <a:custGeom>
              <a:avLst/>
              <a:gdLst/>
              <a:ahLst/>
              <a:cxnLst/>
              <a:rect l="l" t="t" r="r" b="b"/>
              <a:pathLst>
                <a:path w="55859" h="1354667">
                  <a:moveTo>
                    <a:pt x="0" y="0"/>
                  </a:moveTo>
                  <a:lnTo>
                    <a:pt x="55859" y="0"/>
                  </a:lnTo>
                  <a:lnTo>
                    <a:pt x="55859" y="1354667"/>
                  </a:lnTo>
                  <a:lnTo>
                    <a:pt x="0" y="1354667"/>
                  </a:lnTo>
                  <a:close/>
                </a:path>
              </a:pathLst>
            </a:custGeom>
            <a:solidFill>
              <a:srgbClr val="F9B314"/>
            </a:solidFill>
          </p:spPr>
          <p:txBody>
            <a:bodyPr/>
            <a:lstStyle/>
            <a:p>
              <a:endParaRPr lang="en-US"/>
            </a:p>
          </p:txBody>
        </p:sp>
        <p:sp>
          <p:nvSpPr>
            <p:cNvPr id="4" name="TextBox 4"/>
            <p:cNvSpPr txBox="1"/>
            <p:nvPr/>
          </p:nvSpPr>
          <p:spPr>
            <a:xfrm>
              <a:off x="0" y="-38100"/>
              <a:ext cx="55859" cy="1392767"/>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4500955" y="2161898"/>
            <a:ext cx="2758345" cy="245871"/>
            <a:chOff x="0" y="0"/>
            <a:chExt cx="726478" cy="64756"/>
          </a:xfrm>
        </p:grpSpPr>
        <p:sp>
          <p:nvSpPr>
            <p:cNvPr id="6" name="Freeform 6"/>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9B314"/>
            </a:solidFill>
          </p:spPr>
          <p:txBody>
            <a:bodyPr/>
            <a:lstStyle/>
            <a:p>
              <a:endParaRPr lang="en-US"/>
            </a:p>
          </p:txBody>
        </p:sp>
        <p:sp>
          <p:nvSpPr>
            <p:cNvPr id="7" name="TextBox 7"/>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2008796" y="1028700"/>
            <a:ext cx="10231892" cy="4114800"/>
            <a:chOff x="0" y="0"/>
            <a:chExt cx="13642523" cy="5486400"/>
          </a:xfrm>
        </p:grpSpPr>
        <p:sp>
          <p:nvSpPr>
            <p:cNvPr id="9" name="TextBox 9"/>
            <p:cNvSpPr txBox="1"/>
            <p:nvPr/>
          </p:nvSpPr>
          <p:spPr>
            <a:xfrm>
              <a:off x="2670680" y="4379762"/>
              <a:ext cx="10971843" cy="1066654"/>
            </a:xfrm>
            <a:prstGeom prst="rect">
              <a:avLst/>
            </a:prstGeom>
          </p:spPr>
          <p:txBody>
            <a:bodyPr lIns="0" tIns="0" rIns="0" bIns="0" rtlCol="0" anchor="t">
              <a:spAutoFit/>
            </a:bodyPr>
            <a:lstStyle/>
            <a:p>
              <a:pPr algn="ctr">
                <a:lnSpc>
                  <a:spcPts val="3256"/>
                </a:lnSpc>
              </a:pPr>
              <a:r>
                <a:rPr lang="en-US" sz="2907" spc="-49">
                  <a:solidFill>
                    <a:srgbClr val="00136F"/>
                  </a:solidFill>
                  <a:latin typeface="Neue Montreal"/>
                  <a:ea typeface="Neue Montreal"/>
                  <a:cs typeface="Neue Montreal"/>
                  <a:sym typeface="Neue Montreal"/>
                </a:rPr>
                <a:t>Testing Enhanced Models of Cancer Survivorship Care for Rural Cancer Survivors in Primary Care Practice</a:t>
              </a:r>
            </a:p>
          </p:txBody>
        </p:sp>
        <p:sp>
          <p:nvSpPr>
            <p:cNvPr id="10" name="Freeform 10"/>
            <p:cNvSpPr/>
            <p:nvPr/>
          </p:nvSpPr>
          <p:spPr>
            <a:xfrm rot="-586919">
              <a:off x="2794195" y="105424"/>
              <a:ext cx="1423895" cy="2137179"/>
            </a:xfrm>
            <a:custGeom>
              <a:avLst/>
              <a:gdLst/>
              <a:ahLst/>
              <a:cxnLst/>
              <a:rect l="l" t="t" r="r" b="b"/>
              <a:pathLst>
                <a:path w="1423895" h="2137179">
                  <a:moveTo>
                    <a:pt x="0" y="0"/>
                  </a:moveTo>
                  <a:lnTo>
                    <a:pt x="1423896" y="0"/>
                  </a:lnTo>
                  <a:lnTo>
                    <a:pt x="1423896" y="2137179"/>
                  </a:lnTo>
                  <a:lnTo>
                    <a:pt x="0" y="213717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1" name="Freeform 11"/>
            <p:cNvSpPr/>
            <p:nvPr/>
          </p:nvSpPr>
          <p:spPr>
            <a:xfrm rot="-3527984">
              <a:off x="1538453" y="370355"/>
              <a:ext cx="1299381" cy="1950290"/>
            </a:xfrm>
            <a:custGeom>
              <a:avLst/>
              <a:gdLst/>
              <a:ahLst/>
              <a:cxnLst/>
              <a:rect l="l" t="t" r="r" b="b"/>
              <a:pathLst>
                <a:path w="1299381" h="1950290">
                  <a:moveTo>
                    <a:pt x="0" y="0"/>
                  </a:moveTo>
                  <a:lnTo>
                    <a:pt x="1299380" y="0"/>
                  </a:lnTo>
                  <a:lnTo>
                    <a:pt x="1299380" y="1950290"/>
                  </a:lnTo>
                  <a:lnTo>
                    <a:pt x="0" y="195029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2" name="Freeform 12"/>
            <p:cNvSpPr/>
            <p:nvPr/>
          </p:nvSpPr>
          <p:spPr>
            <a:xfrm rot="-6078961">
              <a:off x="675029" y="1220416"/>
              <a:ext cx="1193224" cy="1790956"/>
            </a:xfrm>
            <a:custGeom>
              <a:avLst/>
              <a:gdLst/>
              <a:ahLst/>
              <a:cxnLst/>
              <a:rect l="l" t="t" r="r" b="b"/>
              <a:pathLst>
                <a:path w="1193224" h="1790956">
                  <a:moveTo>
                    <a:pt x="0" y="0"/>
                  </a:moveTo>
                  <a:lnTo>
                    <a:pt x="1193225" y="0"/>
                  </a:lnTo>
                  <a:lnTo>
                    <a:pt x="1193225" y="1790955"/>
                  </a:lnTo>
                  <a:lnTo>
                    <a:pt x="0" y="179095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3" name="Freeform 13"/>
            <p:cNvSpPr/>
            <p:nvPr/>
          </p:nvSpPr>
          <p:spPr>
            <a:xfrm rot="-7906289">
              <a:off x="416843" y="2201927"/>
              <a:ext cx="1061245" cy="1592864"/>
            </a:xfrm>
            <a:custGeom>
              <a:avLst/>
              <a:gdLst/>
              <a:ahLst/>
              <a:cxnLst/>
              <a:rect l="l" t="t" r="r" b="b"/>
              <a:pathLst>
                <a:path w="1061245" h="1592864">
                  <a:moveTo>
                    <a:pt x="0" y="0"/>
                  </a:moveTo>
                  <a:lnTo>
                    <a:pt x="1061245" y="0"/>
                  </a:lnTo>
                  <a:lnTo>
                    <a:pt x="1061245" y="1592864"/>
                  </a:lnTo>
                  <a:lnTo>
                    <a:pt x="0" y="159286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4" name="Freeform 14"/>
            <p:cNvSpPr/>
            <p:nvPr/>
          </p:nvSpPr>
          <p:spPr>
            <a:xfrm rot="-10285624">
              <a:off x="648243" y="3244974"/>
              <a:ext cx="923316" cy="1385839"/>
            </a:xfrm>
            <a:custGeom>
              <a:avLst/>
              <a:gdLst/>
              <a:ahLst/>
              <a:cxnLst/>
              <a:rect l="l" t="t" r="r" b="b"/>
              <a:pathLst>
                <a:path w="923316" h="1385839">
                  <a:moveTo>
                    <a:pt x="0" y="0"/>
                  </a:moveTo>
                  <a:lnTo>
                    <a:pt x="923316" y="0"/>
                  </a:lnTo>
                  <a:lnTo>
                    <a:pt x="923316" y="1385840"/>
                  </a:lnTo>
                  <a:lnTo>
                    <a:pt x="0" y="138584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5" name="Freeform 15"/>
            <p:cNvSpPr/>
            <p:nvPr/>
          </p:nvSpPr>
          <p:spPr>
            <a:xfrm rot="-1578899">
              <a:off x="1303877" y="3897550"/>
              <a:ext cx="798251" cy="1198126"/>
            </a:xfrm>
            <a:custGeom>
              <a:avLst/>
              <a:gdLst/>
              <a:ahLst/>
              <a:cxnLst/>
              <a:rect l="l" t="t" r="r" b="b"/>
              <a:pathLst>
                <a:path w="798251" h="1198126">
                  <a:moveTo>
                    <a:pt x="0" y="0"/>
                  </a:moveTo>
                  <a:lnTo>
                    <a:pt x="798251" y="0"/>
                  </a:lnTo>
                  <a:lnTo>
                    <a:pt x="798251" y="1198125"/>
                  </a:lnTo>
                  <a:lnTo>
                    <a:pt x="0" y="119812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6" name="Freeform 16"/>
            <p:cNvSpPr/>
            <p:nvPr/>
          </p:nvSpPr>
          <p:spPr>
            <a:xfrm rot="6582263">
              <a:off x="2209035" y="4436829"/>
              <a:ext cx="711948" cy="1068589"/>
            </a:xfrm>
            <a:custGeom>
              <a:avLst/>
              <a:gdLst/>
              <a:ahLst/>
              <a:cxnLst/>
              <a:rect l="l" t="t" r="r" b="b"/>
              <a:pathLst>
                <a:path w="711948" h="1068589">
                  <a:moveTo>
                    <a:pt x="0" y="0"/>
                  </a:moveTo>
                  <a:lnTo>
                    <a:pt x="711948" y="0"/>
                  </a:lnTo>
                  <a:lnTo>
                    <a:pt x="711948" y="1068589"/>
                  </a:lnTo>
                  <a:lnTo>
                    <a:pt x="0" y="106858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7" name="TextBox 17"/>
            <p:cNvSpPr txBox="1"/>
            <p:nvPr/>
          </p:nvSpPr>
          <p:spPr>
            <a:xfrm>
              <a:off x="2040777" y="2263791"/>
              <a:ext cx="1244527" cy="2396982"/>
            </a:xfrm>
            <a:prstGeom prst="rect">
              <a:avLst/>
            </a:prstGeom>
          </p:spPr>
          <p:txBody>
            <a:bodyPr lIns="0" tIns="0" rIns="0" bIns="0" rtlCol="0" anchor="t">
              <a:spAutoFit/>
            </a:bodyPr>
            <a:lstStyle/>
            <a:p>
              <a:pPr algn="ctr">
                <a:lnSpc>
                  <a:spcPts val="11796"/>
                </a:lnSpc>
                <a:spcBef>
                  <a:spcPct val="0"/>
                </a:spcBef>
              </a:pPr>
              <a:r>
                <a:rPr lang="en-US" sz="11796" b="1" spc="-412">
                  <a:solidFill>
                    <a:srgbClr val="00136F"/>
                  </a:solidFill>
                  <a:latin typeface="Univers Bold"/>
                  <a:ea typeface="Univers Bold"/>
                  <a:cs typeface="Univers Bold"/>
                  <a:sym typeface="Univers Bold"/>
                </a:rPr>
                <a:t>K</a:t>
              </a:r>
            </a:p>
          </p:txBody>
        </p:sp>
        <p:sp>
          <p:nvSpPr>
            <p:cNvPr id="18" name="TextBox 18"/>
            <p:cNvSpPr txBox="1"/>
            <p:nvPr/>
          </p:nvSpPr>
          <p:spPr>
            <a:xfrm>
              <a:off x="3159367" y="2263791"/>
              <a:ext cx="1244527" cy="2396982"/>
            </a:xfrm>
            <a:prstGeom prst="rect">
              <a:avLst/>
            </a:prstGeom>
          </p:spPr>
          <p:txBody>
            <a:bodyPr lIns="0" tIns="0" rIns="0" bIns="0" rtlCol="0" anchor="t">
              <a:spAutoFit/>
            </a:bodyPr>
            <a:lstStyle/>
            <a:p>
              <a:pPr algn="ctr">
                <a:lnSpc>
                  <a:spcPts val="11796"/>
                </a:lnSpc>
                <a:spcBef>
                  <a:spcPct val="0"/>
                </a:spcBef>
              </a:pPr>
              <a:r>
                <a:rPr lang="en-US" sz="11796" b="1" spc="-412">
                  <a:solidFill>
                    <a:srgbClr val="00136F"/>
                  </a:solidFill>
                  <a:latin typeface="Univers Bold"/>
                  <a:ea typeface="Univers Bold"/>
                  <a:cs typeface="Univers Bold"/>
                  <a:sym typeface="Univers Bold"/>
                </a:rPr>
                <a:t>a</a:t>
              </a:r>
            </a:p>
          </p:txBody>
        </p:sp>
        <p:sp>
          <p:nvSpPr>
            <p:cNvPr id="19" name="TextBox 19"/>
            <p:cNvSpPr txBox="1"/>
            <p:nvPr/>
          </p:nvSpPr>
          <p:spPr>
            <a:xfrm>
              <a:off x="4344467" y="2263791"/>
              <a:ext cx="1244527" cy="2396982"/>
            </a:xfrm>
            <a:prstGeom prst="rect">
              <a:avLst/>
            </a:prstGeom>
          </p:spPr>
          <p:txBody>
            <a:bodyPr lIns="0" tIns="0" rIns="0" bIns="0" rtlCol="0" anchor="t">
              <a:spAutoFit/>
            </a:bodyPr>
            <a:lstStyle/>
            <a:p>
              <a:pPr algn="ctr">
                <a:lnSpc>
                  <a:spcPts val="11796"/>
                </a:lnSpc>
                <a:spcBef>
                  <a:spcPct val="0"/>
                </a:spcBef>
              </a:pPr>
              <a:r>
                <a:rPr lang="en-US" sz="11796" b="1" spc="-412">
                  <a:solidFill>
                    <a:srgbClr val="00136F"/>
                  </a:solidFill>
                  <a:latin typeface="Univers Bold"/>
                  <a:ea typeface="Univers Bold"/>
                  <a:cs typeface="Univers Bold"/>
                  <a:sym typeface="Univers Bold"/>
                </a:rPr>
                <a:t>n</a:t>
              </a:r>
            </a:p>
          </p:txBody>
        </p:sp>
        <p:sp>
          <p:nvSpPr>
            <p:cNvPr id="20" name="TextBox 20"/>
            <p:cNvSpPr txBox="1"/>
            <p:nvPr/>
          </p:nvSpPr>
          <p:spPr>
            <a:xfrm>
              <a:off x="6661129" y="2263791"/>
              <a:ext cx="1136682" cy="2396982"/>
            </a:xfrm>
            <a:prstGeom prst="rect">
              <a:avLst/>
            </a:prstGeom>
          </p:spPr>
          <p:txBody>
            <a:bodyPr lIns="0" tIns="0" rIns="0" bIns="0" rtlCol="0" anchor="t">
              <a:spAutoFit/>
            </a:bodyPr>
            <a:lstStyle/>
            <a:p>
              <a:pPr algn="ctr">
                <a:lnSpc>
                  <a:spcPts val="11796"/>
                </a:lnSpc>
                <a:spcBef>
                  <a:spcPct val="0"/>
                </a:spcBef>
              </a:pPr>
              <a:r>
                <a:rPr lang="en-US" sz="11796" b="1" spc="-412">
                  <a:solidFill>
                    <a:srgbClr val="00136F"/>
                  </a:solidFill>
                  <a:latin typeface="Univers Bold"/>
                  <a:ea typeface="Univers Bold"/>
                  <a:cs typeface="Univers Bold"/>
                  <a:sym typeface="Univers Bold"/>
                </a:rPr>
                <a:t>u</a:t>
              </a:r>
            </a:p>
          </p:txBody>
        </p:sp>
        <p:sp>
          <p:nvSpPr>
            <p:cNvPr id="21" name="TextBox 21"/>
            <p:cNvSpPr txBox="1"/>
            <p:nvPr/>
          </p:nvSpPr>
          <p:spPr>
            <a:xfrm>
              <a:off x="5436400" y="2263791"/>
              <a:ext cx="1244527" cy="2396982"/>
            </a:xfrm>
            <a:prstGeom prst="rect">
              <a:avLst/>
            </a:prstGeom>
          </p:spPr>
          <p:txBody>
            <a:bodyPr lIns="0" tIns="0" rIns="0" bIns="0" rtlCol="0" anchor="t">
              <a:spAutoFit/>
            </a:bodyPr>
            <a:lstStyle/>
            <a:p>
              <a:pPr algn="ctr">
                <a:lnSpc>
                  <a:spcPts val="11796"/>
                </a:lnSpc>
                <a:spcBef>
                  <a:spcPct val="0"/>
                </a:spcBef>
              </a:pPr>
              <a:r>
                <a:rPr lang="en-US" sz="11796" b="1" spc="-412">
                  <a:solidFill>
                    <a:srgbClr val="00136F"/>
                  </a:solidFill>
                  <a:latin typeface="Univers Bold"/>
                  <a:ea typeface="Univers Bold"/>
                  <a:cs typeface="Univers Bold"/>
                  <a:sym typeface="Univers Bold"/>
                </a:rPr>
                <a:t>S</a:t>
              </a:r>
            </a:p>
          </p:txBody>
        </p:sp>
        <p:sp>
          <p:nvSpPr>
            <p:cNvPr id="22" name="TextBox 22"/>
            <p:cNvSpPr txBox="1"/>
            <p:nvPr/>
          </p:nvSpPr>
          <p:spPr>
            <a:xfrm>
              <a:off x="7496656" y="2263791"/>
              <a:ext cx="1244527" cy="2396982"/>
            </a:xfrm>
            <a:prstGeom prst="rect">
              <a:avLst/>
            </a:prstGeom>
          </p:spPr>
          <p:txBody>
            <a:bodyPr lIns="0" tIns="0" rIns="0" bIns="0" rtlCol="0" anchor="t">
              <a:spAutoFit/>
            </a:bodyPr>
            <a:lstStyle/>
            <a:p>
              <a:pPr algn="ctr">
                <a:lnSpc>
                  <a:spcPts val="11796"/>
                </a:lnSpc>
                <a:spcBef>
                  <a:spcPct val="0"/>
                </a:spcBef>
              </a:pPr>
              <a:r>
                <a:rPr lang="en-US" sz="11796" b="1" spc="-412">
                  <a:solidFill>
                    <a:srgbClr val="00136F"/>
                  </a:solidFill>
                  <a:latin typeface="Univers Bold"/>
                  <a:ea typeface="Univers Bold"/>
                  <a:cs typeface="Univers Bold"/>
                  <a:sym typeface="Univers Bold"/>
                </a:rPr>
                <a:t>r</a:t>
              </a:r>
            </a:p>
          </p:txBody>
        </p:sp>
        <p:sp>
          <p:nvSpPr>
            <p:cNvPr id="23" name="TextBox 23"/>
            <p:cNvSpPr txBox="1"/>
            <p:nvPr/>
          </p:nvSpPr>
          <p:spPr>
            <a:xfrm>
              <a:off x="8404190" y="2263791"/>
              <a:ext cx="1244527" cy="2396982"/>
            </a:xfrm>
            <a:prstGeom prst="rect">
              <a:avLst/>
            </a:prstGeom>
          </p:spPr>
          <p:txBody>
            <a:bodyPr lIns="0" tIns="0" rIns="0" bIns="0" rtlCol="0" anchor="t">
              <a:spAutoFit/>
            </a:bodyPr>
            <a:lstStyle/>
            <a:p>
              <a:pPr algn="ctr">
                <a:lnSpc>
                  <a:spcPts val="11796"/>
                </a:lnSpc>
                <a:spcBef>
                  <a:spcPct val="0"/>
                </a:spcBef>
              </a:pPr>
              <a:r>
                <a:rPr lang="en-US" sz="11796" b="1" spc="-412">
                  <a:solidFill>
                    <a:srgbClr val="00136F"/>
                  </a:solidFill>
                  <a:latin typeface="Univers Bold"/>
                  <a:ea typeface="Univers Bold"/>
                  <a:cs typeface="Univers Bold"/>
                  <a:sym typeface="Univers Bold"/>
                </a:rPr>
                <a:t>v</a:t>
              </a:r>
            </a:p>
          </p:txBody>
        </p:sp>
        <p:sp>
          <p:nvSpPr>
            <p:cNvPr id="24" name="TextBox 24"/>
            <p:cNvSpPr txBox="1"/>
            <p:nvPr/>
          </p:nvSpPr>
          <p:spPr>
            <a:xfrm>
              <a:off x="9169215" y="2263791"/>
              <a:ext cx="1244527" cy="2396982"/>
            </a:xfrm>
            <a:prstGeom prst="rect">
              <a:avLst/>
            </a:prstGeom>
          </p:spPr>
          <p:txBody>
            <a:bodyPr lIns="0" tIns="0" rIns="0" bIns="0" rtlCol="0" anchor="t">
              <a:spAutoFit/>
            </a:bodyPr>
            <a:lstStyle/>
            <a:p>
              <a:pPr algn="ctr">
                <a:lnSpc>
                  <a:spcPts val="11796"/>
                </a:lnSpc>
                <a:spcBef>
                  <a:spcPct val="0"/>
                </a:spcBef>
              </a:pPr>
              <a:r>
                <a:rPr lang="en-US" sz="11796" b="1" spc="-412">
                  <a:solidFill>
                    <a:srgbClr val="00136F"/>
                  </a:solidFill>
                  <a:latin typeface="Univers Bold"/>
                  <a:ea typeface="Univers Bold"/>
                  <a:cs typeface="Univers Bold"/>
                  <a:sym typeface="Univers Bold"/>
                </a:rPr>
                <a:t>i</a:t>
              </a:r>
            </a:p>
          </p:txBody>
        </p:sp>
        <p:sp>
          <p:nvSpPr>
            <p:cNvPr id="25" name="TextBox 25"/>
            <p:cNvSpPr txBox="1"/>
            <p:nvPr/>
          </p:nvSpPr>
          <p:spPr>
            <a:xfrm>
              <a:off x="9944256" y="2263791"/>
              <a:ext cx="1244527" cy="2396982"/>
            </a:xfrm>
            <a:prstGeom prst="rect">
              <a:avLst/>
            </a:prstGeom>
          </p:spPr>
          <p:txBody>
            <a:bodyPr lIns="0" tIns="0" rIns="0" bIns="0" rtlCol="0" anchor="t">
              <a:spAutoFit/>
            </a:bodyPr>
            <a:lstStyle/>
            <a:p>
              <a:pPr algn="ctr">
                <a:lnSpc>
                  <a:spcPts val="11796"/>
                </a:lnSpc>
                <a:spcBef>
                  <a:spcPct val="0"/>
                </a:spcBef>
              </a:pPr>
              <a:r>
                <a:rPr lang="en-US" sz="11796" b="1" spc="-412">
                  <a:solidFill>
                    <a:srgbClr val="00136F"/>
                  </a:solidFill>
                  <a:latin typeface="Univers Bold"/>
                  <a:ea typeface="Univers Bold"/>
                  <a:cs typeface="Univers Bold"/>
                  <a:sym typeface="Univers Bold"/>
                </a:rPr>
                <a:t>v</a:t>
              </a:r>
            </a:p>
          </p:txBody>
        </p:sp>
        <p:sp>
          <p:nvSpPr>
            <p:cNvPr id="26" name="TextBox 26"/>
            <p:cNvSpPr txBox="1"/>
            <p:nvPr/>
          </p:nvSpPr>
          <p:spPr>
            <a:xfrm>
              <a:off x="10984452" y="2263791"/>
              <a:ext cx="1244527" cy="2396982"/>
            </a:xfrm>
            <a:prstGeom prst="rect">
              <a:avLst/>
            </a:prstGeom>
          </p:spPr>
          <p:txBody>
            <a:bodyPr lIns="0" tIns="0" rIns="0" bIns="0" rtlCol="0" anchor="t">
              <a:spAutoFit/>
            </a:bodyPr>
            <a:lstStyle/>
            <a:p>
              <a:pPr algn="ctr">
                <a:lnSpc>
                  <a:spcPts val="11796"/>
                </a:lnSpc>
                <a:spcBef>
                  <a:spcPct val="0"/>
                </a:spcBef>
              </a:pPr>
              <a:r>
                <a:rPr lang="en-US" sz="11796" b="1" spc="-412">
                  <a:solidFill>
                    <a:srgbClr val="00136F"/>
                  </a:solidFill>
                  <a:latin typeface="Univers Bold"/>
                  <a:ea typeface="Univers Bold"/>
                  <a:cs typeface="Univers Bold"/>
                  <a:sym typeface="Univers Bold"/>
                </a:rPr>
                <a:t>e</a:t>
              </a:r>
            </a:p>
          </p:txBody>
        </p:sp>
        <p:sp>
          <p:nvSpPr>
            <p:cNvPr id="27" name="TextBox 27"/>
            <p:cNvSpPr txBox="1"/>
            <p:nvPr/>
          </p:nvSpPr>
          <p:spPr>
            <a:xfrm>
              <a:off x="12189096" y="3361164"/>
              <a:ext cx="562826" cy="1073210"/>
            </a:xfrm>
            <a:prstGeom prst="rect">
              <a:avLst/>
            </a:prstGeom>
          </p:spPr>
          <p:txBody>
            <a:bodyPr lIns="0" tIns="0" rIns="0" bIns="0" rtlCol="0" anchor="t">
              <a:spAutoFit/>
            </a:bodyPr>
            <a:lstStyle/>
            <a:p>
              <a:pPr algn="ctr">
                <a:lnSpc>
                  <a:spcPts val="5986"/>
                </a:lnSpc>
                <a:spcBef>
                  <a:spcPct val="0"/>
                </a:spcBef>
              </a:pPr>
              <a:r>
                <a:rPr lang="en-US" sz="5986" spc="-209">
                  <a:solidFill>
                    <a:srgbClr val="E9A500"/>
                  </a:solidFill>
                  <a:latin typeface="Sunborn"/>
                  <a:ea typeface="Sunborn"/>
                  <a:cs typeface="Sunborn"/>
                  <a:sym typeface="Sunborn"/>
                </a:rPr>
                <a:t>2</a:t>
              </a:r>
            </a:p>
          </p:txBody>
        </p:sp>
        <p:sp>
          <p:nvSpPr>
            <p:cNvPr id="28" name="TextBox 28"/>
            <p:cNvSpPr txBox="1"/>
            <p:nvPr/>
          </p:nvSpPr>
          <p:spPr>
            <a:xfrm>
              <a:off x="12919095" y="3372192"/>
              <a:ext cx="661880" cy="1073163"/>
            </a:xfrm>
            <a:prstGeom prst="rect">
              <a:avLst/>
            </a:prstGeom>
          </p:spPr>
          <p:txBody>
            <a:bodyPr lIns="0" tIns="0" rIns="0" bIns="0" rtlCol="0" anchor="t">
              <a:spAutoFit/>
            </a:bodyPr>
            <a:lstStyle/>
            <a:p>
              <a:pPr algn="ctr">
                <a:lnSpc>
                  <a:spcPts val="5985"/>
                </a:lnSpc>
                <a:spcBef>
                  <a:spcPct val="0"/>
                </a:spcBef>
              </a:pPr>
              <a:r>
                <a:rPr lang="en-US" sz="5985" spc="-209">
                  <a:solidFill>
                    <a:srgbClr val="DC9C02"/>
                  </a:solidFill>
                  <a:latin typeface="Sunborn"/>
                  <a:ea typeface="Sunborn"/>
                  <a:cs typeface="Sunborn"/>
                  <a:sym typeface="Sunborn"/>
                </a:rPr>
                <a:t>0</a:t>
              </a:r>
            </a:p>
          </p:txBody>
        </p:sp>
        <p:sp>
          <p:nvSpPr>
            <p:cNvPr id="29" name="TextBox 29"/>
            <p:cNvSpPr txBox="1"/>
            <p:nvPr/>
          </p:nvSpPr>
          <p:spPr>
            <a:xfrm>
              <a:off x="12782696" y="3361164"/>
              <a:ext cx="184644" cy="1073163"/>
            </a:xfrm>
            <a:prstGeom prst="rect">
              <a:avLst/>
            </a:prstGeom>
          </p:spPr>
          <p:txBody>
            <a:bodyPr lIns="0" tIns="0" rIns="0" bIns="0" rtlCol="0" anchor="t">
              <a:spAutoFit/>
            </a:bodyPr>
            <a:lstStyle/>
            <a:p>
              <a:pPr algn="ctr">
                <a:lnSpc>
                  <a:spcPts val="5985"/>
                </a:lnSpc>
                <a:spcBef>
                  <a:spcPct val="0"/>
                </a:spcBef>
              </a:pPr>
              <a:r>
                <a:rPr lang="en-US" sz="5985" spc="-209">
                  <a:solidFill>
                    <a:srgbClr val="DC9C02"/>
                  </a:solidFill>
                  <a:latin typeface="Sunborn"/>
                  <a:ea typeface="Sunborn"/>
                  <a:cs typeface="Sunborn"/>
                  <a:sym typeface="Sunborn"/>
                </a:rPr>
                <a:t>.</a:t>
              </a:r>
            </a:p>
          </p:txBody>
        </p:sp>
      </p:grpSp>
      <p:sp>
        <p:nvSpPr>
          <p:cNvPr id="30" name="Freeform 30"/>
          <p:cNvSpPr/>
          <p:nvPr/>
        </p:nvSpPr>
        <p:spPr>
          <a:xfrm>
            <a:off x="14574296" y="626110"/>
            <a:ext cx="2611662" cy="1290612"/>
          </a:xfrm>
          <a:custGeom>
            <a:avLst/>
            <a:gdLst/>
            <a:ahLst/>
            <a:cxnLst/>
            <a:rect l="l" t="t" r="r" b="b"/>
            <a:pathLst>
              <a:path w="2611662" h="1290612">
                <a:moveTo>
                  <a:pt x="0" y="0"/>
                </a:moveTo>
                <a:lnTo>
                  <a:pt x="2611663" y="0"/>
                </a:lnTo>
                <a:lnTo>
                  <a:pt x="2611663" y="1290612"/>
                </a:lnTo>
                <a:lnTo>
                  <a:pt x="0" y="1290612"/>
                </a:lnTo>
                <a:lnTo>
                  <a:pt x="0" y="0"/>
                </a:lnTo>
                <a:close/>
              </a:path>
            </a:pathLst>
          </a:custGeom>
          <a:blipFill>
            <a:blip r:embed="rId12"/>
            <a:stretch>
              <a:fillRect/>
            </a:stretch>
          </a:blipFill>
        </p:spPr>
        <p:txBody>
          <a:bodyPr/>
          <a:lstStyle/>
          <a:p>
            <a:endParaRPr lang="en-US"/>
          </a:p>
        </p:txBody>
      </p:sp>
      <p:grpSp>
        <p:nvGrpSpPr>
          <p:cNvPr id="31" name="Group 31"/>
          <p:cNvGrpSpPr/>
          <p:nvPr/>
        </p:nvGrpSpPr>
        <p:grpSpPr>
          <a:xfrm>
            <a:off x="9581808" y="8906267"/>
            <a:ext cx="7677492" cy="1014823"/>
            <a:chOff x="0" y="0"/>
            <a:chExt cx="10236657" cy="1353097"/>
          </a:xfrm>
        </p:grpSpPr>
        <p:sp>
          <p:nvSpPr>
            <p:cNvPr id="32" name="Freeform 32"/>
            <p:cNvSpPr/>
            <p:nvPr/>
          </p:nvSpPr>
          <p:spPr>
            <a:xfrm>
              <a:off x="0" y="308915"/>
              <a:ext cx="2919996" cy="480941"/>
            </a:xfrm>
            <a:custGeom>
              <a:avLst/>
              <a:gdLst/>
              <a:ahLst/>
              <a:cxnLst/>
              <a:rect l="l" t="t" r="r" b="b"/>
              <a:pathLst>
                <a:path w="2919996" h="480941">
                  <a:moveTo>
                    <a:pt x="0" y="0"/>
                  </a:moveTo>
                  <a:lnTo>
                    <a:pt x="2919996" y="0"/>
                  </a:lnTo>
                  <a:lnTo>
                    <a:pt x="2919996" y="480940"/>
                  </a:lnTo>
                  <a:lnTo>
                    <a:pt x="0" y="480940"/>
                  </a:lnTo>
                  <a:lnTo>
                    <a:pt x="0" y="0"/>
                  </a:lnTo>
                  <a:close/>
                </a:path>
              </a:pathLst>
            </a:custGeom>
            <a:blipFill>
              <a:blip r:embed="rId13"/>
              <a:stretch>
                <a:fillRect/>
              </a:stretch>
            </a:blipFill>
          </p:spPr>
          <p:txBody>
            <a:bodyPr/>
            <a:lstStyle/>
            <a:p>
              <a:endParaRPr lang="en-US"/>
            </a:p>
          </p:txBody>
        </p:sp>
        <p:sp>
          <p:nvSpPr>
            <p:cNvPr id="33" name="Freeform 33"/>
            <p:cNvSpPr/>
            <p:nvPr/>
          </p:nvSpPr>
          <p:spPr>
            <a:xfrm>
              <a:off x="902578" y="907161"/>
              <a:ext cx="1114840" cy="445936"/>
            </a:xfrm>
            <a:custGeom>
              <a:avLst/>
              <a:gdLst/>
              <a:ahLst/>
              <a:cxnLst/>
              <a:rect l="l" t="t" r="r" b="b"/>
              <a:pathLst>
                <a:path w="1114840" h="445936">
                  <a:moveTo>
                    <a:pt x="0" y="0"/>
                  </a:moveTo>
                  <a:lnTo>
                    <a:pt x="1114840" y="0"/>
                  </a:lnTo>
                  <a:lnTo>
                    <a:pt x="1114840" y="445936"/>
                  </a:lnTo>
                  <a:lnTo>
                    <a:pt x="0" y="445936"/>
                  </a:lnTo>
                  <a:lnTo>
                    <a:pt x="0" y="0"/>
                  </a:lnTo>
                  <a:close/>
                </a:path>
              </a:pathLst>
            </a:custGeom>
            <a:blipFill>
              <a:blip r:embed="rId14"/>
              <a:stretch>
                <a:fillRect/>
              </a:stretch>
            </a:blipFill>
          </p:spPr>
          <p:txBody>
            <a:bodyPr/>
            <a:lstStyle/>
            <a:p>
              <a:endParaRPr lang="en-US"/>
            </a:p>
          </p:txBody>
        </p:sp>
        <p:sp>
          <p:nvSpPr>
            <p:cNvPr id="34" name="Freeform 34"/>
            <p:cNvSpPr/>
            <p:nvPr/>
          </p:nvSpPr>
          <p:spPr>
            <a:xfrm>
              <a:off x="8318311" y="308915"/>
              <a:ext cx="1918345" cy="625223"/>
            </a:xfrm>
            <a:custGeom>
              <a:avLst/>
              <a:gdLst/>
              <a:ahLst/>
              <a:cxnLst/>
              <a:rect l="l" t="t" r="r" b="b"/>
              <a:pathLst>
                <a:path w="1918345" h="625223">
                  <a:moveTo>
                    <a:pt x="0" y="0"/>
                  </a:moveTo>
                  <a:lnTo>
                    <a:pt x="1918346" y="0"/>
                  </a:lnTo>
                  <a:lnTo>
                    <a:pt x="1918346" y="625222"/>
                  </a:lnTo>
                  <a:lnTo>
                    <a:pt x="0" y="625222"/>
                  </a:lnTo>
                  <a:lnTo>
                    <a:pt x="0" y="0"/>
                  </a:lnTo>
                  <a:close/>
                </a:path>
              </a:pathLst>
            </a:custGeom>
            <a:blipFill>
              <a:blip r:embed="rId15"/>
              <a:stretch>
                <a:fillRect/>
              </a:stretch>
            </a:blipFill>
          </p:spPr>
          <p:txBody>
            <a:bodyPr/>
            <a:lstStyle/>
            <a:p>
              <a:endParaRPr lang="en-US"/>
            </a:p>
          </p:txBody>
        </p:sp>
        <p:sp>
          <p:nvSpPr>
            <p:cNvPr id="35" name="Freeform 35"/>
            <p:cNvSpPr/>
            <p:nvPr/>
          </p:nvSpPr>
          <p:spPr>
            <a:xfrm>
              <a:off x="5823191" y="0"/>
              <a:ext cx="2495120" cy="1278715"/>
            </a:xfrm>
            <a:custGeom>
              <a:avLst/>
              <a:gdLst/>
              <a:ahLst/>
              <a:cxnLst/>
              <a:rect l="l" t="t" r="r" b="b"/>
              <a:pathLst>
                <a:path w="2495120" h="1278715">
                  <a:moveTo>
                    <a:pt x="0" y="0"/>
                  </a:moveTo>
                  <a:lnTo>
                    <a:pt x="2495120" y="0"/>
                  </a:lnTo>
                  <a:lnTo>
                    <a:pt x="2495120" y="1278715"/>
                  </a:lnTo>
                  <a:lnTo>
                    <a:pt x="0" y="1278715"/>
                  </a:lnTo>
                  <a:lnTo>
                    <a:pt x="0" y="0"/>
                  </a:lnTo>
                  <a:close/>
                </a:path>
              </a:pathLst>
            </a:custGeom>
            <a:blipFill>
              <a:blip r:embed="rId16"/>
              <a:stretch>
                <a:fillRect/>
              </a:stretch>
            </a:blipFill>
          </p:spPr>
          <p:txBody>
            <a:bodyPr/>
            <a:lstStyle/>
            <a:p>
              <a:endParaRPr lang="en-US"/>
            </a:p>
          </p:txBody>
        </p:sp>
        <p:sp>
          <p:nvSpPr>
            <p:cNvPr id="36" name="Freeform 36"/>
            <p:cNvSpPr/>
            <p:nvPr/>
          </p:nvSpPr>
          <p:spPr>
            <a:xfrm>
              <a:off x="3171070" y="313419"/>
              <a:ext cx="2493047" cy="546382"/>
            </a:xfrm>
            <a:custGeom>
              <a:avLst/>
              <a:gdLst/>
              <a:ahLst/>
              <a:cxnLst/>
              <a:rect l="l" t="t" r="r" b="b"/>
              <a:pathLst>
                <a:path w="2493047" h="546382">
                  <a:moveTo>
                    <a:pt x="0" y="0"/>
                  </a:moveTo>
                  <a:lnTo>
                    <a:pt x="2493046" y="0"/>
                  </a:lnTo>
                  <a:lnTo>
                    <a:pt x="2493046" y="546382"/>
                  </a:lnTo>
                  <a:lnTo>
                    <a:pt x="0" y="546382"/>
                  </a:lnTo>
                  <a:lnTo>
                    <a:pt x="0" y="0"/>
                  </a:lnTo>
                  <a:close/>
                </a:path>
              </a:pathLst>
            </a:custGeom>
            <a:blipFill>
              <a:blip r:embed="rId17"/>
              <a:stretch>
                <a:fillRect/>
              </a:stretch>
            </a:blipFill>
          </p:spPr>
          <p:txBody>
            <a:bodyPr/>
            <a:lstStyle/>
            <a:p>
              <a:endParaRPr lang="en-US"/>
            </a:p>
          </p:txBody>
        </p:sp>
      </p:grpSp>
      <p:sp>
        <p:nvSpPr>
          <p:cNvPr id="37" name="TextBox 37"/>
          <p:cNvSpPr txBox="1"/>
          <p:nvPr/>
        </p:nvSpPr>
        <p:spPr>
          <a:xfrm rot="-5400000">
            <a:off x="-770338" y="6894912"/>
            <a:ext cx="3974630" cy="471805"/>
          </a:xfrm>
          <a:prstGeom prst="rect">
            <a:avLst/>
          </a:prstGeom>
        </p:spPr>
        <p:txBody>
          <a:bodyPr lIns="0" tIns="0" rIns="0" bIns="0" rtlCol="0" anchor="t">
            <a:spAutoFit/>
          </a:bodyPr>
          <a:lstStyle/>
          <a:p>
            <a:pPr algn="l">
              <a:lnSpc>
                <a:spcPts val="3920"/>
              </a:lnSpc>
            </a:pPr>
            <a:r>
              <a:rPr lang="en-US" sz="2800" b="1">
                <a:solidFill>
                  <a:srgbClr val="101010"/>
                </a:solidFill>
                <a:latin typeface="Montserrat Medium"/>
                <a:ea typeface="Montserrat Medium"/>
                <a:cs typeface="Montserrat Medium"/>
                <a:sym typeface="Montserrat Medium"/>
              </a:rPr>
              <a:t>kansurvive.com</a:t>
            </a:r>
          </a:p>
        </p:txBody>
      </p:sp>
      <p:sp>
        <p:nvSpPr>
          <p:cNvPr id="38" name="TextBox 38"/>
          <p:cNvSpPr txBox="1"/>
          <p:nvPr/>
        </p:nvSpPr>
        <p:spPr>
          <a:xfrm>
            <a:off x="3061612" y="5672417"/>
            <a:ext cx="13040392" cy="549347"/>
          </a:xfrm>
          <a:prstGeom prst="rect">
            <a:avLst/>
          </a:prstGeom>
        </p:spPr>
        <p:txBody>
          <a:bodyPr lIns="0" tIns="0" rIns="0" bIns="0" rtlCol="0" anchor="t">
            <a:spAutoFit/>
          </a:bodyPr>
          <a:lstStyle/>
          <a:p>
            <a:pPr algn="l">
              <a:lnSpc>
                <a:spcPts val="4560"/>
              </a:lnSpc>
            </a:pPr>
            <a:r>
              <a:rPr lang="en-US" sz="3257" b="1" spc="179">
                <a:solidFill>
                  <a:srgbClr val="101010"/>
                </a:solidFill>
                <a:latin typeface="Montserrat Bold"/>
                <a:ea typeface="Montserrat Bold"/>
                <a:cs typeface="Montserrat Bold"/>
                <a:sym typeface="Montserrat Bold"/>
              </a:rPr>
              <a:t>Colorectal Cancer Survivorship in Rural Primary Care</a:t>
            </a:r>
          </a:p>
        </p:txBody>
      </p:sp>
      <p:sp>
        <p:nvSpPr>
          <p:cNvPr id="39" name="TextBox 39"/>
          <p:cNvSpPr txBox="1"/>
          <p:nvPr/>
        </p:nvSpPr>
        <p:spPr>
          <a:xfrm>
            <a:off x="3061612" y="6760205"/>
            <a:ext cx="5931601" cy="2146062"/>
          </a:xfrm>
          <a:prstGeom prst="rect">
            <a:avLst/>
          </a:prstGeom>
        </p:spPr>
        <p:txBody>
          <a:bodyPr lIns="0" tIns="0" rIns="0" bIns="0" rtlCol="0" anchor="t">
            <a:spAutoFit/>
          </a:bodyPr>
          <a:lstStyle/>
          <a:p>
            <a:pPr algn="l">
              <a:lnSpc>
                <a:spcPts val="3128"/>
              </a:lnSpc>
            </a:pPr>
            <a:r>
              <a:rPr lang="en-US" sz="2234" b="1" spc="122">
                <a:solidFill>
                  <a:srgbClr val="101010"/>
                </a:solidFill>
                <a:latin typeface="Montserrat Bold"/>
                <a:ea typeface="Montserrat Bold"/>
                <a:cs typeface="Montserrat Bold"/>
                <a:sym typeface="Montserrat Bold"/>
              </a:rPr>
              <a:t>Allen Greiner, MD, MPH</a:t>
            </a:r>
          </a:p>
          <a:p>
            <a:pPr algn="l">
              <a:lnSpc>
                <a:spcPts val="2848"/>
              </a:lnSpc>
            </a:pPr>
            <a:r>
              <a:rPr lang="en-US" sz="2034" spc="111">
                <a:solidFill>
                  <a:srgbClr val="101010"/>
                </a:solidFill>
                <a:latin typeface="Montserrat"/>
                <a:ea typeface="Montserrat"/>
                <a:cs typeface="Montserrat"/>
                <a:sym typeface="Montserrat"/>
              </a:rPr>
              <a:t>Nason Family Endowed Professor and Vice Chair of Research and Community Health with the Department of Family Medicine and Community Health at the University of Kansas Medical Center </a:t>
            </a:r>
            <a:r>
              <a:rPr lang="en-US" sz="2034" b="1" spc="111">
                <a:solidFill>
                  <a:srgbClr val="101010"/>
                </a:solidFill>
                <a:latin typeface="Montserrat Bold"/>
                <a:ea typeface="Montserrat Bold"/>
                <a:cs typeface="Montserrat Bold"/>
                <a:sym typeface="Montserrat Bold"/>
              </a:rPr>
              <a:t> </a:t>
            </a:r>
          </a:p>
        </p:txBody>
      </p:sp>
      <p:sp>
        <p:nvSpPr>
          <p:cNvPr id="40" name="TextBox 40"/>
          <p:cNvSpPr txBox="1"/>
          <p:nvPr/>
        </p:nvSpPr>
        <p:spPr>
          <a:xfrm>
            <a:off x="9890243" y="6760205"/>
            <a:ext cx="5989885" cy="2146062"/>
          </a:xfrm>
          <a:prstGeom prst="rect">
            <a:avLst/>
          </a:prstGeom>
        </p:spPr>
        <p:txBody>
          <a:bodyPr lIns="0" tIns="0" rIns="0" bIns="0" rtlCol="0" anchor="t">
            <a:spAutoFit/>
          </a:bodyPr>
          <a:lstStyle/>
          <a:p>
            <a:pPr algn="l">
              <a:lnSpc>
                <a:spcPts val="3128"/>
              </a:lnSpc>
            </a:pPr>
            <a:r>
              <a:rPr lang="en-US" sz="2234" b="1" spc="122">
                <a:solidFill>
                  <a:srgbClr val="101010"/>
                </a:solidFill>
                <a:latin typeface="Montserrat Bold"/>
                <a:ea typeface="Montserrat Bold"/>
                <a:cs typeface="Montserrat Bold"/>
                <a:sym typeface="Montserrat Bold"/>
              </a:rPr>
              <a:t>Chelsea Johanson, PA-C</a:t>
            </a:r>
          </a:p>
          <a:p>
            <a:pPr algn="l">
              <a:lnSpc>
                <a:spcPts val="2848"/>
              </a:lnSpc>
            </a:pPr>
            <a:r>
              <a:rPr lang="en-US" sz="2034" spc="111">
                <a:solidFill>
                  <a:srgbClr val="101010"/>
                </a:solidFill>
                <a:latin typeface="Montserrat"/>
                <a:ea typeface="Montserrat"/>
                <a:cs typeface="Montserrat"/>
                <a:sym typeface="Montserrat"/>
              </a:rPr>
              <a:t>Advanced practice provider in Hemetology-Oncology at the University of Kansas Cancer Center and The University of Kansas Health System </a:t>
            </a:r>
          </a:p>
          <a:p>
            <a:pPr algn="l">
              <a:lnSpc>
                <a:spcPts val="2848"/>
              </a:lnSpc>
            </a:pPr>
            <a:endParaRPr lang="en-US" sz="2034" spc="111">
              <a:solidFill>
                <a:srgbClr val="101010"/>
              </a:solidFill>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53796" y="548881"/>
            <a:ext cx="3336038" cy="1347682"/>
            <a:chOff x="0" y="0"/>
            <a:chExt cx="4448050" cy="1796909"/>
          </a:xfrm>
        </p:grpSpPr>
        <p:sp>
          <p:nvSpPr>
            <p:cNvPr id="3" name="Freeform 3"/>
            <p:cNvSpPr/>
            <p:nvPr/>
          </p:nvSpPr>
          <p:spPr>
            <a:xfrm rot="-586919">
              <a:off x="915157" y="34528"/>
              <a:ext cx="466355" cy="699970"/>
            </a:xfrm>
            <a:custGeom>
              <a:avLst/>
              <a:gdLst/>
              <a:ahLst/>
              <a:cxnLst/>
              <a:rect l="l" t="t" r="r" b="b"/>
              <a:pathLst>
                <a:path w="466355" h="699970">
                  <a:moveTo>
                    <a:pt x="0" y="0"/>
                  </a:moveTo>
                  <a:lnTo>
                    <a:pt x="466355" y="0"/>
                  </a:lnTo>
                  <a:lnTo>
                    <a:pt x="466355" y="699971"/>
                  </a:lnTo>
                  <a:lnTo>
                    <a:pt x="0" y="6999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rot="-3527984">
              <a:off x="503875" y="121299"/>
              <a:ext cx="425574" cy="638760"/>
            </a:xfrm>
            <a:custGeom>
              <a:avLst/>
              <a:gdLst/>
              <a:ahLst/>
              <a:cxnLst/>
              <a:rect l="l" t="t" r="r" b="b"/>
              <a:pathLst>
                <a:path w="425574" h="638760">
                  <a:moveTo>
                    <a:pt x="0" y="0"/>
                  </a:moveTo>
                  <a:lnTo>
                    <a:pt x="425574" y="0"/>
                  </a:lnTo>
                  <a:lnTo>
                    <a:pt x="425574" y="638760"/>
                  </a:lnTo>
                  <a:lnTo>
                    <a:pt x="0" y="6387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p:cNvSpPr/>
            <p:nvPr/>
          </p:nvSpPr>
          <p:spPr>
            <a:xfrm rot="-6078961">
              <a:off x="221086" y="399711"/>
              <a:ext cx="390806" cy="586575"/>
            </a:xfrm>
            <a:custGeom>
              <a:avLst/>
              <a:gdLst/>
              <a:ahLst/>
              <a:cxnLst/>
              <a:rect l="l" t="t" r="r" b="b"/>
              <a:pathLst>
                <a:path w="390806" h="586575">
                  <a:moveTo>
                    <a:pt x="0" y="0"/>
                  </a:moveTo>
                  <a:lnTo>
                    <a:pt x="390806" y="0"/>
                  </a:lnTo>
                  <a:lnTo>
                    <a:pt x="390806" y="586575"/>
                  </a:lnTo>
                  <a:lnTo>
                    <a:pt x="0" y="58657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7906289">
              <a:off x="136525" y="721177"/>
              <a:ext cx="347580" cy="521696"/>
            </a:xfrm>
            <a:custGeom>
              <a:avLst/>
              <a:gdLst/>
              <a:ahLst/>
              <a:cxnLst/>
              <a:rect l="l" t="t" r="r" b="b"/>
              <a:pathLst>
                <a:path w="347580" h="521696">
                  <a:moveTo>
                    <a:pt x="0" y="0"/>
                  </a:moveTo>
                  <a:lnTo>
                    <a:pt x="347579" y="0"/>
                  </a:lnTo>
                  <a:lnTo>
                    <a:pt x="347579" y="521695"/>
                  </a:lnTo>
                  <a:lnTo>
                    <a:pt x="0" y="52169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7" name="Freeform 7"/>
            <p:cNvSpPr/>
            <p:nvPr/>
          </p:nvSpPr>
          <p:spPr>
            <a:xfrm rot="-10285624">
              <a:off x="212313" y="1062796"/>
              <a:ext cx="302405" cy="453891"/>
            </a:xfrm>
            <a:custGeom>
              <a:avLst/>
              <a:gdLst/>
              <a:ahLst/>
              <a:cxnLst/>
              <a:rect l="l" t="t" r="r" b="b"/>
              <a:pathLst>
                <a:path w="302405" h="453891">
                  <a:moveTo>
                    <a:pt x="0" y="0"/>
                  </a:moveTo>
                  <a:lnTo>
                    <a:pt x="302405" y="0"/>
                  </a:lnTo>
                  <a:lnTo>
                    <a:pt x="302405" y="453891"/>
                  </a:lnTo>
                  <a:lnTo>
                    <a:pt x="0" y="4538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8" name="Freeform 8"/>
            <p:cNvSpPr/>
            <p:nvPr/>
          </p:nvSpPr>
          <p:spPr>
            <a:xfrm rot="-1578899">
              <a:off x="427047" y="1276528"/>
              <a:ext cx="261444" cy="392411"/>
            </a:xfrm>
            <a:custGeom>
              <a:avLst/>
              <a:gdLst/>
              <a:ahLst/>
              <a:cxnLst/>
              <a:rect l="l" t="t" r="r" b="b"/>
              <a:pathLst>
                <a:path w="261444" h="392411">
                  <a:moveTo>
                    <a:pt x="0" y="0"/>
                  </a:moveTo>
                  <a:lnTo>
                    <a:pt x="261444" y="0"/>
                  </a:lnTo>
                  <a:lnTo>
                    <a:pt x="261444" y="392411"/>
                  </a:lnTo>
                  <a:lnTo>
                    <a:pt x="0" y="39241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9" name="Freeform 9"/>
            <p:cNvSpPr/>
            <p:nvPr/>
          </p:nvSpPr>
          <p:spPr>
            <a:xfrm rot="6582263">
              <a:off x="723505" y="1453153"/>
              <a:ext cx="233178" cy="349985"/>
            </a:xfrm>
            <a:custGeom>
              <a:avLst/>
              <a:gdLst/>
              <a:ahLst/>
              <a:cxnLst/>
              <a:rect l="l" t="t" r="r" b="b"/>
              <a:pathLst>
                <a:path w="233178" h="349985">
                  <a:moveTo>
                    <a:pt x="0" y="0"/>
                  </a:moveTo>
                  <a:lnTo>
                    <a:pt x="233177" y="0"/>
                  </a:lnTo>
                  <a:lnTo>
                    <a:pt x="233177" y="349985"/>
                  </a:lnTo>
                  <a:lnTo>
                    <a:pt x="0" y="34998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0" name="TextBox 10"/>
            <p:cNvSpPr txBox="1"/>
            <p:nvPr/>
          </p:nvSpPr>
          <p:spPr>
            <a:xfrm>
              <a:off x="668397"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K</a:t>
              </a:r>
            </a:p>
          </p:txBody>
        </p:sp>
        <p:sp>
          <p:nvSpPr>
            <p:cNvPr id="11" name="TextBox 11"/>
            <p:cNvSpPr txBox="1"/>
            <p:nvPr/>
          </p:nvSpPr>
          <p:spPr>
            <a:xfrm>
              <a:off x="103475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a</a:t>
              </a:r>
            </a:p>
          </p:txBody>
        </p:sp>
        <p:sp>
          <p:nvSpPr>
            <p:cNvPr id="12" name="TextBox 12"/>
            <p:cNvSpPr txBox="1"/>
            <p:nvPr/>
          </p:nvSpPr>
          <p:spPr>
            <a:xfrm>
              <a:off x="142290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n</a:t>
              </a:r>
            </a:p>
          </p:txBody>
        </p:sp>
        <p:sp>
          <p:nvSpPr>
            <p:cNvPr id="13" name="TextBox 13"/>
            <p:cNvSpPr txBox="1"/>
            <p:nvPr/>
          </p:nvSpPr>
          <p:spPr>
            <a:xfrm>
              <a:off x="2181657" y="731913"/>
              <a:ext cx="372287"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u</a:t>
              </a:r>
            </a:p>
          </p:txBody>
        </p:sp>
        <p:sp>
          <p:nvSpPr>
            <p:cNvPr id="14" name="TextBox 14"/>
            <p:cNvSpPr txBox="1"/>
            <p:nvPr/>
          </p:nvSpPr>
          <p:spPr>
            <a:xfrm>
              <a:off x="178053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S</a:t>
              </a:r>
            </a:p>
          </p:txBody>
        </p:sp>
        <p:sp>
          <p:nvSpPr>
            <p:cNvPr id="15" name="TextBox 15"/>
            <p:cNvSpPr txBox="1"/>
            <p:nvPr/>
          </p:nvSpPr>
          <p:spPr>
            <a:xfrm>
              <a:off x="2455310"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r</a:t>
              </a:r>
            </a:p>
          </p:txBody>
        </p:sp>
        <p:sp>
          <p:nvSpPr>
            <p:cNvPr id="16" name="TextBox 16"/>
            <p:cNvSpPr txBox="1"/>
            <p:nvPr/>
          </p:nvSpPr>
          <p:spPr>
            <a:xfrm>
              <a:off x="2752546"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17" name="TextBox 17"/>
            <p:cNvSpPr txBox="1"/>
            <p:nvPr/>
          </p:nvSpPr>
          <p:spPr>
            <a:xfrm>
              <a:off x="300310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i</a:t>
              </a:r>
            </a:p>
          </p:txBody>
        </p:sp>
        <p:sp>
          <p:nvSpPr>
            <p:cNvPr id="18" name="TextBox 18"/>
            <p:cNvSpPr txBox="1"/>
            <p:nvPr/>
          </p:nvSpPr>
          <p:spPr>
            <a:xfrm>
              <a:off x="3256949"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19" name="TextBox 19"/>
            <p:cNvSpPr txBox="1"/>
            <p:nvPr/>
          </p:nvSpPr>
          <p:spPr>
            <a:xfrm>
              <a:off x="3597635"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e</a:t>
              </a:r>
            </a:p>
          </p:txBody>
        </p:sp>
        <p:sp>
          <p:nvSpPr>
            <p:cNvPr id="20" name="TextBox 20"/>
            <p:cNvSpPr txBox="1"/>
            <p:nvPr/>
          </p:nvSpPr>
          <p:spPr>
            <a:xfrm>
              <a:off x="3992181" y="1101515"/>
              <a:ext cx="184337" cy="350834"/>
            </a:xfrm>
            <a:prstGeom prst="rect">
              <a:avLst/>
            </a:prstGeom>
          </p:spPr>
          <p:txBody>
            <a:bodyPr lIns="0" tIns="0" rIns="0" bIns="0" rtlCol="0" anchor="t">
              <a:spAutoFit/>
            </a:bodyPr>
            <a:lstStyle/>
            <a:p>
              <a:pPr algn="ctr">
                <a:lnSpc>
                  <a:spcPts val="1960"/>
                </a:lnSpc>
                <a:spcBef>
                  <a:spcPct val="0"/>
                </a:spcBef>
              </a:pPr>
              <a:r>
                <a:rPr lang="en-US" sz="1960" spc="-68">
                  <a:solidFill>
                    <a:srgbClr val="E9A500"/>
                  </a:solidFill>
                  <a:latin typeface="Sunborn"/>
                  <a:ea typeface="Sunborn"/>
                  <a:cs typeface="Sunborn"/>
                  <a:sym typeface="Sunborn"/>
                </a:rPr>
                <a:t>2</a:t>
              </a:r>
            </a:p>
          </p:txBody>
        </p:sp>
        <p:sp>
          <p:nvSpPr>
            <p:cNvPr id="21" name="TextBox 21"/>
            <p:cNvSpPr txBox="1"/>
            <p:nvPr/>
          </p:nvSpPr>
          <p:spPr>
            <a:xfrm>
              <a:off x="4231271" y="1105127"/>
              <a:ext cx="216779"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0</a:t>
              </a:r>
            </a:p>
          </p:txBody>
        </p:sp>
        <p:sp>
          <p:nvSpPr>
            <p:cNvPr id="22" name="TextBox 22"/>
            <p:cNvSpPr txBox="1"/>
            <p:nvPr/>
          </p:nvSpPr>
          <p:spPr>
            <a:xfrm>
              <a:off x="4186597" y="1101515"/>
              <a:ext cx="60475"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a:t>
              </a:r>
            </a:p>
          </p:txBody>
        </p:sp>
      </p:grpSp>
      <p:sp>
        <p:nvSpPr>
          <p:cNvPr id="23" name="Freeform 23"/>
          <p:cNvSpPr/>
          <p:nvPr/>
        </p:nvSpPr>
        <p:spPr>
          <a:xfrm>
            <a:off x="15304408" y="2318824"/>
            <a:ext cx="1151439" cy="1173441"/>
          </a:xfrm>
          <a:custGeom>
            <a:avLst/>
            <a:gdLst/>
            <a:ahLst/>
            <a:cxnLst/>
            <a:rect l="l" t="t" r="r" b="b"/>
            <a:pathLst>
              <a:path w="1151439" h="1173441">
                <a:moveTo>
                  <a:pt x="0" y="0"/>
                </a:moveTo>
                <a:lnTo>
                  <a:pt x="1151439" y="0"/>
                </a:lnTo>
                <a:lnTo>
                  <a:pt x="1151439" y="1173441"/>
                </a:lnTo>
                <a:lnTo>
                  <a:pt x="0" y="1173441"/>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grpSp>
        <p:nvGrpSpPr>
          <p:cNvPr id="24" name="Group 24"/>
          <p:cNvGrpSpPr/>
          <p:nvPr/>
        </p:nvGrpSpPr>
        <p:grpSpPr>
          <a:xfrm>
            <a:off x="14500955" y="1819139"/>
            <a:ext cx="2758345" cy="245871"/>
            <a:chOff x="0" y="0"/>
            <a:chExt cx="726478" cy="64756"/>
          </a:xfrm>
        </p:grpSpPr>
        <p:sp>
          <p:nvSpPr>
            <p:cNvPr id="25" name="Freeform 25"/>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9B314"/>
            </a:solidFill>
          </p:spPr>
          <p:txBody>
            <a:bodyPr/>
            <a:lstStyle/>
            <a:p>
              <a:endParaRPr lang="en-US"/>
            </a:p>
          </p:txBody>
        </p:sp>
        <p:sp>
          <p:nvSpPr>
            <p:cNvPr id="26" name="TextBox 26"/>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sp>
        <p:nvSpPr>
          <p:cNvPr id="27" name="TextBox 27"/>
          <p:cNvSpPr txBox="1"/>
          <p:nvPr/>
        </p:nvSpPr>
        <p:spPr>
          <a:xfrm>
            <a:off x="1028700" y="2242624"/>
            <a:ext cx="13418432" cy="712470"/>
          </a:xfrm>
          <a:prstGeom prst="rect">
            <a:avLst/>
          </a:prstGeom>
        </p:spPr>
        <p:txBody>
          <a:bodyPr lIns="0" tIns="0" rIns="0" bIns="0" rtlCol="0" anchor="t">
            <a:spAutoFit/>
          </a:bodyPr>
          <a:lstStyle/>
          <a:p>
            <a:pPr algn="l">
              <a:lnSpc>
                <a:spcPts val="5880"/>
              </a:lnSpc>
            </a:pPr>
            <a:r>
              <a:rPr lang="en-US" sz="4200" b="1">
                <a:solidFill>
                  <a:srgbClr val="00136F"/>
                </a:solidFill>
                <a:latin typeface="Montserrat Ultra-Bold"/>
                <a:ea typeface="Montserrat Ultra-Bold"/>
                <a:cs typeface="Montserrat Ultra-Bold"/>
                <a:sym typeface="Montserrat Ultra-Bold"/>
              </a:rPr>
              <a:t>Colorectal Cancer Survivorship in Primary Care</a:t>
            </a:r>
          </a:p>
        </p:txBody>
      </p:sp>
      <p:sp>
        <p:nvSpPr>
          <p:cNvPr id="28" name="TextBox 28"/>
          <p:cNvSpPr txBox="1"/>
          <p:nvPr/>
        </p:nvSpPr>
        <p:spPr>
          <a:xfrm>
            <a:off x="13012512" y="962025"/>
            <a:ext cx="4246788" cy="613410"/>
          </a:xfrm>
          <a:prstGeom prst="rect">
            <a:avLst/>
          </a:prstGeom>
        </p:spPr>
        <p:txBody>
          <a:bodyPr lIns="0" tIns="0" rIns="0" bIns="0" rtlCol="0" anchor="t">
            <a:spAutoFit/>
          </a:bodyPr>
          <a:lstStyle/>
          <a:p>
            <a:pPr algn="r">
              <a:lnSpc>
                <a:spcPts val="5040"/>
              </a:lnSpc>
            </a:pPr>
            <a:r>
              <a:rPr lang="en-US" sz="3600" b="1">
                <a:solidFill>
                  <a:srgbClr val="101010"/>
                </a:solidFill>
                <a:latin typeface="Montserrat Bold"/>
                <a:ea typeface="Montserrat Bold"/>
                <a:cs typeface="Montserrat Bold"/>
                <a:sym typeface="Montserrat Bold"/>
              </a:rPr>
              <a:t>Introduction</a:t>
            </a:r>
          </a:p>
        </p:txBody>
      </p:sp>
      <p:grpSp>
        <p:nvGrpSpPr>
          <p:cNvPr id="29" name="Group 29"/>
          <p:cNvGrpSpPr/>
          <p:nvPr/>
        </p:nvGrpSpPr>
        <p:grpSpPr>
          <a:xfrm>
            <a:off x="3294457" y="3492265"/>
            <a:ext cx="11699086" cy="5862764"/>
            <a:chOff x="0" y="0"/>
            <a:chExt cx="15598782" cy="7817018"/>
          </a:xfrm>
        </p:grpSpPr>
        <p:sp>
          <p:nvSpPr>
            <p:cNvPr id="30" name="Freeform 30"/>
            <p:cNvSpPr/>
            <p:nvPr/>
          </p:nvSpPr>
          <p:spPr>
            <a:xfrm>
              <a:off x="0" y="57265"/>
              <a:ext cx="655953" cy="6815095"/>
            </a:xfrm>
            <a:custGeom>
              <a:avLst/>
              <a:gdLst/>
              <a:ahLst/>
              <a:cxnLst/>
              <a:rect l="l" t="t" r="r" b="b"/>
              <a:pathLst>
                <a:path w="655953" h="6815095">
                  <a:moveTo>
                    <a:pt x="0" y="0"/>
                  </a:moveTo>
                  <a:lnTo>
                    <a:pt x="655953" y="0"/>
                  </a:lnTo>
                  <a:lnTo>
                    <a:pt x="655953" y="6815095"/>
                  </a:lnTo>
                  <a:lnTo>
                    <a:pt x="0" y="6815095"/>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31" name="TextBox 31"/>
            <p:cNvSpPr txBox="1"/>
            <p:nvPr/>
          </p:nvSpPr>
          <p:spPr>
            <a:xfrm>
              <a:off x="954387" y="-76200"/>
              <a:ext cx="14644395" cy="1132812"/>
            </a:xfrm>
            <a:prstGeom prst="rect">
              <a:avLst/>
            </a:prstGeom>
          </p:spPr>
          <p:txBody>
            <a:bodyPr lIns="0" tIns="0" rIns="0" bIns="0" rtlCol="0" anchor="t">
              <a:spAutoFit/>
            </a:bodyPr>
            <a:lstStyle/>
            <a:p>
              <a:pPr algn="l">
                <a:lnSpc>
                  <a:spcPts val="3290"/>
                </a:lnSpc>
              </a:pPr>
              <a:r>
                <a:rPr lang="en-US" sz="2531" b="1" spc="-88">
                  <a:solidFill>
                    <a:srgbClr val="000000"/>
                  </a:solidFill>
                  <a:latin typeface="Univers Bold"/>
                  <a:ea typeface="Univers Bold"/>
                  <a:cs typeface="Univers Bold"/>
                  <a:sym typeface="Univers Bold"/>
                </a:rPr>
                <a:t>Colorectal cancer survivors are living longer</a:t>
              </a:r>
              <a:r>
                <a:rPr lang="en-US" sz="2531" spc="-88">
                  <a:solidFill>
                    <a:srgbClr val="000000"/>
                  </a:solidFill>
                  <a:latin typeface="Univers"/>
                  <a:ea typeface="Univers"/>
                  <a:cs typeface="Univers"/>
                  <a:sym typeface="Univers"/>
                </a:rPr>
                <a:t>, shifting long-term follow-up and symptom management into primary care.</a:t>
              </a:r>
            </a:p>
          </p:txBody>
        </p:sp>
        <p:sp>
          <p:nvSpPr>
            <p:cNvPr id="32" name="TextBox 32"/>
            <p:cNvSpPr txBox="1"/>
            <p:nvPr/>
          </p:nvSpPr>
          <p:spPr>
            <a:xfrm>
              <a:off x="954387" y="1994659"/>
              <a:ext cx="14644395" cy="1127750"/>
            </a:xfrm>
            <a:prstGeom prst="rect">
              <a:avLst/>
            </a:prstGeom>
          </p:spPr>
          <p:txBody>
            <a:bodyPr lIns="0" tIns="0" rIns="0" bIns="0" rtlCol="0" anchor="t">
              <a:spAutoFit/>
            </a:bodyPr>
            <a:lstStyle/>
            <a:p>
              <a:pPr algn="l">
                <a:lnSpc>
                  <a:spcPts val="3290"/>
                </a:lnSpc>
              </a:pPr>
              <a:r>
                <a:rPr lang="en-US" sz="2531" spc="-88">
                  <a:solidFill>
                    <a:srgbClr val="000000"/>
                  </a:solidFill>
                  <a:latin typeface="Univers"/>
                  <a:ea typeface="Univers"/>
                  <a:cs typeface="Univers"/>
                  <a:sym typeface="Univers"/>
                </a:rPr>
                <a:t>Survivors often face </a:t>
              </a:r>
              <a:r>
                <a:rPr lang="en-US" sz="2531" b="1" spc="-88">
                  <a:solidFill>
                    <a:srgbClr val="000000"/>
                  </a:solidFill>
                  <a:latin typeface="Univers Bold"/>
                  <a:ea typeface="Univers Bold"/>
                  <a:cs typeface="Univers Bold"/>
                  <a:sym typeface="Univers Bold"/>
                </a:rPr>
                <a:t>persistent </a:t>
              </a:r>
              <a:r>
                <a:rPr lang="en-US" sz="2531" spc="-88">
                  <a:solidFill>
                    <a:srgbClr val="000000"/>
                  </a:solidFill>
                  <a:latin typeface="Univers"/>
                  <a:ea typeface="Univers"/>
                  <a:cs typeface="Univers"/>
                  <a:sym typeface="Univers"/>
                </a:rPr>
                <a:t>physical, gastrointestinal, and psychosocial effects that impact daily functioning and quality of life.</a:t>
              </a:r>
            </a:p>
          </p:txBody>
        </p:sp>
        <p:sp>
          <p:nvSpPr>
            <p:cNvPr id="33" name="TextBox 33"/>
            <p:cNvSpPr txBox="1"/>
            <p:nvPr/>
          </p:nvSpPr>
          <p:spPr>
            <a:xfrm>
              <a:off x="954387" y="4065518"/>
              <a:ext cx="14644395" cy="1127750"/>
            </a:xfrm>
            <a:prstGeom prst="rect">
              <a:avLst/>
            </a:prstGeom>
          </p:spPr>
          <p:txBody>
            <a:bodyPr lIns="0" tIns="0" rIns="0" bIns="0" rtlCol="0" anchor="t">
              <a:spAutoFit/>
            </a:bodyPr>
            <a:lstStyle/>
            <a:p>
              <a:pPr algn="l">
                <a:lnSpc>
                  <a:spcPts val="3290"/>
                </a:lnSpc>
              </a:pPr>
              <a:r>
                <a:rPr lang="en-US" sz="2531" b="1" spc="-88">
                  <a:solidFill>
                    <a:srgbClr val="000000"/>
                  </a:solidFill>
                  <a:latin typeface="Univers Bold"/>
                  <a:ea typeface="Univers Bold"/>
                  <a:cs typeface="Univers Bold"/>
                  <a:sym typeface="Univers Bold"/>
                </a:rPr>
                <a:t>Primary care providers play a central role</a:t>
              </a:r>
              <a:r>
                <a:rPr lang="en-US" sz="2531" spc="-88">
                  <a:solidFill>
                    <a:srgbClr val="000000"/>
                  </a:solidFill>
                  <a:latin typeface="Univers"/>
                  <a:ea typeface="Univers"/>
                  <a:cs typeface="Univers"/>
                  <a:sym typeface="Univers"/>
                </a:rPr>
                <a:t> in monitoring recurrence, managing late and long-term treatment effects, and addressing preventive care needs.</a:t>
              </a:r>
            </a:p>
          </p:txBody>
        </p:sp>
        <p:sp>
          <p:nvSpPr>
            <p:cNvPr id="34" name="TextBox 34"/>
            <p:cNvSpPr txBox="1"/>
            <p:nvPr/>
          </p:nvSpPr>
          <p:spPr>
            <a:xfrm>
              <a:off x="954387" y="6134510"/>
              <a:ext cx="14644395" cy="1682508"/>
            </a:xfrm>
            <a:prstGeom prst="rect">
              <a:avLst/>
            </a:prstGeom>
          </p:spPr>
          <p:txBody>
            <a:bodyPr lIns="0" tIns="0" rIns="0" bIns="0" rtlCol="0" anchor="t">
              <a:spAutoFit/>
            </a:bodyPr>
            <a:lstStyle/>
            <a:p>
              <a:pPr algn="l">
                <a:lnSpc>
                  <a:spcPts val="3294"/>
                </a:lnSpc>
              </a:pPr>
              <a:r>
                <a:rPr lang="en-US" sz="2534" b="1" spc="-88">
                  <a:solidFill>
                    <a:srgbClr val="000000"/>
                  </a:solidFill>
                  <a:latin typeface="Univers Bold"/>
                  <a:ea typeface="Univers Bold"/>
                  <a:cs typeface="Univers Bold"/>
                  <a:sym typeface="Univers Bold"/>
                </a:rPr>
                <a:t>Rural settings face added barriers</a:t>
              </a:r>
              <a:r>
                <a:rPr lang="en-US" sz="2534" spc="-88">
                  <a:solidFill>
                    <a:srgbClr val="000000"/>
                  </a:solidFill>
                  <a:latin typeface="Univers"/>
                  <a:ea typeface="Univers"/>
                  <a:cs typeface="Univers"/>
                  <a:sym typeface="Univers"/>
                </a:rPr>
                <a:t>, increasing the importance of structured workflows, EHR optimization, use of guideline-driven recommendations and team-based approaches to survivorship care.</a:t>
              </a:r>
            </a:p>
          </p:txBody>
        </p:sp>
      </p:grpSp>
      <p:sp>
        <p:nvSpPr>
          <p:cNvPr id="35" name="TextBox 35"/>
          <p:cNvSpPr txBox="1"/>
          <p:nvPr/>
        </p:nvSpPr>
        <p:spPr>
          <a:xfrm>
            <a:off x="1028700" y="3292240"/>
            <a:ext cx="1851673" cy="2322195"/>
          </a:xfrm>
          <a:prstGeom prst="rect">
            <a:avLst/>
          </a:prstGeom>
        </p:spPr>
        <p:txBody>
          <a:bodyPr lIns="0" tIns="0" rIns="0" bIns="0" rtlCol="0" anchor="t">
            <a:spAutoFit/>
          </a:bodyPr>
          <a:lstStyle/>
          <a:p>
            <a:pPr algn="r">
              <a:lnSpc>
                <a:spcPts val="5880"/>
              </a:lnSpc>
            </a:pPr>
            <a:r>
              <a:rPr lang="en-US" sz="4200" b="1">
                <a:solidFill>
                  <a:srgbClr val="000000"/>
                </a:solidFill>
                <a:latin typeface="Agrandir Bold"/>
                <a:ea typeface="Agrandir Bold"/>
                <a:cs typeface="Agrandir Bold"/>
                <a:sym typeface="Agrandir Bold"/>
              </a:rPr>
              <a:t>The Main Points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53796" y="548881"/>
            <a:ext cx="3336038" cy="1347682"/>
            <a:chOff x="0" y="0"/>
            <a:chExt cx="4448050" cy="1796909"/>
          </a:xfrm>
        </p:grpSpPr>
        <p:sp>
          <p:nvSpPr>
            <p:cNvPr id="3" name="Freeform 3"/>
            <p:cNvSpPr/>
            <p:nvPr/>
          </p:nvSpPr>
          <p:spPr>
            <a:xfrm rot="-586919">
              <a:off x="915157" y="34528"/>
              <a:ext cx="466355" cy="699970"/>
            </a:xfrm>
            <a:custGeom>
              <a:avLst/>
              <a:gdLst/>
              <a:ahLst/>
              <a:cxnLst/>
              <a:rect l="l" t="t" r="r" b="b"/>
              <a:pathLst>
                <a:path w="466355" h="699970">
                  <a:moveTo>
                    <a:pt x="0" y="0"/>
                  </a:moveTo>
                  <a:lnTo>
                    <a:pt x="466355" y="0"/>
                  </a:lnTo>
                  <a:lnTo>
                    <a:pt x="466355" y="699971"/>
                  </a:lnTo>
                  <a:lnTo>
                    <a:pt x="0" y="6999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rot="-3527984">
              <a:off x="503875" y="121299"/>
              <a:ext cx="425574" cy="638760"/>
            </a:xfrm>
            <a:custGeom>
              <a:avLst/>
              <a:gdLst/>
              <a:ahLst/>
              <a:cxnLst/>
              <a:rect l="l" t="t" r="r" b="b"/>
              <a:pathLst>
                <a:path w="425574" h="638760">
                  <a:moveTo>
                    <a:pt x="0" y="0"/>
                  </a:moveTo>
                  <a:lnTo>
                    <a:pt x="425574" y="0"/>
                  </a:lnTo>
                  <a:lnTo>
                    <a:pt x="425574" y="638760"/>
                  </a:lnTo>
                  <a:lnTo>
                    <a:pt x="0" y="6387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p:cNvSpPr/>
            <p:nvPr/>
          </p:nvSpPr>
          <p:spPr>
            <a:xfrm rot="-6078961">
              <a:off x="221086" y="399711"/>
              <a:ext cx="390806" cy="586575"/>
            </a:xfrm>
            <a:custGeom>
              <a:avLst/>
              <a:gdLst/>
              <a:ahLst/>
              <a:cxnLst/>
              <a:rect l="l" t="t" r="r" b="b"/>
              <a:pathLst>
                <a:path w="390806" h="586575">
                  <a:moveTo>
                    <a:pt x="0" y="0"/>
                  </a:moveTo>
                  <a:lnTo>
                    <a:pt x="390806" y="0"/>
                  </a:lnTo>
                  <a:lnTo>
                    <a:pt x="390806" y="586575"/>
                  </a:lnTo>
                  <a:lnTo>
                    <a:pt x="0" y="58657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7906289">
              <a:off x="136525" y="721177"/>
              <a:ext cx="347580" cy="521696"/>
            </a:xfrm>
            <a:custGeom>
              <a:avLst/>
              <a:gdLst/>
              <a:ahLst/>
              <a:cxnLst/>
              <a:rect l="l" t="t" r="r" b="b"/>
              <a:pathLst>
                <a:path w="347580" h="521696">
                  <a:moveTo>
                    <a:pt x="0" y="0"/>
                  </a:moveTo>
                  <a:lnTo>
                    <a:pt x="347579" y="0"/>
                  </a:lnTo>
                  <a:lnTo>
                    <a:pt x="347579" y="521695"/>
                  </a:lnTo>
                  <a:lnTo>
                    <a:pt x="0" y="52169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7" name="Freeform 7"/>
            <p:cNvSpPr/>
            <p:nvPr/>
          </p:nvSpPr>
          <p:spPr>
            <a:xfrm rot="-10285624">
              <a:off x="212313" y="1062796"/>
              <a:ext cx="302405" cy="453891"/>
            </a:xfrm>
            <a:custGeom>
              <a:avLst/>
              <a:gdLst/>
              <a:ahLst/>
              <a:cxnLst/>
              <a:rect l="l" t="t" r="r" b="b"/>
              <a:pathLst>
                <a:path w="302405" h="453891">
                  <a:moveTo>
                    <a:pt x="0" y="0"/>
                  </a:moveTo>
                  <a:lnTo>
                    <a:pt x="302405" y="0"/>
                  </a:lnTo>
                  <a:lnTo>
                    <a:pt x="302405" y="453891"/>
                  </a:lnTo>
                  <a:lnTo>
                    <a:pt x="0" y="4538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8" name="Freeform 8"/>
            <p:cNvSpPr/>
            <p:nvPr/>
          </p:nvSpPr>
          <p:spPr>
            <a:xfrm rot="-1578899">
              <a:off x="427047" y="1276528"/>
              <a:ext cx="261444" cy="392411"/>
            </a:xfrm>
            <a:custGeom>
              <a:avLst/>
              <a:gdLst/>
              <a:ahLst/>
              <a:cxnLst/>
              <a:rect l="l" t="t" r="r" b="b"/>
              <a:pathLst>
                <a:path w="261444" h="392411">
                  <a:moveTo>
                    <a:pt x="0" y="0"/>
                  </a:moveTo>
                  <a:lnTo>
                    <a:pt x="261444" y="0"/>
                  </a:lnTo>
                  <a:lnTo>
                    <a:pt x="261444" y="392411"/>
                  </a:lnTo>
                  <a:lnTo>
                    <a:pt x="0" y="39241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9" name="Freeform 9"/>
            <p:cNvSpPr/>
            <p:nvPr/>
          </p:nvSpPr>
          <p:spPr>
            <a:xfrm rot="6582263">
              <a:off x="723505" y="1453153"/>
              <a:ext cx="233178" cy="349985"/>
            </a:xfrm>
            <a:custGeom>
              <a:avLst/>
              <a:gdLst/>
              <a:ahLst/>
              <a:cxnLst/>
              <a:rect l="l" t="t" r="r" b="b"/>
              <a:pathLst>
                <a:path w="233178" h="349985">
                  <a:moveTo>
                    <a:pt x="0" y="0"/>
                  </a:moveTo>
                  <a:lnTo>
                    <a:pt x="233177" y="0"/>
                  </a:lnTo>
                  <a:lnTo>
                    <a:pt x="233177" y="349985"/>
                  </a:lnTo>
                  <a:lnTo>
                    <a:pt x="0" y="34998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0" name="TextBox 10"/>
            <p:cNvSpPr txBox="1"/>
            <p:nvPr/>
          </p:nvSpPr>
          <p:spPr>
            <a:xfrm>
              <a:off x="668397"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K</a:t>
              </a:r>
            </a:p>
          </p:txBody>
        </p:sp>
        <p:sp>
          <p:nvSpPr>
            <p:cNvPr id="11" name="TextBox 11"/>
            <p:cNvSpPr txBox="1"/>
            <p:nvPr/>
          </p:nvSpPr>
          <p:spPr>
            <a:xfrm>
              <a:off x="103475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a</a:t>
              </a:r>
            </a:p>
          </p:txBody>
        </p:sp>
        <p:sp>
          <p:nvSpPr>
            <p:cNvPr id="12" name="TextBox 12"/>
            <p:cNvSpPr txBox="1"/>
            <p:nvPr/>
          </p:nvSpPr>
          <p:spPr>
            <a:xfrm>
              <a:off x="142290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n</a:t>
              </a:r>
            </a:p>
          </p:txBody>
        </p:sp>
        <p:sp>
          <p:nvSpPr>
            <p:cNvPr id="13" name="TextBox 13"/>
            <p:cNvSpPr txBox="1"/>
            <p:nvPr/>
          </p:nvSpPr>
          <p:spPr>
            <a:xfrm>
              <a:off x="2181657" y="731913"/>
              <a:ext cx="372287"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u</a:t>
              </a:r>
            </a:p>
          </p:txBody>
        </p:sp>
        <p:sp>
          <p:nvSpPr>
            <p:cNvPr id="14" name="TextBox 14"/>
            <p:cNvSpPr txBox="1"/>
            <p:nvPr/>
          </p:nvSpPr>
          <p:spPr>
            <a:xfrm>
              <a:off x="178053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S</a:t>
              </a:r>
            </a:p>
          </p:txBody>
        </p:sp>
        <p:sp>
          <p:nvSpPr>
            <p:cNvPr id="15" name="TextBox 15"/>
            <p:cNvSpPr txBox="1"/>
            <p:nvPr/>
          </p:nvSpPr>
          <p:spPr>
            <a:xfrm>
              <a:off x="2455310"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r</a:t>
              </a:r>
            </a:p>
          </p:txBody>
        </p:sp>
        <p:sp>
          <p:nvSpPr>
            <p:cNvPr id="16" name="TextBox 16"/>
            <p:cNvSpPr txBox="1"/>
            <p:nvPr/>
          </p:nvSpPr>
          <p:spPr>
            <a:xfrm>
              <a:off x="2752546"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17" name="TextBox 17"/>
            <p:cNvSpPr txBox="1"/>
            <p:nvPr/>
          </p:nvSpPr>
          <p:spPr>
            <a:xfrm>
              <a:off x="300310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i</a:t>
              </a:r>
            </a:p>
          </p:txBody>
        </p:sp>
        <p:sp>
          <p:nvSpPr>
            <p:cNvPr id="18" name="TextBox 18"/>
            <p:cNvSpPr txBox="1"/>
            <p:nvPr/>
          </p:nvSpPr>
          <p:spPr>
            <a:xfrm>
              <a:off x="3256949"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19" name="TextBox 19"/>
            <p:cNvSpPr txBox="1"/>
            <p:nvPr/>
          </p:nvSpPr>
          <p:spPr>
            <a:xfrm>
              <a:off x="3597635"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e</a:t>
              </a:r>
            </a:p>
          </p:txBody>
        </p:sp>
        <p:sp>
          <p:nvSpPr>
            <p:cNvPr id="20" name="TextBox 20"/>
            <p:cNvSpPr txBox="1"/>
            <p:nvPr/>
          </p:nvSpPr>
          <p:spPr>
            <a:xfrm>
              <a:off x="3992181" y="1101515"/>
              <a:ext cx="184337" cy="350834"/>
            </a:xfrm>
            <a:prstGeom prst="rect">
              <a:avLst/>
            </a:prstGeom>
          </p:spPr>
          <p:txBody>
            <a:bodyPr lIns="0" tIns="0" rIns="0" bIns="0" rtlCol="0" anchor="t">
              <a:spAutoFit/>
            </a:bodyPr>
            <a:lstStyle/>
            <a:p>
              <a:pPr algn="ctr">
                <a:lnSpc>
                  <a:spcPts val="1960"/>
                </a:lnSpc>
                <a:spcBef>
                  <a:spcPct val="0"/>
                </a:spcBef>
              </a:pPr>
              <a:r>
                <a:rPr lang="en-US" sz="1960" spc="-68">
                  <a:solidFill>
                    <a:srgbClr val="E9A500"/>
                  </a:solidFill>
                  <a:latin typeface="Sunborn"/>
                  <a:ea typeface="Sunborn"/>
                  <a:cs typeface="Sunborn"/>
                  <a:sym typeface="Sunborn"/>
                </a:rPr>
                <a:t>2</a:t>
              </a:r>
            </a:p>
          </p:txBody>
        </p:sp>
        <p:sp>
          <p:nvSpPr>
            <p:cNvPr id="21" name="TextBox 21"/>
            <p:cNvSpPr txBox="1"/>
            <p:nvPr/>
          </p:nvSpPr>
          <p:spPr>
            <a:xfrm>
              <a:off x="4231271" y="1105127"/>
              <a:ext cx="216779"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0</a:t>
              </a:r>
            </a:p>
          </p:txBody>
        </p:sp>
        <p:sp>
          <p:nvSpPr>
            <p:cNvPr id="22" name="TextBox 22"/>
            <p:cNvSpPr txBox="1"/>
            <p:nvPr/>
          </p:nvSpPr>
          <p:spPr>
            <a:xfrm>
              <a:off x="4186597" y="1101515"/>
              <a:ext cx="60475"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a:t>
              </a:r>
            </a:p>
          </p:txBody>
        </p:sp>
      </p:grpSp>
      <p:grpSp>
        <p:nvGrpSpPr>
          <p:cNvPr id="23" name="Group 23"/>
          <p:cNvGrpSpPr/>
          <p:nvPr/>
        </p:nvGrpSpPr>
        <p:grpSpPr>
          <a:xfrm>
            <a:off x="14500955" y="2413635"/>
            <a:ext cx="2758345" cy="245871"/>
            <a:chOff x="0" y="0"/>
            <a:chExt cx="726478" cy="64756"/>
          </a:xfrm>
        </p:grpSpPr>
        <p:sp>
          <p:nvSpPr>
            <p:cNvPr id="24" name="Freeform 24"/>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9B314"/>
            </a:solidFill>
          </p:spPr>
          <p:txBody>
            <a:bodyPr/>
            <a:lstStyle/>
            <a:p>
              <a:endParaRPr lang="en-US"/>
            </a:p>
          </p:txBody>
        </p:sp>
        <p:sp>
          <p:nvSpPr>
            <p:cNvPr id="25" name="TextBox 25"/>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sp>
        <p:nvSpPr>
          <p:cNvPr id="26" name="TextBox 26"/>
          <p:cNvSpPr txBox="1"/>
          <p:nvPr/>
        </p:nvSpPr>
        <p:spPr>
          <a:xfrm>
            <a:off x="1028700" y="3097489"/>
            <a:ext cx="11388517" cy="712470"/>
          </a:xfrm>
          <a:prstGeom prst="rect">
            <a:avLst/>
          </a:prstGeom>
        </p:spPr>
        <p:txBody>
          <a:bodyPr lIns="0" tIns="0" rIns="0" bIns="0" rtlCol="0" anchor="t">
            <a:spAutoFit/>
          </a:bodyPr>
          <a:lstStyle/>
          <a:p>
            <a:pPr algn="l">
              <a:lnSpc>
                <a:spcPts val="5880"/>
              </a:lnSpc>
            </a:pPr>
            <a:r>
              <a:rPr lang="en-US" sz="4200" b="1">
                <a:solidFill>
                  <a:srgbClr val="00136F"/>
                </a:solidFill>
                <a:latin typeface="Montserrat Ultra-Bold"/>
                <a:ea typeface="Montserrat Ultra-Bold"/>
                <a:cs typeface="Montserrat Ultra-Bold"/>
                <a:sym typeface="Montserrat Ultra-Bold"/>
              </a:rPr>
              <a:t>Introducing Our guest speakers today...</a:t>
            </a:r>
          </a:p>
        </p:txBody>
      </p:sp>
      <p:sp>
        <p:nvSpPr>
          <p:cNvPr id="27" name="TextBox 27"/>
          <p:cNvSpPr txBox="1"/>
          <p:nvPr/>
        </p:nvSpPr>
        <p:spPr>
          <a:xfrm>
            <a:off x="13012512" y="1556521"/>
            <a:ext cx="4246788" cy="613410"/>
          </a:xfrm>
          <a:prstGeom prst="rect">
            <a:avLst/>
          </a:prstGeom>
        </p:spPr>
        <p:txBody>
          <a:bodyPr lIns="0" tIns="0" rIns="0" bIns="0" rtlCol="0" anchor="t">
            <a:spAutoFit/>
          </a:bodyPr>
          <a:lstStyle/>
          <a:p>
            <a:pPr algn="r">
              <a:lnSpc>
                <a:spcPts val="5040"/>
              </a:lnSpc>
            </a:pPr>
            <a:r>
              <a:rPr lang="en-US" sz="3600" b="1">
                <a:solidFill>
                  <a:srgbClr val="101010"/>
                </a:solidFill>
                <a:latin typeface="Montserrat Bold"/>
                <a:ea typeface="Montserrat Bold"/>
                <a:cs typeface="Montserrat Bold"/>
                <a:sym typeface="Montserrat Bold"/>
              </a:rPr>
              <a:t>Introduction</a:t>
            </a:r>
          </a:p>
        </p:txBody>
      </p:sp>
      <p:sp>
        <p:nvSpPr>
          <p:cNvPr id="28" name="TextBox 28"/>
          <p:cNvSpPr txBox="1"/>
          <p:nvPr/>
        </p:nvSpPr>
        <p:spPr>
          <a:xfrm>
            <a:off x="2708320" y="4827100"/>
            <a:ext cx="12871361" cy="566125"/>
          </a:xfrm>
          <a:prstGeom prst="rect">
            <a:avLst/>
          </a:prstGeom>
        </p:spPr>
        <p:txBody>
          <a:bodyPr lIns="0" tIns="0" rIns="0" bIns="0" rtlCol="0" anchor="t">
            <a:spAutoFit/>
          </a:bodyPr>
          <a:lstStyle/>
          <a:p>
            <a:pPr algn="l">
              <a:lnSpc>
                <a:spcPts val="4627"/>
              </a:lnSpc>
            </a:pPr>
            <a:r>
              <a:rPr lang="en-US" sz="3305" b="1" spc="181">
                <a:solidFill>
                  <a:srgbClr val="101010"/>
                </a:solidFill>
                <a:latin typeface="Montserrat Bold"/>
                <a:ea typeface="Montserrat Bold"/>
                <a:cs typeface="Montserrat Bold"/>
                <a:sym typeface="Montserrat Bold"/>
              </a:rPr>
              <a:t>Colorectal Cancer Survivorship in Rural Primary Care</a:t>
            </a:r>
          </a:p>
        </p:txBody>
      </p:sp>
      <p:sp>
        <p:nvSpPr>
          <p:cNvPr id="29" name="TextBox 29"/>
          <p:cNvSpPr txBox="1"/>
          <p:nvPr/>
        </p:nvSpPr>
        <p:spPr>
          <a:xfrm>
            <a:off x="5038122" y="6072417"/>
            <a:ext cx="8211756" cy="430862"/>
          </a:xfrm>
          <a:prstGeom prst="rect">
            <a:avLst/>
          </a:prstGeom>
        </p:spPr>
        <p:txBody>
          <a:bodyPr lIns="0" tIns="0" rIns="0" bIns="0" rtlCol="0" anchor="t">
            <a:spAutoFit/>
          </a:bodyPr>
          <a:lstStyle/>
          <a:p>
            <a:pPr algn="ctr">
              <a:lnSpc>
                <a:spcPts val="3551"/>
              </a:lnSpc>
            </a:pPr>
            <a:r>
              <a:rPr lang="en-US" sz="2536" b="1" spc="139">
                <a:solidFill>
                  <a:srgbClr val="101010"/>
                </a:solidFill>
                <a:latin typeface="Montserrat Bold"/>
                <a:ea typeface="Montserrat Bold"/>
                <a:cs typeface="Montserrat Bold"/>
                <a:sym typeface="Montserrat Bold"/>
              </a:rPr>
              <a:t>Allen Greiner, MD &amp; Chelsea Johanson, PA-C</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500955" y="1773628"/>
            <a:ext cx="2758345" cy="245871"/>
            <a:chOff x="0" y="0"/>
            <a:chExt cx="726478" cy="64756"/>
          </a:xfrm>
        </p:grpSpPr>
        <p:sp>
          <p:nvSpPr>
            <p:cNvPr id="3" name="Freeform 3"/>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9B314"/>
            </a:solidFill>
          </p:spPr>
          <p:txBody>
            <a:bodyPr/>
            <a:lstStyle/>
            <a:p>
              <a:endParaRPr lang="en-US"/>
            </a:p>
          </p:txBody>
        </p:sp>
        <p:sp>
          <p:nvSpPr>
            <p:cNvPr id="4" name="TextBox 4"/>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028700" y="626321"/>
            <a:ext cx="3336038" cy="1347682"/>
            <a:chOff x="0" y="0"/>
            <a:chExt cx="4448050" cy="1796909"/>
          </a:xfrm>
        </p:grpSpPr>
        <p:sp>
          <p:nvSpPr>
            <p:cNvPr id="6" name="Freeform 6"/>
            <p:cNvSpPr/>
            <p:nvPr/>
          </p:nvSpPr>
          <p:spPr>
            <a:xfrm rot="-586919">
              <a:off x="915157" y="34528"/>
              <a:ext cx="466355" cy="699970"/>
            </a:xfrm>
            <a:custGeom>
              <a:avLst/>
              <a:gdLst/>
              <a:ahLst/>
              <a:cxnLst/>
              <a:rect l="l" t="t" r="r" b="b"/>
              <a:pathLst>
                <a:path w="466355" h="699970">
                  <a:moveTo>
                    <a:pt x="0" y="0"/>
                  </a:moveTo>
                  <a:lnTo>
                    <a:pt x="466355" y="0"/>
                  </a:lnTo>
                  <a:lnTo>
                    <a:pt x="466355" y="699971"/>
                  </a:lnTo>
                  <a:lnTo>
                    <a:pt x="0" y="6999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Freeform 7"/>
            <p:cNvSpPr/>
            <p:nvPr/>
          </p:nvSpPr>
          <p:spPr>
            <a:xfrm rot="-3527984">
              <a:off x="503875" y="121299"/>
              <a:ext cx="425574" cy="638760"/>
            </a:xfrm>
            <a:custGeom>
              <a:avLst/>
              <a:gdLst/>
              <a:ahLst/>
              <a:cxnLst/>
              <a:rect l="l" t="t" r="r" b="b"/>
              <a:pathLst>
                <a:path w="425574" h="638760">
                  <a:moveTo>
                    <a:pt x="0" y="0"/>
                  </a:moveTo>
                  <a:lnTo>
                    <a:pt x="425574" y="0"/>
                  </a:lnTo>
                  <a:lnTo>
                    <a:pt x="425574" y="638760"/>
                  </a:lnTo>
                  <a:lnTo>
                    <a:pt x="0" y="6387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p:cNvSpPr/>
            <p:nvPr/>
          </p:nvSpPr>
          <p:spPr>
            <a:xfrm rot="-6078961">
              <a:off x="221086" y="399711"/>
              <a:ext cx="390806" cy="586575"/>
            </a:xfrm>
            <a:custGeom>
              <a:avLst/>
              <a:gdLst/>
              <a:ahLst/>
              <a:cxnLst/>
              <a:rect l="l" t="t" r="r" b="b"/>
              <a:pathLst>
                <a:path w="390806" h="586575">
                  <a:moveTo>
                    <a:pt x="0" y="0"/>
                  </a:moveTo>
                  <a:lnTo>
                    <a:pt x="390806" y="0"/>
                  </a:lnTo>
                  <a:lnTo>
                    <a:pt x="390806" y="586575"/>
                  </a:lnTo>
                  <a:lnTo>
                    <a:pt x="0" y="58657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Freeform 9"/>
            <p:cNvSpPr/>
            <p:nvPr/>
          </p:nvSpPr>
          <p:spPr>
            <a:xfrm rot="-7906289">
              <a:off x="136525" y="721177"/>
              <a:ext cx="347580" cy="521696"/>
            </a:xfrm>
            <a:custGeom>
              <a:avLst/>
              <a:gdLst/>
              <a:ahLst/>
              <a:cxnLst/>
              <a:rect l="l" t="t" r="r" b="b"/>
              <a:pathLst>
                <a:path w="347580" h="521696">
                  <a:moveTo>
                    <a:pt x="0" y="0"/>
                  </a:moveTo>
                  <a:lnTo>
                    <a:pt x="347579" y="0"/>
                  </a:lnTo>
                  <a:lnTo>
                    <a:pt x="347579" y="521695"/>
                  </a:lnTo>
                  <a:lnTo>
                    <a:pt x="0" y="52169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0" name="Freeform 10"/>
            <p:cNvSpPr/>
            <p:nvPr/>
          </p:nvSpPr>
          <p:spPr>
            <a:xfrm rot="-10285624">
              <a:off x="212313" y="1062796"/>
              <a:ext cx="302405" cy="453891"/>
            </a:xfrm>
            <a:custGeom>
              <a:avLst/>
              <a:gdLst/>
              <a:ahLst/>
              <a:cxnLst/>
              <a:rect l="l" t="t" r="r" b="b"/>
              <a:pathLst>
                <a:path w="302405" h="453891">
                  <a:moveTo>
                    <a:pt x="0" y="0"/>
                  </a:moveTo>
                  <a:lnTo>
                    <a:pt x="302405" y="0"/>
                  </a:lnTo>
                  <a:lnTo>
                    <a:pt x="302405" y="453891"/>
                  </a:lnTo>
                  <a:lnTo>
                    <a:pt x="0" y="4538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1" name="Freeform 11"/>
            <p:cNvSpPr/>
            <p:nvPr/>
          </p:nvSpPr>
          <p:spPr>
            <a:xfrm rot="-1578899">
              <a:off x="427047" y="1276528"/>
              <a:ext cx="261444" cy="392411"/>
            </a:xfrm>
            <a:custGeom>
              <a:avLst/>
              <a:gdLst/>
              <a:ahLst/>
              <a:cxnLst/>
              <a:rect l="l" t="t" r="r" b="b"/>
              <a:pathLst>
                <a:path w="261444" h="392411">
                  <a:moveTo>
                    <a:pt x="0" y="0"/>
                  </a:moveTo>
                  <a:lnTo>
                    <a:pt x="261444" y="0"/>
                  </a:lnTo>
                  <a:lnTo>
                    <a:pt x="261444" y="392411"/>
                  </a:lnTo>
                  <a:lnTo>
                    <a:pt x="0" y="39241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2" name="Freeform 12"/>
            <p:cNvSpPr/>
            <p:nvPr/>
          </p:nvSpPr>
          <p:spPr>
            <a:xfrm rot="6582263">
              <a:off x="723505" y="1453153"/>
              <a:ext cx="233178" cy="349985"/>
            </a:xfrm>
            <a:custGeom>
              <a:avLst/>
              <a:gdLst/>
              <a:ahLst/>
              <a:cxnLst/>
              <a:rect l="l" t="t" r="r" b="b"/>
              <a:pathLst>
                <a:path w="233178" h="349985">
                  <a:moveTo>
                    <a:pt x="0" y="0"/>
                  </a:moveTo>
                  <a:lnTo>
                    <a:pt x="233177" y="0"/>
                  </a:lnTo>
                  <a:lnTo>
                    <a:pt x="233177" y="349985"/>
                  </a:lnTo>
                  <a:lnTo>
                    <a:pt x="0" y="34998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3" name="TextBox 13"/>
            <p:cNvSpPr txBox="1"/>
            <p:nvPr/>
          </p:nvSpPr>
          <p:spPr>
            <a:xfrm>
              <a:off x="668397"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K</a:t>
              </a:r>
            </a:p>
          </p:txBody>
        </p:sp>
        <p:sp>
          <p:nvSpPr>
            <p:cNvPr id="14" name="TextBox 14"/>
            <p:cNvSpPr txBox="1"/>
            <p:nvPr/>
          </p:nvSpPr>
          <p:spPr>
            <a:xfrm>
              <a:off x="103475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a</a:t>
              </a:r>
            </a:p>
          </p:txBody>
        </p:sp>
        <p:sp>
          <p:nvSpPr>
            <p:cNvPr id="15" name="TextBox 15"/>
            <p:cNvSpPr txBox="1"/>
            <p:nvPr/>
          </p:nvSpPr>
          <p:spPr>
            <a:xfrm>
              <a:off x="142290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n</a:t>
              </a:r>
            </a:p>
          </p:txBody>
        </p:sp>
        <p:sp>
          <p:nvSpPr>
            <p:cNvPr id="16" name="TextBox 16"/>
            <p:cNvSpPr txBox="1"/>
            <p:nvPr/>
          </p:nvSpPr>
          <p:spPr>
            <a:xfrm>
              <a:off x="2181657" y="731913"/>
              <a:ext cx="372287"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u</a:t>
              </a:r>
            </a:p>
          </p:txBody>
        </p:sp>
        <p:sp>
          <p:nvSpPr>
            <p:cNvPr id="17" name="TextBox 17"/>
            <p:cNvSpPr txBox="1"/>
            <p:nvPr/>
          </p:nvSpPr>
          <p:spPr>
            <a:xfrm>
              <a:off x="178053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S</a:t>
              </a:r>
            </a:p>
          </p:txBody>
        </p:sp>
        <p:sp>
          <p:nvSpPr>
            <p:cNvPr id="18" name="TextBox 18"/>
            <p:cNvSpPr txBox="1"/>
            <p:nvPr/>
          </p:nvSpPr>
          <p:spPr>
            <a:xfrm>
              <a:off x="2455310"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r</a:t>
              </a:r>
            </a:p>
          </p:txBody>
        </p:sp>
        <p:sp>
          <p:nvSpPr>
            <p:cNvPr id="19" name="TextBox 19"/>
            <p:cNvSpPr txBox="1"/>
            <p:nvPr/>
          </p:nvSpPr>
          <p:spPr>
            <a:xfrm>
              <a:off x="2752546"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20" name="TextBox 20"/>
            <p:cNvSpPr txBox="1"/>
            <p:nvPr/>
          </p:nvSpPr>
          <p:spPr>
            <a:xfrm>
              <a:off x="300310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i</a:t>
              </a:r>
            </a:p>
          </p:txBody>
        </p:sp>
        <p:sp>
          <p:nvSpPr>
            <p:cNvPr id="21" name="TextBox 21"/>
            <p:cNvSpPr txBox="1"/>
            <p:nvPr/>
          </p:nvSpPr>
          <p:spPr>
            <a:xfrm>
              <a:off x="3256949"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22" name="TextBox 22"/>
            <p:cNvSpPr txBox="1"/>
            <p:nvPr/>
          </p:nvSpPr>
          <p:spPr>
            <a:xfrm>
              <a:off x="3597635"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e</a:t>
              </a:r>
            </a:p>
          </p:txBody>
        </p:sp>
        <p:sp>
          <p:nvSpPr>
            <p:cNvPr id="23" name="TextBox 23"/>
            <p:cNvSpPr txBox="1"/>
            <p:nvPr/>
          </p:nvSpPr>
          <p:spPr>
            <a:xfrm>
              <a:off x="3992181" y="1101515"/>
              <a:ext cx="184337" cy="350834"/>
            </a:xfrm>
            <a:prstGeom prst="rect">
              <a:avLst/>
            </a:prstGeom>
          </p:spPr>
          <p:txBody>
            <a:bodyPr lIns="0" tIns="0" rIns="0" bIns="0" rtlCol="0" anchor="t">
              <a:spAutoFit/>
            </a:bodyPr>
            <a:lstStyle/>
            <a:p>
              <a:pPr algn="ctr">
                <a:lnSpc>
                  <a:spcPts val="1960"/>
                </a:lnSpc>
                <a:spcBef>
                  <a:spcPct val="0"/>
                </a:spcBef>
              </a:pPr>
              <a:r>
                <a:rPr lang="en-US" sz="1960" spc="-68">
                  <a:solidFill>
                    <a:srgbClr val="E9A500"/>
                  </a:solidFill>
                  <a:latin typeface="Sunborn"/>
                  <a:ea typeface="Sunborn"/>
                  <a:cs typeface="Sunborn"/>
                  <a:sym typeface="Sunborn"/>
                </a:rPr>
                <a:t>2</a:t>
              </a:r>
            </a:p>
          </p:txBody>
        </p:sp>
        <p:sp>
          <p:nvSpPr>
            <p:cNvPr id="24" name="TextBox 24"/>
            <p:cNvSpPr txBox="1"/>
            <p:nvPr/>
          </p:nvSpPr>
          <p:spPr>
            <a:xfrm>
              <a:off x="4231271" y="1105127"/>
              <a:ext cx="216779"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0</a:t>
              </a:r>
            </a:p>
          </p:txBody>
        </p:sp>
        <p:sp>
          <p:nvSpPr>
            <p:cNvPr id="25" name="TextBox 25"/>
            <p:cNvSpPr txBox="1"/>
            <p:nvPr/>
          </p:nvSpPr>
          <p:spPr>
            <a:xfrm>
              <a:off x="4186597" y="1101515"/>
              <a:ext cx="60475"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a:t>
              </a:r>
            </a:p>
          </p:txBody>
        </p:sp>
      </p:grpSp>
      <p:sp>
        <p:nvSpPr>
          <p:cNvPr id="26" name="Freeform 26"/>
          <p:cNvSpPr/>
          <p:nvPr/>
        </p:nvSpPr>
        <p:spPr>
          <a:xfrm>
            <a:off x="10997901" y="4229611"/>
            <a:ext cx="4935249" cy="2769908"/>
          </a:xfrm>
          <a:custGeom>
            <a:avLst/>
            <a:gdLst/>
            <a:ahLst/>
            <a:cxnLst/>
            <a:rect l="l" t="t" r="r" b="b"/>
            <a:pathLst>
              <a:path w="4935249" h="2769908">
                <a:moveTo>
                  <a:pt x="0" y="0"/>
                </a:moveTo>
                <a:lnTo>
                  <a:pt x="4935249" y="0"/>
                </a:lnTo>
                <a:lnTo>
                  <a:pt x="4935249" y="2769908"/>
                </a:lnTo>
                <a:lnTo>
                  <a:pt x="0" y="2769908"/>
                </a:lnTo>
                <a:lnTo>
                  <a:pt x="0" y="0"/>
                </a:lnTo>
                <a:close/>
              </a:path>
            </a:pathLst>
          </a:custGeom>
          <a:blipFill>
            <a:blip r:embed="rId12"/>
            <a:stretch>
              <a:fillRect/>
            </a:stretch>
          </a:blipFill>
          <a:ln cap="sq">
            <a:noFill/>
            <a:prstDash val="solid"/>
            <a:miter/>
          </a:ln>
        </p:spPr>
        <p:txBody>
          <a:bodyPr/>
          <a:lstStyle/>
          <a:p>
            <a:endParaRPr lang="en-US"/>
          </a:p>
        </p:txBody>
      </p:sp>
      <p:sp>
        <p:nvSpPr>
          <p:cNvPr id="27" name="Freeform 27"/>
          <p:cNvSpPr/>
          <p:nvPr/>
        </p:nvSpPr>
        <p:spPr>
          <a:xfrm>
            <a:off x="12370915" y="6999519"/>
            <a:ext cx="4572980" cy="2572301"/>
          </a:xfrm>
          <a:custGeom>
            <a:avLst/>
            <a:gdLst/>
            <a:ahLst/>
            <a:cxnLst/>
            <a:rect l="l" t="t" r="r" b="b"/>
            <a:pathLst>
              <a:path w="4572980" h="2572301">
                <a:moveTo>
                  <a:pt x="0" y="0"/>
                </a:moveTo>
                <a:lnTo>
                  <a:pt x="4572980" y="0"/>
                </a:lnTo>
                <a:lnTo>
                  <a:pt x="4572980" y="2572302"/>
                </a:lnTo>
                <a:lnTo>
                  <a:pt x="0" y="2572302"/>
                </a:lnTo>
                <a:lnTo>
                  <a:pt x="0" y="0"/>
                </a:lnTo>
                <a:close/>
              </a:path>
            </a:pathLst>
          </a:custGeom>
          <a:blipFill>
            <a:blip r:embed="rId13"/>
            <a:stretch>
              <a:fillRect/>
            </a:stretch>
          </a:blipFill>
        </p:spPr>
        <p:txBody>
          <a:bodyPr/>
          <a:lstStyle/>
          <a:p>
            <a:endParaRPr lang="en-US"/>
          </a:p>
        </p:txBody>
      </p:sp>
      <p:sp>
        <p:nvSpPr>
          <p:cNvPr id="28" name="TextBox 28"/>
          <p:cNvSpPr txBox="1"/>
          <p:nvPr/>
        </p:nvSpPr>
        <p:spPr>
          <a:xfrm>
            <a:off x="13769329" y="1028700"/>
            <a:ext cx="3489971" cy="542925"/>
          </a:xfrm>
          <a:prstGeom prst="rect">
            <a:avLst/>
          </a:prstGeom>
        </p:spPr>
        <p:txBody>
          <a:bodyPr lIns="0" tIns="0" rIns="0" bIns="0" rtlCol="0" anchor="t">
            <a:spAutoFit/>
          </a:bodyPr>
          <a:lstStyle/>
          <a:p>
            <a:pPr algn="r">
              <a:lnSpc>
                <a:spcPts val="4320"/>
              </a:lnSpc>
            </a:pPr>
            <a:r>
              <a:rPr lang="en-US" sz="3600" b="1">
                <a:solidFill>
                  <a:srgbClr val="101010"/>
                </a:solidFill>
                <a:latin typeface="Montserrat Bold"/>
                <a:ea typeface="Montserrat Bold"/>
                <a:cs typeface="Montserrat Bold"/>
                <a:sym typeface="Montserrat Bold"/>
              </a:rPr>
              <a:t>Background</a:t>
            </a:r>
          </a:p>
        </p:txBody>
      </p:sp>
      <p:sp>
        <p:nvSpPr>
          <p:cNvPr id="29" name="TextBox 29"/>
          <p:cNvSpPr txBox="1"/>
          <p:nvPr/>
        </p:nvSpPr>
        <p:spPr>
          <a:xfrm>
            <a:off x="1028700" y="2377058"/>
            <a:ext cx="11102145" cy="529209"/>
          </a:xfrm>
          <a:prstGeom prst="rect">
            <a:avLst/>
          </a:prstGeom>
        </p:spPr>
        <p:txBody>
          <a:bodyPr lIns="0" tIns="0" rIns="0" bIns="0" rtlCol="0" anchor="t">
            <a:spAutoFit/>
          </a:bodyPr>
          <a:lstStyle/>
          <a:p>
            <a:pPr algn="l">
              <a:lnSpc>
                <a:spcPts val="3947"/>
              </a:lnSpc>
            </a:pPr>
            <a:r>
              <a:rPr lang="en-US" sz="4200" b="1">
                <a:solidFill>
                  <a:srgbClr val="00136F"/>
                </a:solidFill>
                <a:latin typeface="Montserrat Ultra-Bold"/>
                <a:ea typeface="Montserrat Ultra-Bold"/>
                <a:cs typeface="Montserrat Ultra-Bold"/>
                <a:sym typeface="Montserrat Ultra-Bold"/>
              </a:rPr>
              <a:t>Colorectal Cancer (CRC): Epidemiology</a:t>
            </a:r>
          </a:p>
        </p:txBody>
      </p:sp>
      <p:sp>
        <p:nvSpPr>
          <p:cNvPr id="30" name="TextBox 30"/>
          <p:cNvSpPr txBox="1"/>
          <p:nvPr/>
        </p:nvSpPr>
        <p:spPr>
          <a:xfrm>
            <a:off x="1028700" y="3327857"/>
            <a:ext cx="9969201" cy="5254168"/>
          </a:xfrm>
          <a:prstGeom prst="rect">
            <a:avLst/>
          </a:prstGeom>
        </p:spPr>
        <p:txBody>
          <a:bodyPr lIns="0" tIns="0" rIns="0" bIns="0" rtlCol="0" anchor="t">
            <a:spAutoFit/>
          </a:bodyPr>
          <a:lstStyle/>
          <a:p>
            <a:pPr marL="622407" lvl="1" indent="-311204" algn="l">
              <a:lnSpc>
                <a:spcPts val="4266"/>
              </a:lnSpc>
              <a:buFont typeface="Arial"/>
              <a:buChar char="•"/>
            </a:pPr>
            <a:endParaRPr/>
          </a:p>
          <a:p>
            <a:pPr marL="1158457" lvl="2" indent="-386152" algn="l">
              <a:lnSpc>
                <a:spcPts val="3273"/>
              </a:lnSpc>
              <a:buFont typeface="Arial"/>
              <a:buChar char="⚬"/>
            </a:pPr>
            <a:r>
              <a:rPr lang="en-US" sz="2682" b="1">
                <a:solidFill>
                  <a:srgbClr val="000000"/>
                </a:solidFill>
                <a:latin typeface="Aptos Bold"/>
                <a:ea typeface="Aptos Bold"/>
                <a:cs typeface="Aptos Bold"/>
                <a:sym typeface="Aptos Bold"/>
              </a:rPr>
              <a:t>Incidence rate: </a:t>
            </a:r>
            <a:r>
              <a:rPr lang="en-US" sz="2682">
                <a:solidFill>
                  <a:srgbClr val="000000"/>
                </a:solidFill>
                <a:latin typeface="Aptos"/>
                <a:ea typeface="Aptos"/>
                <a:cs typeface="Aptos"/>
                <a:sym typeface="Aptos"/>
              </a:rPr>
              <a:t>37.1 per 100,000*</a:t>
            </a:r>
          </a:p>
          <a:p>
            <a:pPr marL="1158457" lvl="2" indent="-386152" algn="l">
              <a:lnSpc>
                <a:spcPts val="3273"/>
              </a:lnSpc>
              <a:buFont typeface="Arial"/>
              <a:buChar char="⚬"/>
            </a:pPr>
            <a:r>
              <a:rPr lang="en-US" sz="2682" b="1">
                <a:solidFill>
                  <a:srgbClr val="000000"/>
                </a:solidFill>
                <a:latin typeface="Aptos Bold"/>
                <a:ea typeface="Aptos Bold"/>
                <a:cs typeface="Aptos Bold"/>
                <a:sym typeface="Aptos Bold"/>
              </a:rPr>
              <a:t>Mortality rate:</a:t>
            </a:r>
            <a:r>
              <a:rPr lang="en-US" sz="2682">
                <a:solidFill>
                  <a:srgbClr val="000000"/>
                </a:solidFill>
                <a:latin typeface="Aptos"/>
                <a:ea typeface="Aptos"/>
                <a:cs typeface="Aptos"/>
                <a:sym typeface="Aptos"/>
              </a:rPr>
              <a:t> 12.9 per 100,000* </a:t>
            </a:r>
          </a:p>
          <a:p>
            <a:pPr marL="1158457" lvl="2" indent="-386152" algn="l">
              <a:lnSpc>
                <a:spcPts val="3273"/>
              </a:lnSpc>
              <a:buFont typeface="Arial"/>
              <a:buChar char="⚬"/>
            </a:pPr>
            <a:r>
              <a:rPr lang="en-US" sz="2682" b="1">
                <a:solidFill>
                  <a:srgbClr val="000000"/>
                </a:solidFill>
                <a:latin typeface="Aptos Bold"/>
                <a:ea typeface="Aptos Bold"/>
                <a:cs typeface="Aptos Bold"/>
                <a:sym typeface="Aptos Bold"/>
              </a:rPr>
              <a:t>Prevalence rate: </a:t>
            </a:r>
            <a:r>
              <a:rPr lang="en-US" sz="2682">
                <a:solidFill>
                  <a:srgbClr val="000000"/>
                </a:solidFill>
                <a:latin typeface="Aptos"/>
                <a:ea typeface="Aptos"/>
                <a:cs typeface="Aptos"/>
                <a:sym typeface="Aptos"/>
              </a:rPr>
              <a:t>~1.42 million people living with a hx of CRC in the U.S.*</a:t>
            </a:r>
          </a:p>
          <a:p>
            <a:pPr algn="l">
              <a:lnSpc>
                <a:spcPts val="3459"/>
              </a:lnSpc>
            </a:pPr>
            <a:endParaRPr lang="en-US" sz="2682">
              <a:solidFill>
                <a:srgbClr val="000000"/>
              </a:solidFill>
              <a:latin typeface="Aptos"/>
              <a:ea typeface="Aptos"/>
              <a:cs typeface="Aptos"/>
              <a:sym typeface="Aptos"/>
            </a:endParaRPr>
          </a:p>
          <a:p>
            <a:pPr marL="622407" lvl="1" indent="-311204" algn="l">
              <a:lnSpc>
                <a:spcPts val="3459"/>
              </a:lnSpc>
              <a:buFont typeface="Arial"/>
              <a:buChar char="•"/>
            </a:pPr>
            <a:r>
              <a:rPr lang="en-US" sz="2882" b="1">
                <a:solidFill>
                  <a:srgbClr val="000000"/>
                </a:solidFill>
                <a:latin typeface="Aptos Bold"/>
                <a:ea typeface="Aptos Bold"/>
                <a:cs typeface="Aptos Bold"/>
                <a:sym typeface="Aptos Bold"/>
              </a:rPr>
              <a:t>Risk increases with age</a:t>
            </a:r>
          </a:p>
          <a:p>
            <a:pPr marL="1244815" lvl="2" indent="-414938" algn="l">
              <a:lnSpc>
                <a:spcPts val="3459"/>
              </a:lnSpc>
              <a:buFont typeface="Arial"/>
              <a:buChar char="⚬"/>
            </a:pPr>
            <a:r>
              <a:rPr lang="en-US" sz="2882">
                <a:solidFill>
                  <a:srgbClr val="000000"/>
                </a:solidFill>
                <a:latin typeface="Aptos"/>
                <a:ea typeface="Aptos"/>
                <a:cs typeface="Aptos"/>
                <a:sym typeface="Aptos"/>
              </a:rPr>
              <a:t>most frequently diagnosed among US adults 65-74 yrs</a:t>
            </a:r>
          </a:p>
          <a:p>
            <a:pPr algn="l">
              <a:lnSpc>
                <a:spcPts val="3459"/>
              </a:lnSpc>
            </a:pPr>
            <a:endParaRPr lang="en-US" sz="2882">
              <a:solidFill>
                <a:srgbClr val="000000"/>
              </a:solidFill>
              <a:latin typeface="Aptos"/>
              <a:ea typeface="Aptos"/>
              <a:cs typeface="Aptos"/>
              <a:sym typeface="Aptos"/>
            </a:endParaRPr>
          </a:p>
          <a:p>
            <a:pPr marL="622407" lvl="1" indent="-311204" algn="l">
              <a:lnSpc>
                <a:spcPts val="3459"/>
              </a:lnSpc>
              <a:buFont typeface="Arial"/>
              <a:buChar char="•"/>
            </a:pPr>
            <a:r>
              <a:rPr lang="en-US" sz="2882" b="1">
                <a:solidFill>
                  <a:srgbClr val="000000"/>
                </a:solidFill>
                <a:latin typeface="Aptos Bold"/>
                <a:ea typeface="Aptos Bold"/>
                <a:cs typeface="Aptos Bold"/>
                <a:sym typeface="Aptos Bold"/>
              </a:rPr>
              <a:t>Driving factors</a:t>
            </a:r>
          </a:p>
          <a:p>
            <a:pPr marL="1244815" lvl="2" indent="-414938" algn="l">
              <a:lnSpc>
                <a:spcPts val="3459"/>
              </a:lnSpc>
              <a:buFont typeface="Arial"/>
              <a:buChar char="⚬"/>
            </a:pPr>
            <a:r>
              <a:rPr lang="en-US" sz="2882">
                <a:solidFill>
                  <a:srgbClr val="000000"/>
                </a:solidFill>
                <a:latin typeface="Aptos"/>
                <a:ea typeface="Aptos"/>
                <a:cs typeface="Aptos"/>
                <a:sym typeface="Aptos"/>
              </a:rPr>
              <a:t>obesity, sedentary lifestyle, red meat consumption, alcohol &amp; tobacco use</a:t>
            </a:r>
          </a:p>
        </p:txBody>
      </p:sp>
      <p:sp>
        <p:nvSpPr>
          <p:cNvPr id="31" name="TextBox 31"/>
          <p:cNvSpPr txBox="1"/>
          <p:nvPr/>
        </p:nvSpPr>
        <p:spPr>
          <a:xfrm>
            <a:off x="7704504" y="8285670"/>
            <a:ext cx="4278362" cy="229379"/>
          </a:xfrm>
          <a:prstGeom prst="rect">
            <a:avLst/>
          </a:prstGeom>
        </p:spPr>
        <p:txBody>
          <a:bodyPr lIns="0" tIns="0" rIns="0" bIns="0" rtlCol="0" anchor="t">
            <a:spAutoFit/>
          </a:bodyPr>
          <a:lstStyle/>
          <a:p>
            <a:pPr algn="l">
              <a:lnSpc>
                <a:spcPts val="1530"/>
              </a:lnSpc>
              <a:spcBef>
                <a:spcPct val="0"/>
              </a:spcBef>
            </a:pPr>
            <a:r>
              <a:rPr lang="en-US" sz="1530" spc="-53">
                <a:solidFill>
                  <a:srgbClr val="000000"/>
                </a:solidFill>
                <a:latin typeface="Univers"/>
                <a:ea typeface="Univers"/>
                <a:cs typeface="Univers"/>
                <a:sym typeface="Univers"/>
              </a:rPr>
              <a:t>(based on 2018–2022 cases and 2019–2023 deaths)</a:t>
            </a:r>
          </a:p>
        </p:txBody>
      </p:sp>
      <p:sp>
        <p:nvSpPr>
          <p:cNvPr id="32" name="TextBox 32"/>
          <p:cNvSpPr txBox="1"/>
          <p:nvPr/>
        </p:nvSpPr>
        <p:spPr>
          <a:xfrm>
            <a:off x="1028700" y="9248775"/>
            <a:ext cx="7923684" cy="437515"/>
          </a:xfrm>
          <a:prstGeom prst="rect">
            <a:avLst/>
          </a:prstGeom>
        </p:spPr>
        <p:txBody>
          <a:bodyPr lIns="0" tIns="0" rIns="0" bIns="0" rtlCol="0" anchor="t">
            <a:spAutoFit/>
          </a:bodyPr>
          <a:lstStyle/>
          <a:p>
            <a:pPr algn="l">
              <a:lnSpc>
                <a:spcPts val="1100"/>
              </a:lnSpc>
            </a:pPr>
            <a:r>
              <a:rPr lang="en-US" sz="1100" spc="-38">
                <a:solidFill>
                  <a:srgbClr val="101010"/>
                </a:solidFill>
                <a:latin typeface="Univers"/>
                <a:ea typeface="Univers"/>
                <a:cs typeface="Univers"/>
                <a:sym typeface="Univers"/>
              </a:rPr>
              <a:t>American Cancer Society (ACS), Cancer Facts &amp; Figures 2025 — “Estimated Number of New Cancer Cases and Deaths, US, 2025.”</a:t>
            </a:r>
          </a:p>
          <a:p>
            <a:pPr algn="l">
              <a:lnSpc>
                <a:spcPts val="1100"/>
              </a:lnSpc>
            </a:pPr>
            <a:r>
              <a:rPr lang="en-US" sz="1100" spc="-38">
                <a:solidFill>
                  <a:srgbClr val="101010"/>
                </a:solidFill>
                <a:latin typeface="Univers"/>
                <a:ea typeface="Univers"/>
                <a:cs typeface="Univers"/>
                <a:sym typeface="Univers"/>
              </a:rPr>
              <a:t>CDC, U.S. Cancer Statistics (USCS): “Colorectal Cancer Stat Bite” (posted June 2025).</a:t>
            </a:r>
          </a:p>
          <a:p>
            <a:pPr algn="l">
              <a:lnSpc>
                <a:spcPts val="1100"/>
              </a:lnSpc>
              <a:spcBef>
                <a:spcPct val="0"/>
              </a:spcBef>
            </a:pPr>
            <a:r>
              <a:rPr lang="en-US" sz="1100" spc="-38">
                <a:solidFill>
                  <a:srgbClr val="101010"/>
                </a:solidFill>
                <a:latin typeface="Univers"/>
                <a:ea typeface="Univers"/>
                <a:cs typeface="Univers"/>
                <a:sym typeface="Univers"/>
              </a:rPr>
              <a:t>NCI SEER, Cancer Stat Facts: Colorectal Cancer — national rates, lifetime risk, and prevalence.</a:t>
            </a:r>
          </a:p>
        </p:txBody>
      </p:sp>
      <p:sp>
        <p:nvSpPr>
          <p:cNvPr id="33" name="TextBox 33"/>
          <p:cNvSpPr txBox="1"/>
          <p:nvPr/>
        </p:nvSpPr>
        <p:spPr>
          <a:xfrm>
            <a:off x="1028700" y="8841120"/>
            <a:ext cx="6119713" cy="304165"/>
          </a:xfrm>
          <a:prstGeom prst="rect">
            <a:avLst/>
          </a:prstGeom>
        </p:spPr>
        <p:txBody>
          <a:bodyPr lIns="0" tIns="0" rIns="0" bIns="0" rtlCol="0" anchor="t">
            <a:spAutoFit/>
          </a:bodyPr>
          <a:lstStyle/>
          <a:p>
            <a:pPr algn="l">
              <a:lnSpc>
                <a:spcPts val="1100"/>
              </a:lnSpc>
              <a:spcBef>
                <a:spcPct val="0"/>
              </a:spcBef>
            </a:pPr>
            <a:r>
              <a:rPr lang="en-US" sz="1100" spc="-38">
                <a:solidFill>
                  <a:srgbClr val="000000"/>
                </a:solidFill>
                <a:latin typeface="Univers"/>
                <a:ea typeface="Univers"/>
                <a:cs typeface="Univers"/>
                <a:sym typeface="Univers"/>
              </a:rPr>
              <a:t>Siegel RL, Wagle NS, Cercek A, Smith RA, Jemal A. Colorectal cancer statistics, 2023. CA Cancer J Clin. 2023 May-Jun;73(3):233-254. doi: 10.3322/caac.21772. Epub 2023 Mar 1. PMID: 36856579.</a:t>
            </a:r>
          </a:p>
        </p:txBody>
      </p:sp>
      <p:sp>
        <p:nvSpPr>
          <p:cNvPr id="34" name="TextBox 34"/>
          <p:cNvSpPr txBox="1"/>
          <p:nvPr/>
        </p:nvSpPr>
        <p:spPr>
          <a:xfrm>
            <a:off x="1994866" y="3409017"/>
            <a:ext cx="11774463" cy="365468"/>
          </a:xfrm>
          <a:prstGeom prst="rect">
            <a:avLst/>
          </a:prstGeom>
        </p:spPr>
        <p:txBody>
          <a:bodyPr lIns="0" tIns="0" rIns="0" bIns="0" rtlCol="0" anchor="t">
            <a:spAutoFit/>
          </a:bodyPr>
          <a:lstStyle/>
          <a:p>
            <a:pPr algn="ctr">
              <a:lnSpc>
                <a:spcPts val="2763"/>
              </a:lnSpc>
            </a:pPr>
            <a:r>
              <a:rPr lang="en-US" sz="2763" b="1" spc="-96">
                <a:solidFill>
                  <a:srgbClr val="000000"/>
                </a:solidFill>
                <a:latin typeface="Aptos Bold"/>
                <a:ea typeface="Aptos Bold"/>
                <a:cs typeface="Aptos Bold"/>
                <a:sym typeface="Aptos Bold"/>
              </a:rPr>
              <a:t>154, 279 new cases &amp; 52,900 deaths projected for 2025</a:t>
            </a:r>
            <a:r>
              <a:rPr lang="en-US" sz="2763" spc="-96">
                <a:solidFill>
                  <a:srgbClr val="000000"/>
                </a:solidFill>
                <a:latin typeface="Aptos"/>
                <a:ea typeface="Aptos"/>
                <a:cs typeface="Aptos"/>
                <a:sym typeface="Aptos"/>
              </a:rPr>
              <a:t> (colon + rectum combined)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699081" y="2589275"/>
            <a:ext cx="6520949" cy="6775012"/>
          </a:xfrm>
          <a:custGeom>
            <a:avLst/>
            <a:gdLst/>
            <a:ahLst/>
            <a:cxnLst/>
            <a:rect l="l" t="t" r="r" b="b"/>
            <a:pathLst>
              <a:path w="6520949" h="6775012">
                <a:moveTo>
                  <a:pt x="0" y="0"/>
                </a:moveTo>
                <a:lnTo>
                  <a:pt x="6520949" y="0"/>
                </a:lnTo>
                <a:lnTo>
                  <a:pt x="6520949" y="6775013"/>
                </a:lnTo>
                <a:lnTo>
                  <a:pt x="0" y="6775013"/>
                </a:lnTo>
                <a:lnTo>
                  <a:pt x="0" y="0"/>
                </a:lnTo>
                <a:close/>
              </a:path>
            </a:pathLst>
          </a:custGeom>
          <a:blipFill>
            <a:blip r:embed="rId2"/>
            <a:stretch>
              <a:fillRect/>
            </a:stretch>
          </a:blipFill>
          <a:ln w="38100" cap="sq">
            <a:solidFill>
              <a:srgbClr val="10375C"/>
            </a:solidFill>
            <a:prstDash val="solid"/>
            <a:miter/>
          </a:ln>
        </p:spPr>
        <p:txBody>
          <a:bodyPr/>
          <a:lstStyle/>
          <a:p>
            <a:endParaRPr lang="en-US"/>
          </a:p>
        </p:txBody>
      </p:sp>
      <p:sp>
        <p:nvSpPr>
          <p:cNvPr id="3" name="TextBox 3"/>
          <p:cNvSpPr txBox="1"/>
          <p:nvPr/>
        </p:nvSpPr>
        <p:spPr>
          <a:xfrm>
            <a:off x="13769329" y="1028700"/>
            <a:ext cx="3489971" cy="542925"/>
          </a:xfrm>
          <a:prstGeom prst="rect">
            <a:avLst/>
          </a:prstGeom>
        </p:spPr>
        <p:txBody>
          <a:bodyPr lIns="0" tIns="0" rIns="0" bIns="0" rtlCol="0" anchor="t">
            <a:spAutoFit/>
          </a:bodyPr>
          <a:lstStyle/>
          <a:p>
            <a:pPr algn="r">
              <a:lnSpc>
                <a:spcPts val="4320"/>
              </a:lnSpc>
            </a:pPr>
            <a:r>
              <a:rPr lang="en-US" sz="3600" b="1">
                <a:solidFill>
                  <a:srgbClr val="101010"/>
                </a:solidFill>
                <a:latin typeface="Montserrat Bold"/>
                <a:ea typeface="Montserrat Bold"/>
                <a:cs typeface="Montserrat Bold"/>
                <a:sym typeface="Montserrat Bold"/>
              </a:rPr>
              <a:t>Background</a:t>
            </a:r>
          </a:p>
        </p:txBody>
      </p:sp>
      <p:sp>
        <p:nvSpPr>
          <p:cNvPr id="4" name="TextBox 4"/>
          <p:cNvSpPr txBox="1"/>
          <p:nvPr/>
        </p:nvSpPr>
        <p:spPr>
          <a:xfrm>
            <a:off x="1028700" y="2377058"/>
            <a:ext cx="11102145" cy="529209"/>
          </a:xfrm>
          <a:prstGeom prst="rect">
            <a:avLst/>
          </a:prstGeom>
        </p:spPr>
        <p:txBody>
          <a:bodyPr lIns="0" tIns="0" rIns="0" bIns="0" rtlCol="0" anchor="t">
            <a:spAutoFit/>
          </a:bodyPr>
          <a:lstStyle/>
          <a:p>
            <a:pPr algn="l">
              <a:lnSpc>
                <a:spcPts val="3947"/>
              </a:lnSpc>
            </a:pPr>
            <a:r>
              <a:rPr lang="en-US" sz="4200" b="1">
                <a:solidFill>
                  <a:srgbClr val="00136F"/>
                </a:solidFill>
                <a:latin typeface="Montserrat Ultra-Bold"/>
                <a:ea typeface="Montserrat Ultra-Bold"/>
                <a:cs typeface="Montserrat Ultra-Bold"/>
                <a:sym typeface="Montserrat Ultra-Bold"/>
              </a:rPr>
              <a:t>CRC Epidemiology</a:t>
            </a:r>
          </a:p>
        </p:txBody>
      </p:sp>
      <p:sp>
        <p:nvSpPr>
          <p:cNvPr id="5" name="TextBox 5"/>
          <p:cNvSpPr txBox="1"/>
          <p:nvPr/>
        </p:nvSpPr>
        <p:spPr>
          <a:xfrm>
            <a:off x="1028700" y="3546840"/>
            <a:ext cx="8115300" cy="3449924"/>
          </a:xfrm>
          <a:prstGeom prst="rect">
            <a:avLst/>
          </a:prstGeom>
        </p:spPr>
        <p:txBody>
          <a:bodyPr lIns="0" tIns="0" rIns="0" bIns="0" rtlCol="0" anchor="t">
            <a:spAutoFit/>
          </a:bodyPr>
          <a:lstStyle/>
          <a:p>
            <a:pPr marL="602319" lvl="1" indent="-301159" algn="l">
              <a:lnSpc>
                <a:spcPts val="3905"/>
              </a:lnSpc>
              <a:buFont typeface="Arial"/>
              <a:buChar char="•"/>
            </a:pPr>
            <a:r>
              <a:rPr lang="en-US" sz="2789" spc="-97">
                <a:solidFill>
                  <a:srgbClr val="000000"/>
                </a:solidFill>
                <a:latin typeface="Aptos"/>
                <a:ea typeface="Aptos"/>
                <a:cs typeface="Aptos"/>
                <a:sym typeface="Aptos"/>
              </a:rPr>
              <a:t>In </a:t>
            </a:r>
            <a:r>
              <a:rPr lang="en-US" sz="2789" b="1" spc="-97">
                <a:solidFill>
                  <a:srgbClr val="000000"/>
                </a:solidFill>
                <a:latin typeface="Aptos Bold"/>
                <a:ea typeface="Aptos Bold"/>
                <a:cs typeface="Aptos Bold"/>
                <a:sym typeface="Aptos Bold"/>
              </a:rPr>
              <a:t>Kansas</a:t>
            </a:r>
            <a:r>
              <a:rPr lang="en-US" sz="2789" spc="-97">
                <a:solidFill>
                  <a:srgbClr val="000000"/>
                </a:solidFill>
                <a:latin typeface="Aptos"/>
                <a:ea typeface="Aptos"/>
                <a:cs typeface="Aptos"/>
                <a:sym typeface="Aptos"/>
              </a:rPr>
              <a:t>, CRC was the 3rd most diagnosed cancer and 3rd leading cause of cancer death among Kansas adults during the 2017-2021 period.</a:t>
            </a:r>
          </a:p>
          <a:p>
            <a:pPr algn="l">
              <a:lnSpc>
                <a:spcPts val="3905"/>
              </a:lnSpc>
            </a:pPr>
            <a:endParaRPr lang="en-US" sz="2789" spc="-97">
              <a:solidFill>
                <a:srgbClr val="000000"/>
              </a:solidFill>
              <a:latin typeface="Aptos"/>
              <a:ea typeface="Aptos"/>
              <a:cs typeface="Aptos"/>
              <a:sym typeface="Aptos"/>
            </a:endParaRPr>
          </a:p>
          <a:p>
            <a:pPr marL="602319" lvl="1" indent="-301159" algn="l">
              <a:lnSpc>
                <a:spcPts val="3905"/>
              </a:lnSpc>
              <a:buFont typeface="Arial"/>
              <a:buChar char="•"/>
            </a:pPr>
            <a:r>
              <a:rPr lang="en-US" sz="2789" spc="-97">
                <a:solidFill>
                  <a:srgbClr val="000000"/>
                </a:solidFill>
                <a:latin typeface="Aptos"/>
                <a:ea typeface="Aptos"/>
                <a:cs typeface="Aptos"/>
                <a:sym typeface="Aptos"/>
              </a:rPr>
              <a:t>During 2013-2017, the age-adjusted incidence rate for CRC was </a:t>
            </a:r>
            <a:r>
              <a:rPr lang="en-US" sz="2789" b="1" spc="-97">
                <a:solidFill>
                  <a:srgbClr val="000000"/>
                </a:solidFill>
                <a:latin typeface="Aptos Bold"/>
                <a:ea typeface="Aptos Bold"/>
                <a:cs typeface="Aptos Bold"/>
                <a:sym typeface="Aptos Bold"/>
              </a:rPr>
              <a:t>higher in rural counties</a:t>
            </a:r>
            <a:r>
              <a:rPr lang="en-US" sz="2789" spc="-97">
                <a:solidFill>
                  <a:srgbClr val="000000"/>
                </a:solidFill>
                <a:latin typeface="Aptos"/>
                <a:ea typeface="Aptos"/>
                <a:cs typeface="Aptos"/>
                <a:sym typeface="Aptos"/>
              </a:rPr>
              <a:t> compared to urban ones. </a:t>
            </a:r>
          </a:p>
        </p:txBody>
      </p:sp>
      <p:grpSp>
        <p:nvGrpSpPr>
          <p:cNvPr id="6" name="Group 6"/>
          <p:cNvGrpSpPr/>
          <p:nvPr/>
        </p:nvGrpSpPr>
        <p:grpSpPr>
          <a:xfrm>
            <a:off x="1028700" y="626321"/>
            <a:ext cx="3336038" cy="1347682"/>
            <a:chOff x="0" y="0"/>
            <a:chExt cx="4448050" cy="1796909"/>
          </a:xfrm>
        </p:grpSpPr>
        <p:sp>
          <p:nvSpPr>
            <p:cNvPr id="7" name="Freeform 7"/>
            <p:cNvSpPr/>
            <p:nvPr/>
          </p:nvSpPr>
          <p:spPr>
            <a:xfrm rot="-586919">
              <a:off x="915157" y="34528"/>
              <a:ext cx="466355" cy="699970"/>
            </a:xfrm>
            <a:custGeom>
              <a:avLst/>
              <a:gdLst/>
              <a:ahLst/>
              <a:cxnLst/>
              <a:rect l="l" t="t" r="r" b="b"/>
              <a:pathLst>
                <a:path w="466355" h="699970">
                  <a:moveTo>
                    <a:pt x="0" y="0"/>
                  </a:moveTo>
                  <a:lnTo>
                    <a:pt x="466355" y="0"/>
                  </a:lnTo>
                  <a:lnTo>
                    <a:pt x="466355" y="699971"/>
                  </a:lnTo>
                  <a:lnTo>
                    <a:pt x="0" y="69997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Freeform 8"/>
            <p:cNvSpPr/>
            <p:nvPr/>
          </p:nvSpPr>
          <p:spPr>
            <a:xfrm rot="-3527984">
              <a:off x="503875" y="121299"/>
              <a:ext cx="425574" cy="638760"/>
            </a:xfrm>
            <a:custGeom>
              <a:avLst/>
              <a:gdLst/>
              <a:ahLst/>
              <a:cxnLst/>
              <a:rect l="l" t="t" r="r" b="b"/>
              <a:pathLst>
                <a:path w="425574" h="638760">
                  <a:moveTo>
                    <a:pt x="0" y="0"/>
                  </a:moveTo>
                  <a:lnTo>
                    <a:pt x="425574" y="0"/>
                  </a:lnTo>
                  <a:lnTo>
                    <a:pt x="425574" y="638760"/>
                  </a:lnTo>
                  <a:lnTo>
                    <a:pt x="0" y="63876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9" name="Freeform 9"/>
            <p:cNvSpPr/>
            <p:nvPr/>
          </p:nvSpPr>
          <p:spPr>
            <a:xfrm rot="-6078961">
              <a:off x="221086" y="399711"/>
              <a:ext cx="390806" cy="586575"/>
            </a:xfrm>
            <a:custGeom>
              <a:avLst/>
              <a:gdLst/>
              <a:ahLst/>
              <a:cxnLst/>
              <a:rect l="l" t="t" r="r" b="b"/>
              <a:pathLst>
                <a:path w="390806" h="586575">
                  <a:moveTo>
                    <a:pt x="0" y="0"/>
                  </a:moveTo>
                  <a:lnTo>
                    <a:pt x="390806" y="0"/>
                  </a:lnTo>
                  <a:lnTo>
                    <a:pt x="390806" y="586575"/>
                  </a:lnTo>
                  <a:lnTo>
                    <a:pt x="0" y="58657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0" name="Freeform 10"/>
            <p:cNvSpPr/>
            <p:nvPr/>
          </p:nvSpPr>
          <p:spPr>
            <a:xfrm rot="-7906289">
              <a:off x="136525" y="721177"/>
              <a:ext cx="347580" cy="521696"/>
            </a:xfrm>
            <a:custGeom>
              <a:avLst/>
              <a:gdLst/>
              <a:ahLst/>
              <a:cxnLst/>
              <a:rect l="l" t="t" r="r" b="b"/>
              <a:pathLst>
                <a:path w="347580" h="521696">
                  <a:moveTo>
                    <a:pt x="0" y="0"/>
                  </a:moveTo>
                  <a:lnTo>
                    <a:pt x="347579" y="0"/>
                  </a:lnTo>
                  <a:lnTo>
                    <a:pt x="347579" y="521695"/>
                  </a:lnTo>
                  <a:lnTo>
                    <a:pt x="0" y="52169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1" name="Freeform 11"/>
            <p:cNvSpPr/>
            <p:nvPr/>
          </p:nvSpPr>
          <p:spPr>
            <a:xfrm rot="-10285624">
              <a:off x="212313" y="1062796"/>
              <a:ext cx="302405" cy="453891"/>
            </a:xfrm>
            <a:custGeom>
              <a:avLst/>
              <a:gdLst/>
              <a:ahLst/>
              <a:cxnLst/>
              <a:rect l="l" t="t" r="r" b="b"/>
              <a:pathLst>
                <a:path w="302405" h="453891">
                  <a:moveTo>
                    <a:pt x="0" y="0"/>
                  </a:moveTo>
                  <a:lnTo>
                    <a:pt x="302405" y="0"/>
                  </a:lnTo>
                  <a:lnTo>
                    <a:pt x="302405" y="453891"/>
                  </a:lnTo>
                  <a:lnTo>
                    <a:pt x="0" y="45389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2" name="Freeform 12"/>
            <p:cNvSpPr/>
            <p:nvPr/>
          </p:nvSpPr>
          <p:spPr>
            <a:xfrm rot="-1578899">
              <a:off x="427047" y="1276528"/>
              <a:ext cx="261444" cy="392411"/>
            </a:xfrm>
            <a:custGeom>
              <a:avLst/>
              <a:gdLst/>
              <a:ahLst/>
              <a:cxnLst/>
              <a:rect l="l" t="t" r="r" b="b"/>
              <a:pathLst>
                <a:path w="261444" h="392411">
                  <a:moveTo>
                    <a:pt x="0" y="0"/>
                  </a:moveTo>
                  <a:lnTo>
                    <a:pt x="261444" y="0"/>
                  </a:lnTo>
                  <a:lnTo>
                    <a:pt x="261444" y="392411"/>
                  </a:lnTo>
                  <a:lnTo>
                    <a:pt x="0" y="39241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3" name="Freeform 13"/>
            <p:cNvSpPr/>
            <p:nvPr/>
          </p:nvSpPr>
          <p:spPr>
            <a:xfrm rot="6582263">
              <a:off x="723505" y="1453153"/>
              <a:ext cx="233178" cy="349985"/>
            </a:xfrm>
            <a:custGeom>
              <a:avLst/>
              <a:gdLst/>
              <a:ahLst/>
              <a:cxnLst/>
              <a:rect l="l" t="t" r="r" b="b"/>
              <a:pathLst>
                <a:path w="233178" h="349985">
                  <a:moveTo>
                    <a:pt x="0" y="0"/>
                  </a:moveTo>
                  <a:lnTo>
                    <a:pt x="233177" y="0"/>
                  </a:lnTo>
                  <a:lnTo>
                    <a:pt x="233177" y="349985"/>
                  </a:lnTo>
                  <a:lnTo>
                    <a:pt x="0" y="349985"/>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4" name="TextBox 14"/>
            <p:cNvSpPr txBox="1"/>
            <p:nvPr/>
          </p:nvSpPr>
          <p:spPr>
            <a:xfrm>
              <a:off x="668397"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K</a:t>
              </a:r>
            </a:p>
          </p:txBody>
        </p:sp>
        <p:sp>
          <p:nvSpPr>
            <p:cNvPr id="15" name="TextBox 15"/>
            <p:cNvSpPr txBox="1"/>
            <p:nvPr/>
          </p:nvSpPr>
          <p:spPr>
            <a:xfrm>
              <a:off x="103475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a</a:t>
              </a:r>
            </a:p>
          </p:txBody>
        </p:sp>
        <p:sp>
          <p:nvSpPr>
            <p:cNvPr id="16" name="TextBox 16"/>
            <p:cNvSpPr txBox="1"/>
            <p:nvPr/>
          </p:nvSpPr>
          <p:spPr>
            <a:xfrm>
              <a:off x="142290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n</a:t>
              </a:r>
            </a:p>
          </p:txBody>
        </p:sp>
        <p:sp>
          <p:nvSpPr>
            <p:cNvPr id="17" name="TextBox 17"/>
            <p:cNvSpPr txBox="1"/>
            <p:nvPr/>
          </p:nvSpPr>
          <p:spPr>
            <a:xfrm>
              <a:off x="2181657" y="731913"/>
              <a:ext cx="372287"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u</a:t>
              </a:r>
            </a:p>
          </p:txBody>
        </p:sp>
        <p:sp>
          <p:nvSpPr>
            <p:cNvPr id="18" name="TextBox 18"/>
            <p:cNvSpPr txBox="1"/>
            <p:nvPr/>
          </p:nvSpPr>
          <p:spPr>
            <a:xfrm>
              <a:off x="178053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S</a:t>
              </a:r>
            </a:p>
          </p:txBody>
        </p:sp>
        <p:sp>
          <p:nvSpPr>
            <p:cNvPr id="19" name="TextBox 19"/>
            <p:cNvSpPr txBox="1"/>
            <p:nvPr/>
          </p:nvSpPr>
          <p:spPr>
            <a:xfrm>
              <a:off x="2455310"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r</a:t>
              </a:r>
            </a:p>
          </p:txBody>
        </p:sp>
        <p:sp>
          <p:nvSpPr>
            <p:cNvPr id="20" name="TextBox 20"/>
            <p:cNvSpPr txBox="1"/>
            <p:nvPr/>
          </p:nvSpPr>
          <p:spPr>
            <a:xfrm>
              <a:off x="2752546"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21" name="TextBox 21"/>
            <p:cNvSpPr txBox="1"/>
            <p:nvPr/>
          </p:nvSpPr>
          <p:spPr>
            <a:xfrm>
              <a:off x="300310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i</a:t>
              </a:r>
            </a:p>
          </p:txBody>
        </p:sp>
        <p:sp>
          <p:nvSpPr>
            <p:cNvPr id="22" name="TextBox 22"/>
            <p:cNvSpPr txBox="1"/>
            <p:nvPr/>
          </p:nvSpPr>
          <p:spPr>
            <a:xfrm>
              <a:off x="3256949"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23" name="TextBox 23"/>
            <p:cNvSpPr txBox="1"/>
            <p:nvPr/>
          </p:nvSpPr>
          <p:spPr>
            <a:xfrm>
              <a:off x="3597635"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e</a:t>
              </a:r>
            </a:p>
          </p:txBody>
        </p:sp>
        <p:sp>
          <p:nvSpPr>
            <p:cNvPr id="24" name="TextBox 24"/>
            <p:cNvSpPr txBox="1"/>
            <p:nvPr/>
          </p:nvSpPr>
          <p:spPr>
            <a:xfrm>
              <a:off x="3992181" y="1101515"/>
              <a:ext cx="184337" cy="350834"/>
            </a:xfrm>
            <a:prstGeom prst="rect">
              <a:avLst/>
            </a:prstGeom>
          </p:spPr>
          <p:txBody>
            <a:bodyPr lIns="0" tIns="0" rIns="0" bIns="0" rtlCol="0" anchor="t">
              <a:spAutoFit/>
            </a:bodyPr>
            <a:lstStyle/>
            <a:p>
              <a:pPr algn="ctr">
                <a:lnSpc>
                  <a:spcPts val="1960"/>
                </a:lnSpc>
                <a:spcBef>
                  <a:spcPct val="0"/>
                </a:spcBef>
              </a:pPr>
              <a:r>
                <a:rPr lang="en-US" sz="1960" spc="-68">
                  <a:solidFill>
                    <a:srgbClr val="E9A500"/>
                  </a:solidFill>
                  <a:latin typeface="Sunborn"/>
                  <a:ea typeface="Sunborn"/>
                  <a:cs typeface="Sunborn"/>
                  <a:sym typeface="Sunborn"/>
                </a:rPr>
                <a:t>2</a:t>
              </a:r>
            </a:p>
          </p:txBody>
        </p:sp>
        <p:sp>
          <p:nvSpPr>
            <p:cNvPr id="25" name="TextBox 25"/>
            <p:cNvSpPr txBox="1"/>
            <p:nvPr/>
          </p:nvSpPr>
          <p:spPr>
            <a:xfrm>
              <a:off x="4231271" y="1105127"/>
              <a:ext cx="216779"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0</a:t>
              </a:r>
            </a:p>
          </p:txBody>
        </p:sp>
        <p:sp>
          <p:nvSpPr>
            <p:cNvPr id="26" name="TextBox 26"/>
            <p:cNvSpPr txBox="1"/>
            <p:nvPr/>
          </p:nvSpPr>
          <p:spPr>
            <a:xfrm>
              <a:off x="4186597" y="1101515"/>
              <a:ext cx="60475"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a:t>
              </a: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500955" y="1773628"/>
            <a:ext cx="2758345" cy="245871"/>
            <a:chOff x="0" y="0"/>
            <a:chExt cx="726478" cy="64756"/>
          </a:xfrm>
        </p:grpSpPr>
        <p:sp>
          <p:nvSpPr>
            <p:cNvPr id="3" name="Freeform 3"/>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9B314"/>
            </a:solidFill>
          </p:spPr>
          <p:txBody>
            <a:bodyPr/>
            <a:lstStyle/>
            <a:p>
              <a:endParaRPr lang="en-US"/>
            </a:p>
          </p:txBody>
        </p:sp>
        <p:sp>
          <p:nvSpPr>
            <p:cNvPr id="4" name="TextBox 4"/>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028700" y="626321"/>
            <a:ext cx="3336038" cy="1347682"/>
            <a:chOff x="0" y="0"/>
            <a:chExt cx="4448050" cy="1796909"/>
          </a:xfrm>
        </p:grpSpPr>
        <p:sp>
          <p:nvSpPr>
            <p:cNvPr id="6" name="Freeform 6"/>
            <p:cNvSpPr/>
            <p:nvPr/>
          </p:nvSpPr>
          <p:spPr>
            <a:xfrm rot="-586919">
              <a:off x="915157" y="34528"/>
              <a:ext cx="466355" cy="699970"/>
            </a:xfrm>
            <a:custGeom>
              <a:avLst/>
              <a:gdLst/>
              <a:ahLst/>
              <a:cxnLst/>
              <a:rect l="l" t="t" r="r" b="b"/>
              <a:pathLst>
                <a:path w="466355" h="699970">
                  <a:moveTo>
                    <a:pt x="0" y="0"/>
                  </a:moveTo>
                  <a:lnTo>
                    <a:pt x="466355" y="0"/>
                  </a:lnTo>
                  <a:lnTo>
                    <a:pt x="466355" y="699971"/>
                  </a:lnTo>
                  <a:lnTo>
                    <a:pt x="0" y="6999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Freeform 7"/>
            <p:cNvSpPr/>
            <p:nvPr/>
          </p:nvSpPr>
          <p:spPr>
            <a:xfrm rot="-3527984">
              <a:off x="503875" y="121299"/>
              <a:ext cx="425574" cy="638760"/>
            </a:xfrm>
            <a:custGeom>
              <a:avLst/>
              <a:gdLst/>
              <a:ahLst/>
              <a:cxnLst/>
              <a:rect l="l" t="t" r="r" b="b"/>
              <a:pathLst>
                <a:path w="425574" h="638760">
                  <a:moveTo>
                    <a:pt x="0" y="0"/>
                  </a:moveTo>
                  <a:lnTo>
                    <a:pt x="425574" y="0"/>
                  </a:lnTo>
                  <a:lnTo>
                    <a:pt x="425574" y="638760"/>
                  </a:lnTo>
                  <a:lnTo>
                    <a:pt x="0" y="6387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p:cNvSpPr/>
            <p:nvPr/>
          </p:nvSpPr>
          <p:spPr>
            <a:xfrm rot="-6078961">
              <a:off x="221086" y="399711"/>
              <a:ext cx="390806" cy="586575"/>
            </a:xfrm>
            <a:custGeom>
              <a:avLst/>
              <a:gdLst/>
              <a:ahLst/>
              <a:cxnLst/>
              <a:rect l="l" t="t" r="r" b="b"/>
              <a:pathLst>
                <a:path w="390806" h="586575">
                  <a:moveTo>
                    <a:pt x="0" y="0"/>
                  </a:moveTo>
                  <a:lnTo>
                    <a:pt x="390806" y="0"/>
                  </a:lnTo>
                  <a:lnTo>
                    <a:pt x="390806" y="586575"/>
                  </a:lnTo>
                  <a:lnTo>
                    <a:pt x="0" y="58657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Freeform 9"/>
            <p:cNvSpPr/>
            <p:nvPr/>
          </p:nvSpPr>
          <p:spPr>
            <a:xfrm rot="-7906289">
              <a:off x="136525" y="721177"/>
              <a:ext cx="347580" cy="521696"/>
            </a:xfrm>
            <a:custGeom>
              <a:avLst/>
              <a:gdLst/>
              <a:ahLst/>
              <a:cxnLst/>
              <a:rect l="l" t="t" r="r" b="b"/>
              <a:pathLst>
                <a:path w="347580" h="521696">
                  <a:moveTo>
                    <a:pt x="0" y="0"/>
                  </a:moveTo>
                  <a:lnTo>
                    <a:pt x="347579" y="0"/>
                  </a:lnTo>
                  <a:lnTo>
                    <a:pt x="347579" y="521695"/>
                  </a:lnTo>
                  <a:lnTo>
                    <a:pt x="0" y="52169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0" name="Freeform 10"/>
            <p:cNvSpPr/>
            <p:nvPr/>
          </p:nvSpPr>
          <p:spPr>
            <a:xfrm rot="-10285624">
              <a:off x="212313" y="1062796"/>
              <a:ext cx="302405" cy="453891"/>
            </a:xfrm>
            <a:custGeom>
              <a:avLst/>
              <a:gdLst/>
              <a:ahLst/>
              <a:cxnLst/>
              <a:rect l="l" t="t" r="r" b="b"/>
              <a:pathLst>
                <a:path w="302405" h="453891">
                  <a:moveTo>
                    <a:pt x="0" y="0"/>
                  </a:moveTo>
                  <a:lnTo>
                    <a:pt x="302405" y="0"/>
                  </a:lnTo>
                  <a:lnTo>
                    <a:pt x="302405" y="453891"/>
                  </a:lnTo>
                  <a:lnTo>
                    <a:pt x="0" y="4538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1" name="Freeform 11"/>
            <p:cNvSpPr/>
            <p:nvPr/>
          </p:nvSpPr>
          <p:spPr>
            <a:xfrm rot="-1578899">
              <a:off x="427047" y="1276528"/>
              <a:ext cx="261444" cy="392411"/>
            </a:xfrm>
            <a:custGeom>
              <a:avLst/>
              <a:gdLst/>
              <a:ahLst/>
              <a:cxnLst/>
              <a:rect l="l" t="t" r="r" b="b"/>
              <a:pathLst>
                <a:path w="261444" h="392411">
                  <a:moveTo>
                    <a:pt x="0" y="0"/>
                  </a:moveTo>
                  <a:lnTo>
                    <a:pt x="261444" y="0"/>
                  </a:lnTo>
                  <a:lnTo>
                    <a:pt x="261444" y="392411"/>
                  </a:lnTo>
                  <a:lnTo>
                    <a:pt x="0" y="39241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2" name="Freeform 12"/>
            <p:cNvSpPr/>
            <p:nvPr/>
          </p:nvSpPr>
          <p:spPr>
            <a:xfrm rot="6582263">
              <a:off x="723505" y="1453153"/>
              <a:ext cx="233178" cy="349985"/>
            </a:xfrm>
            <a:custGeom>
              <a:avLst/>
              <a:gdLst/>
              <a:ahLst/>
              <a:cxnLst/>
              <a:rect l="l" t="t" r="r" b="b"/>
              <a:pathLst>
                <a:path w="233178" h="349985">
                  <a:moveTo>
                    <a:pt x="0" y="0"/>
                  </a:moveTo>
                  <a:lnTo>
                    <a:pt x="233177" y="0"/>
                  </a:lnTo>
                  <a:lnTo>
                    <a:pt x="233177" y="349985"/>
                  </a:lnTo>
                  <a:lnTo>
                    <a:pt x="0" y="34998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3" name="TextBox 13"/>
            <p:cNvSpPr txBox="1"/>
            <p:nvPr/>
          </p:nvSpPr>
          <p:spPr>
            <a:xfrm>
              <a:off x="668397"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K</a:t>
              </a:r>
            </a:p>
          </p:txBody>
        </p:sp>
        <p:sp>
          <p:nvSpPr>
            <p:cNvPr id="14" name="TextBox 14"/>
            <p:cNvSpPr txBox="1"/>
            <p:nvPr/>
          </p:nvSpPr>
          <p:spPr>
            <a:xfrm>
              <a:off x="103475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a</a:t>
              </a:r>
            </a:p>
          </p:txBody>
        </p:sp>
        <p:sp>
          <p:nvSpPr>
            <p:cNvPr id="15" name="TextBox 15"/>
            <p:cNvSpPr txBox="1"/>
            <p:nvPr/>
          </p:nvSpPr>
          <p:spPr>
            <a:xfrm>
              <a:off x="142290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n</a:t>
              </a:r>
            </a:p>
          </p:txBody>
        </p:sp>
        <p:sp>
          <p:nvSpPr>
            <p:cNvPr id="16" name="TextBox 16"/>
            <p:cNvSpPr txBox="1"/>
            <p:nvPr/>
          </p:nvSpPr>
          <p:spPr>
            <a:xfrm>
              <a:off x="2181657" y="731913"/>
              <a:ext cx="372287"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u</a:t>
              </a:r>
            </a:p>
          </p:txBody>
        </p:sp>
        <p:sp>
          <p:nvSpPr>
            <p:cNvPr id="17" name="TextBox 17"/>
            <p:cNvSpPr txBox="1"/>
            <p:nvPr/>
          </p:nvSpPr>
          <p:spPr>
            <a:xfrm>
              <a:off x="178053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S</a:t>
              </a:r>
            </a:p>
          </p:txBody>
        </p:sp>
        <p:sp>
          <p:nvSpPr>
            <p:cNvPr id="18" name="TextBox 18"/>
            <p:cNvSpPr txBox="1"/>
            <p:nvPr/>
          </p:nvSpPr>
          <p:spPr>
            <a:xfrm>
              <a:off x="2455310"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r</a:t>
              </a:r>
            </a:p>
          </p:txBody>
        </p:sp>
        <p:sp>
          <p:nvSpPr>
            <p:cNvPr id="19" name="TextBox 19"/>
            <p:cNvSpPr txBox="1"/>
            <p:nvPr/>
          </p:nvSpPr>
          <p:spPr>
            <a:xfrm>
              <a:off x="2752546"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20" name="TextBox 20"/>
            <p:cNvSpPr txBox="1"/>
            <p:nvPr/>
          </p:nvSpPr>
          <p:spPr>
            <a:xfrm>
              <a:off x="300310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i</a:t>
              </a:r>
            </a:p>
          </p:txBody>
        </p:sp>
        <p:sp>
          <p:nvSpPr>
            <p:cNvPr id="21" name="TextBox 21"/>
            <p:cNvSpPr txBox="1"/>
            <p:nvPr/>
          </p:nvSpPr>
          <p:spPr>
            <a:xfrm>
              <a:off x="3256949"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22" name="TextBox 22"/>
            <p:cNvSpPr txBox="1"/>
            <p:nvPr/>
          </p:nvSpPr>
          <p:spPr>
            <a:xfrm>
              <a:off x="3597635"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e</a:t>
              </a:r>
            </a:p>
          </p:txBody>
        </p:sp>
        <p:sp>
          <p:nvSpPr>
            <p:cNvPr id="23" name="TextBox 23"/>
            <p:cNvSpPr txBox="1"/>
            <p:nvPr/>
          </p:nvSpPr>
          <p:spPr>
            <a:xfrm>
              <a:off x="3992181" y="1101515"/>
              <a:ext cx="184337" cy="350834"/>
            </a:xfrm>
            <a:prstGeom prst="rect">
              <a:avLst/>
            </a:prstGeom>
          </p:spPr>
          <p:txBody>
            <a:bodyPr lIns="0" tIns="0" rIns="0" bIns="0" rtlCol="0" anchor="t">
              <a:spAutoFit/>
            </a:bodyPr>
            <a:lstStyle/>
            <a:p>
              <a:pPr algn="ctr">
                <a:lnSpc>
                  <a:spcPts val="1960"/>
                </a:lnSpc>
                <a:spcBef>
                  <a:spcPct val="0"/>
                </a:spcBef>
              </a:pPr>
              <a:r>
                <a:rPr lang="en-US" sz="1960" spc="-68">
                  <a:solidFill>
                    <a:srgbClr val="E9A500"/>
                  </a:solidFill>
                  <a:latin typeface="Sunborn"/>
                  <a:ea typeface="Sunborn"/>
                  <a:cs typeface="Sunborn"/>
                  <a:sym typeface="Sunborn"/>
                </a:rPr>
                <a:t>2</a:t>
              </a:r>
            </a:p>
          </p:txBody>
        </p:sp>
        <p:sp>
          <p:nvSpPr>
            <p:cNvPr id="24" name="TextBox 24"/>
            <p:cNvSpPr txBox="1"/>
            <p:nvPr/>
          </p:nvSpPr>
          <p:spPr>
            <a:xfrm>
              <a:off x="4231271" y="1105127"/>
              <a:ext cx="216779"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0</a:t>
              </a:r>
            </a:p>
          </p:txBody>
        </p:sp>
        <p:sp>
          <p:nvSpPr>
            <p:cNvPr id="25" name="TextBox 25"/>
            <p:cNvSpPr txBox="1"/>
            <p:nvPr/>
          </p:nvSpPr>
          <p:spPr>
            <a:xfrm>
              <a:off x="4186597" y="1101515"/>
              <a:ext cx="60475"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a:t>
              </a:r>
            </a:p>
          </p:txBody>
        </p:sp>
      </p:grpSp>
      <p:sp>
        <p:nvSpPr>
          <p:cNvPr id="26" name="TextBox 26"/>
          <p:cNvSpPr txBox="1"/>
          <p:nvPr/>
        </p:nvSpPr>
        <p:spPr>
          <a:xfrm>
            <a:off x="13769329" y="1028700"/>
            <a:ext cx="3489971" cy="542925"/>
          </a:xfrm>
          <a:prstGeom prst="rect">
            <a:avLst/>
          </a:prstGeom>
        </p:spPr>
        <p:txBody>
          <a:bodyPr lIns="0" tIns="0" rIns="0" bIns="0" rtlCol="0" anchor="t">
            <a:spAutoFit/>
          </a:bodyPr>
          <a:lstStyle/>
          <a:p>
            <a:pPr algn="r">
              <a:lnSpc>
                <a:spcPts val="4320"/>
              </a:lnSpc>
            </a:pPr>
            <a:r>
              <a:rPr lang="en-US" sz="3600" b="1">
                <a:solidFill>
                  <a:srgbClr val="101010"/>
                </a:solidFill>
                <a:latin typeface="Montserrat Bold"/>
                <a:ea typeface="Montserrat Bold"/>
                <a:cs typeface="Montserrat Bold"/>
                <a:sym typeface="Montserrat Bold"/>
              </a:rPr>
              <a:t>Background</a:t>
            </a:r>
          </a:p>
        </p:txBody>
      </p:sp>
      <p:sp>
        <p:nvSpPr>
          <p:cNvPr id="27" name="TextBox 27"/>
          <p:cNvSpPr txBox="1"/>
          <p:nvPr/>
        </p:nvSpPr>
        <p:spPr>
          <a:xfrm>
            <a:off x="1028700" y="2253233"/>
            <a:ext cx="11801545" cy="1325880"/>
          </a:xfrm>
          <a:prstGeom prst="rect">
            <a:avLst/>
          </a:prstGeom>
        </p:spPr>
        <p:txBody>
          <a:bodyPr lIns="0" tIns="0" rIns="0" bIns="0" rtlCol="0" anchor="t">
            <a:spAutoFit/>
          </a:bodyPr>
          <a:lstStyle/>
          <a:p>
            <a:pPr algn="l">
              <a:lnSpc>
                <a:spcPts val="5250"/>
              </a:lnSpc>
            </a:pPr>
            <a:r>
              <a:rPr lang="en-US" sz="4200" b="1">
                <a:solidFill>
                  <a:srgbClr val="00136F"/>
                </a:solidFill>
                <a:latin typeface="Montserrat Ultra-Bold"/>
                <a:ea typeface="Montserrat Ultra-Bold"/>
                <a:cs typeface="Montserrat Ultra-Bold"/>
                <a:sym typeface="Montserrat Ultra-Bold"/>
              </a:rPr>
              <a:t>Early-Onset Colorectal Cancer (EOCRC): What We Know</a:t>
            </a:r>
          </a:p>
        </p:txBody>
      </p:sp>
      <p:sp>
        <p:nvSpPr>
          <p:cNvPr id="28" name="TextBox 28"/>
          <p:cNvSpPr txBox="1"/>
          <p:nvPr/>
        </p:nvSpPr>
        <p:spPr>
          <a:xfrm>
            <a:off x="1028700" y="3798188"/>
            <a:ext cx="16230600" cy="3512960"/>
          </a:xfrm>
          <a:prstGeom prst="rect">
            <a:avLst/>
          </a:prstGeom>
        </p:spPr>
        <p:txBody>
          <a:bodyPr lIns="0" tIns="0" rIns="0" bIns="0" rtlCol="0" anchor="t">
            <a:spAutoFit/>
          </a:bodyPr>
          <a:lstStyle/>
          <a:p>
            <a:pPr marL="589017" lvl="1" indent="-294508" algn="l">
              <a:lnSpc>
                <a:spcPts val="4037"/>
              </a:lnSpc>
              <a:buFont typeface="Arial"/>
              <a:buChar char="•"/>
            </a:pPr>
            <a:r>
              <a:rPr lang="en-US" sz="2728" b="1">
                <a:solidFill>
                  <a:srgbClr val="000000"/>
                </a:solidFill>
                <a:latin typeface="Aptos Bold"/>
                <a:ea typeface="Aptos Bold"/>
                <a:cs typeface="Aptos Bold"/>
                <a:sym typeface="Aptos Bold"/>
              </a:rPr>
              <a:t>Rapidly rising incidence: </a:t>
            </a:r>
            <a:r>
              <a:rPr lang="en-US" sz="2728">
                <a:solidFill>
                  <a:srgbClr val="000000"/>
                </a:solidFill>
                <a:latin typeface="Aptos"/>
                <a:ea typeface="Aptos"/>
                <a:cs typeface="Aptos"/>
                <a:sym typeface="Aptos"/>
              </a:rPr>
              <a:t>EOCRC is now a leading cause of cancer deaths among adults under 50</a:t>
            </a:r>
          </a:p>
          <a:p>
            <a:pPr marL="589017" lvl="1" indent="-294508" algn="l">
              <a:lnSpc>
                <a:spcPts val="4037"/>
              </a:lnSpc>
              <a:buFont typeface="Arial"/>
              <a:buChar char="•"/>
            </a:pPr>
            <a:r>
              <a:rPr lang="en-US" sz="2728" b="1">
                <a:solidFill>
                  <a:srgbClr val="000000"/>
                </a:solidFill>
                <a:latin typeface="Aptos Bold"/>
                <a:ea typeface="Aptos Bold"/>
                <a:cs typeface="Aptos Bold"/>
                <a:sym typeface="Aptos Bold"/>
              </a:rPr>
              <a:t>Distinct biology:</a:t>
            </a:r>
            <a:r>
              <a:rPr lang="en-US" sz="2728">
                <a:solidFill>
                  <a:srgbClr val="000000"/>
                </a:solidFill>
                <a:latin typeface="Aptos"/>
                <a:ea typeface="Aptos"/>
                <a:cs typeface="Aptos"/>
                <a:sym typeface="Aptos"/>
              </a:rPr>
              <a:t> Tumors in younger adults are more often left-sided (rectum/left colon) and may have more aggressive molecular features.</a:t>
            </a:r>
          </a:p>
          <a:p>
            <a:pPr marL="589017" lvl="1" indent="-294508" algn="l">
              <a:lnSpc>
                <a:spcPts val="4037"/>
              </a:lnSpc>
              <a:buFont typeface="Arial"/>
              <a:buChar char="•"/>
            </a:pPr>
            <a:r>
              <a:rPr lang="en-US" sz="2728" b="1">
                <a:solidFill>
                  <a:srgbClr val="000000"/>
                </a:solidFill>
                <a:latin typeface="Aptos Bold"/>
                <a:ea typeface="Aptos Bold"/>
                <a:cs typeface="Aptos Bold"/>
                <a:sym typeface="Aptos Bold"/>
              </a:rPr>
              <a:t>Genetic predisposition:</a:t>
            </a:r>
            <a:r>
              <a:rPr lang="en-US" sz="2728">
                <a:solidFill>
                  <a:srgbClr val="000000"/>
                </a:solidFill>
                <a:latin typeface="Aptos"/>
                <a:ea typeface="Aptos"/>
                <a:cs typeface="Aptos"/>
                <a:sym typeface="Aptos"/>
              </a:rPr>
              <a:t> Around </a:t>
            </a:r>
            <a:r>
              <a:rPr lang="en-US" sz="2728" b="1">
                <a:solidFill>
                  <a:srgbClr val="000000"/>
                </a:solidFill>
                <a:latin typeface="Aptos Bold"/>
                <a:ea typeface="Aptos Bold"/>
                <a:cs typeface="Aptos Bold"/>
                <a:sym typeface="Aptos Bold"/>
              </a:rPr>
              <a:t>1 in 5 patients under age 35</a:t>
            </a:r>
            <a:r>
              <a:rPr lang="en-US" sz="2728">
                <a:solidFill>
                  <a:srgbClr val="000000"/>
                </a:solidFill>
                <a:latin typeface="Aptos"/>
                <a:ea typeface="Aptos"/>
                <a:cs typeface="Aptos"/>
                <a:sym typeface="Aptos"/>
              </a:rPr>
              <a:t> </a:t>
            </a:r>
            <a:r>
              <a:rPr lang="en-US" sz="2728" b="1">
                <a:solidFill>
                  <a:srgbClr val="000000"/>
                </a:solidFill>
                <a:latin typeface="Aptos Bold"/>
                <a:ea typeface="Aptos Bold"/>
                <a:cs typeface="Aptos Bold"/>
                <a:sym typeface="Aptos Bold"/>
              </a:rPr>
              <a:t>carry a hereditary cancer mutation</a:t>
            </a:r>
            <a:r>
              <a:rPr lang="en-US" sz="2728">
                <a:solidFill>
                  <a:srgbClr val="000000"/>
                </a:solidFill>
                <a:latin typeface="Aptos"/>
                <a:ea typeface="Aptos"/>
                <a:cs typeface="Aptos"/>
                <a:sym typeface="Aptos"/>
              </a:rPr>
              <a:t> (e.g., Lynch syndrome, BRCA1/2), but this does not fully explain the population-level rise.</a:t>
            </a:r>
          </a:p>
          <a:p>
            <a:pPr marL="589017" lvl="1" indent="-294508" algn="l">
              <a:lnSpc>
                <a:spcPts val="4037"/>
              </a:lnSpc>
              <a:buFont typeface="Arial"/>
              <a:buChar char="•"/>
            </a:pPr>
            <a:r>
              <a:rPr lang="en-US" sz="2728" b="1">
                <a:solidFill>
                  <a:srgbClr val="000000"/>
                </a:solidFill>
                <a:latin typeface="Aptos Bold"/>
                <a:ea typeface="Aptos Bold"/>
                <a:cs typeface="Aptos Bold"/>
                <a:sym typeface="Aptos Bold"/>
              </a:rPr>
              <a:t>Mortality shift: </a:t>
            </a:r>
            <a:r>
              <a:rPr lang="en-US" sz="2728">
                <a:solidFill>
                  <a:srgbClr val="000000"/>
                </a:solidFill>
                <a:latin typeface="Aptos"/>
                <a:ea typeface="Aptos"/>
                <a:cs typeface="Aptos"/>
                <a:sym typeface="Aptos"/>
              </a:rPr>
              <a:t>Deaths from colorectal cancer are increasing among </a:t>
            </a:r>
            <a:r>
              <a:rPr lang="en-US" sz="2728" b="1">
                <a:solidFill>
                  <a:srgbClr val="000000"/>
                </a:solidFill>
                <a:latin typeface="Aptos Bold"/>
                <a:ea typeface="Aptos Bold"/>
                <a:cs typeface="Aptos Bold"/>
                <a:sym typeface="Aptos Bold"/>
              </a:rPr>
              <a:t>younger adults</a:t>
            </a:r>
            <a:r>
              <a:rPr lang="en-US" sz="2728">
                <a:solidFill>
                  <a:srgbClr val="000000"/>
                </a:solidFill>
                <a:latin typeface="Aptos"/>
                <a:ea typeface="Aptos"/>
                <a:cs typeface="Aptos"/>
                <a:sym typeface="Aptos"/>
              </a:rPr>
              <a:t>, while overall cancer mortality in this age group is not.</a:t>
            </a:r>
          </a:p>
        </p:txBody>
      </p:sp>
      <p:sp>
        <p:nvSpPr>
          <p:cNvPr id="29" name="TextBox 29"/>
          <p:cNvSpPr txBox="1"/>
          <p:nvPr/>
        </p:nvSpPr>
        <p:spPr>
          <a:xfrm>
            <a:off x="1028700" y="9410065"/>
            <a:ext cx="12833003" cy="170815"/>
          </a:xfrm>
          <a:prstGeom prst="rect">
            <a:avLst/>
          </a:prstGeom>
        </p:spPr>
        <p:txBody>
          <a:bodyPr lIns="0" tIns="0" rIns="0" bIns="0" rtlCol="0" anchor="t">
            <a:spAutoFit/>
          </a:bodyPr>
          <a:lstStyle/>
          <a:p>
            <a:pPr algn="ctr">
              <a:lnSpc>
                <a:spcPts val="1100"/>
              </a:lnSpc>
              <a:spcBef>
                <a:spcPct val="0"/>
              </a:spcBef>
            </a:pPr>
            <a:r>
              <a:rPr lang="en-US" sz="1100" spc="-38">
                <a:solidFill>
                  <a:srgbClr val="000000"/>
                </a:solidFill>
                <a:latin typeface="Univers"/>
                <a:ea typeface="Univers"/>
                <a:cs typeface="Univers"/>
                <a:sym typeface="Univers"/>
              </a:rPr>
              <a:t>Saraiva MR, Rosa I, Claro I. Early-onset colorectal cancer: A review of current knowledge. World J Gastroenterol. 2023 Feb 28;29(8):1289-1303. doi: 10.3748/wjg.v29.i8.1289. PMID: 36925459; PMCID: PMC10011966.</a:t>
            </a:r>
          </a:p>
        </p:txBody>
      </p:sp>
      <p:sp>
        <p:nvSpPr>
          <p:cNvPr id="30" name="TextBox 30"/>
          <p:cNvSpPr txBox="1"/>
          <p:nvPr/>
        </p:nvSpPr>
        <p:spPr>
          <a:xfrm>
            <a:off x="1028700" y="9168130"/>
            <a:ext cx="12833003" cy="170815"/>
          </a:xfrm>
          <a:prstGeom prst="rect">
            <a:avLst/>
          </a:prstGeom>
        </p:spPr>
        <p:txBody>
          <a:bodyPr lIns="0" tIns="0" rIns="0" bIns="0" rtlCol="0" anchor="t">
            <a:spAutoFit/>
          </a:bodyPr>
          <a:lstStyle/>
          <a:p>
            <a:pPr algn="l">
              <a:lnSpc>
                <a:spcPts val="1100"/>
              </a:lnSpc>
              <a:spcBef>
                <a:spcPct val="0"/>
              </a:spcBef>
            </a:pPr>
            <a:r>
              <a:rPr lang="en-US" sz="1100" spc="-38">
                <a:solidFill>
                  <a:srgbClr val="000000"/>
                </a:solidFill>
                <a:latin typeface="Univers"/>
                <a:ea typeface="Univers"/>
                <a:cs typeface="Univers"/>
                <a:sym typeface="Univers"/>
              </a:rPr>
              <a:t>Siegel RL, Wagle NS, Cercek A, Smith RA, Jemal A. Colorectal cancer statistics, 2023. CA Cancer J Clin. 2023 May-Jun;73(3):233-254. doi: 10.3322/caac.21772. Epub 2023 Mar 1. PMID: 36856579.</a:t>
            </a:r>
          </a:p>
        </p:txBody>
      </p:sp>
      <p:sp>
        <p:nvSpPr>
          <p:cNvPr id="31" name="TextBox 31"/>
          <p:cNvSpPr txBox="1"/>
          <p:nvPr/>
        </p:nvSpPr>
        <p:spPr>
          <a:xfrm>
            <a:off x="3510175" y="7570970"/>
            <a:ext cx="11267651" cy="1083847"/>
          </a:xfrm>
          <a:prstGeom prst="rect">
            <a:avLst/>
          </a:prstGeom>
        </p:spPr>
        <p:txBody>
          <a:bodyPr lIns="0" tIns="0" rIns="0" bIns="0" rtlCol="0" anchor="t">
            <a:spAutoFit/>
          </a:bodyPr>
          <a:lstStyle/>
          <a:p>
            <a:pPr algn="ctr">
              <a:lnSpc>
                <a:spcPts val="4269"/>
              </a:lnSpc>
            </a:pPr>
            <a:r>
              <a:rPr lang="en-US" sz="2482" b="1" spc="-86">
                <a:solidFill>
                  <a:srgbClr val="000000"/>
                </a:solidFill>
                <a:latin typeface="Univers Bold"/>
                <a:ea typeface="Univers Bold"/>
                <a:cs typeface="Univers Bold"/>
                <a:sym typeface="Univers Bold"/>
              </a:rPr>
              <a:t>Despite continued overall declines, CRC is rapidly shifting to diagnosis at a younger age, at a more advanced stage, and in the left colon/rectum.</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500955" y="1773628"/>
            <a:ext cx="2758345" cy="245871"/>
            <a:chOff x="0" y="0"/>
            <a:chExt cx="726478" cy="64756"/>
          </a:xfrm>
        </p:grpSpPr>
        <p:sp>
          <p:nvSpPr>
            <p:cNvPr id="3" name="Freeform 3"/>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9B314"/>
            </a:solidFill>
          </p:spPr>
          <p:txBody>
            <a:bodyPr/>
            <a:lstStyle/>
            <a:p>
              <a:endParaRPr lang="en-US"/>
            </a:p>
          </p:txBody>
        </p:sp>
        <p:sp>
          <p:nvSpPr>
            <p:cNvPr id="4" name="TextBox 4"/>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028700" y="626321"/>
            <a:ext cx="3336038" cy="1347682"/>
            <a:chOff x="0" y="0"/>
            <a:chExt cx="4448050" cy="1796909"/>
          </a:xfrm>
        </p:grpSpPr>
        <p:sp>
          <p:nvSpPr>
            <p:cNvPr id="6" name="Freeform 6"/>
            <p:cNvSpPr/>
            <p:nvPr/>
          </p:nvSpPr>
          <p:spPr>
            <a:xfrm rot="-586919">
              <a:off x="915157" y="34528"/>
              <a:ext cx="466355" cy="699970"/>
            </a:xfrm>
            <a:custGeom>
              <a:avLst/>
              <a:gdLst/>
              <a:ahLst/>
              <a:cxnLst/>
              <a:rect l="l" t="t" r="r" b="b"/>
              <a:pathLst>
                <a:path w="466355" h="699970">
                  <a:moveTo>
                    <a:pt x="0" y="0"/>
                  </a:moveTo>
                  <a:lnTo>
                    <a:pt x="466355" y="0"/>
                  </a:lnTo>
                  <a:lnTo>
                    <a:pt x="466355" y="699971"/>
                  </a:lnTo>
                  <a:lnTo>
                    <a:pt x="0" y="6999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Freeform 7"/>
            <p:cNvSpPr/>
            <p:nvPr/>
          </p:nvSpPr>
          <p:spPr>
            <a:xfrm rot="-3527984">
              <a:off x="503875" y="121299"/>
              <a:ext cx="425574" cy="638760"/>
            </a:xfrm>
            <a:custGeom>
              <a:avLst/>
              <a:gdLst/>
              <a:ahLst/>
              <a:cxnLst/>
              <a:rect l="l" t="t" r="r" b="b"/>
              <a:pathLst>
                <a:path w="425574" h="638760">
                  <a:moveTo>
                    <a:pt x="0" y="0"/>
                  </a:moveTo>
                  <a:lnTo>
                    <a:pt x="425574" y="0"/>
                  </a:lnTo>
                  <a:lnTo>
                    <a:pt x="425574" y="638760"/>
                  </a:lnTo>
                  <a:lnTo>
                    <a:pt x="0" y="6387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p:cNvSpPr/>
            <p:nvPr/>
          </p:nvSpPr>
          <p:spPr>
            <a:xfrm rot="-6078961">
              <a:off x="221086" y="399711"/>
              <a:ext cx="390806" cy="586575"/>
            </a:xfrm>
            <a:custGeom>
              <a:avLst/>
              <a:gdLst/>
              <a:ahLst/>
              <a:cxnLst/>
              <a:rect l="l" t="t" r="r" b="b"/>
              <a:pathLst>
                <a:path w="390806" h="586575">
                  <a:moveTo>
                    <a:pt x="0" y="0"/>
                  </a:moveTo>
                  <a:lnTo>
                    <a:pt x="390806" y="0"/>
                  </a:lnTo>
                  <a:lnTo>
                    <a:pt x="390806" y="586575"/>
                  </a:lnTo>
                  <a:lnTo>
                    <a:pt x="0" y="58657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Freeform 9"/>
            <p:cNvSpPr/>
            <p:nvPr/>
          </p:nvSpPr>
          <p:spPr>
            <a:xfrm rot="-7906289">
              <a:off x="136525" y="721177"/>
              <a:ext cx="347580" cy="521696"/>
            </a:xfrm>
            <a:custGeom>
              <a:avLst/>
              <a:gdLst/>
              <a:ahLst/>
              <a:cxnLst/>
              <a:rect l="l" t="t" r="r" b="b"/>
              <a:pathLst>
                <a:path w="347580" h="521696">
                  <a:moveTo>
                    <a:pt x="0" y="0"/>
                  </a:moveTo>
                  <a:lnTo>
                    <a:pt x="347579" y="0"/>
                  </a:lnTo>
                  <a:lnTo>
                    <a:pt x="347579" y="521695"/>
                  </a:lnTo>
                  <a:lnTo>
                    <a:pt x="0" y="52169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0" name="Freeform 10"/>
            <p:cNvSpPr/>
            <p:nvPr/>
          </p:nvSpPr>
          <p:spPr>
            <a:xfrm rot="-10285624">
              <a:off x="212313" y="1062796"/>
              <a:ext cx="302405" cy="453891"/>
            </a:xfrm>
            <a:custGeom>
              <a:avLst/>
              <a:gdLst/>
              <a:ahLst/>
              <a:cxnLst/>
              <a:rect l="l" t="t" r="r" b="b"/>
              <a:pathLst>
                <a:path w="302405" h="453891">
                  <a:moveTo>
                    <a:pt x="0" y="0"/>
                  </a:moveTo>
                  <a:lnTo>
                    <a:pt x="302405" y="0"/>
                  </a:lnTo>
                  <a:lnTo>
                    <a:pt x="302405" y="453891"/>
                  </a:lnTo>
                  <a:lnTo>
                    <a:pt x="0" y="4538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1" name="Freeform 11"/>
            <p:cNvSpPr/>
            <p:nvPr/>
          </p:nvSpPr>
          <p:spPr>
            <a:xfrm rot="-1578899">
              <a:off x="427047" y="1276528"/>
              <a:ext cx="261444" cy="392411"/>
            </a:xfrm>
            <a:custGeom>
              <a:avLst/>
              <a:gdLst/>
              <a:ahLst/>
              <a:cxnLst/>
              <a:rect l="l" t="t" r="r" b="b"/>
              <a:pathLst>
                <a:path w="261444" h="392411">
                  <a:moveTo>
                    <a:pt x="0" y="0"/>
                  </a:moveTo>
                  <a:lnTo>
                    <a:pt x="261444" y="0"/>
                  </a:lnTo>
                  <a:lnTo>
                    <a:pt x="261444" y="392411"/>
                  </a:lnTo>
                  <a:lnTo>
                    <a:pt x="0" y="39241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2" name="Freeform 12"/>
            <p:cNvSpPr/>
            <p:nvPr/>
          </p:nvSpPr>
          <p:spPr>
            <a:xfrm rot="6582263">
              <a:off x="723505" y="1453153"/>
              <a:ext cx="233178" cy="349985"/>
            </a:xfrm>
            <a:custGeom>
              <a:avLst/>
              <a:gdLst/>
              <a:ahLst/>
              <a:cxnLst/>
              <a:rect l="l" t="t" r="r" b="b"/>
              <a:pathLst>
                <a:path w="233178" h="349985">
                  <a:moveTo>
                    <a:pt x="0" y="0"/>
                  </a:moveTo>
                  <a:lnTo>
                    <a:pt x="233177" y="0"/>
                  </a:lnTo>
                  <a:lnTo>
                    <a:pt x="233177" y="349985"/>
                  </a:lnTo>
                  <a:lnTo>
                    <a:pt x="0" y="34998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3" name="TextBox 13"/>
            <p:cNvSpPr txBox="1"/>
            <p:nvPr/>
          </p:nvSpPr>
          <p:spPr>
            <a:xfrm>
              <a:off x="668397"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K</a:t>
              </a:r>
            </a:p>
          </p:txBody>
        </p:sp>
        <p:sp>
          <p:nvSpPr>
            <p:cNvPr id="14" name="TextBox 14"/>
            <p:cNvSpPr txBox="1"/>
            <p:nvPr/>
          </p:nvSpPr>
          <p:spPr>
            <a:xfrm>
              <a:off x="103475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a</a:t>
              </a:r>
            </a:p>
          </p:txBody>
        </p:sp>
        <p:sp>
          <p:nvSpPr>
            <p:cNvPr id="15" name="TextBox 15"/>
            <p:cNvSpPr txBox="1"/>
            <p:nvPr/>
          </p:nvSpPr>
          <p:spPr>
            <a:xfrm>
              <a:off x="142290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n</a:t>
              </a:r>
            </a:p>
          </p:txBody>
        </p:sp>
        <p:sp>
          <p:nvSpPr>
            <p:cNvPr id="16" name="TextBox 16"/>
            <p:cNvSpPr txBox="1"/>
            <p:nvPr/>
          </p:nvSpPr>
          <p:spPr>
            <a:xfrm>
              <a:off x="2181657" y="731913"/>
              <a:ext cx="372287"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u</a:t>
              </a:r>
            </a:p>
          </p:txBody>
        </p:sp>
        <p:sp>
          <p:nvSpPr>
            <p:cNvPr id="17" name="TextBox 17"/>
            <p:cNvSpPr txBox="1"/>
            <p:nvPr/>
          </p:nvSpPr>
          <p:spPr>
            <a:xfrm>
              <a:off x="178053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S</a:t>
              </a:r>
            </a:p>
          </p:txBody>
        </p:sp>
        <p:sp>
          <p:nvSpPr>
            <p:cNvPr id="18" name="TextBox 18"/>
            <p:cNvSpPr txBox="1"/>
            <p:nvPr/>
          </p:nvSpPr>
          <p:spPr>
            <a:xfrm>
              <a:off x="2455310"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r</a:t>
              </a:r>
            </a:p>
          </p:txBody>
        </p:sp>
        <p:sp>
          <p:nvSpPr>
            <p:cNvPr id="19" name="TextBox 19"/>
            <p:cNvSpPr txBox="1"/>
            <p:nvPr/>
          </p:nvSpPr>
          <p:spPr>
            <a:xfrm>
              <a:off x="2752546"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20" name="TextBox 20"/>
            <p:cNvSpPr txBox="1"/>
            <p:nvPr/>
          </p:nvSpPr>
          <p:spPr>
            <a:xfrm>
              <a:off x="300310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i</a:t>
              </a:r>
            </a:p>
          </p:txBody>
        </p:sp>
        <p:sp>
          <p:nvSpPr>
            <p:cNvPr id="21" name="TextBox 21"/>
            <p:cNvSpPr txBox="1"/>
            <p:nvPr/>
          </p:nvSpPr>
          <p:spPr>
            <a:xfrm>
              <a:off x="3256949"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22" name="TextBox 22"/>
            <p:cNvSpPr txBox="1"/>
            <p:nvPr/>
          </p:nvSpPr>
          <p:spPr>
            <a:xfrm>
              <a:off x="3597635"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e</a:t>
              </a:r>
            </a:p>
          </p:txBody>
        </p:sp>
        <p:sp>
          <p:nvSpPr>
            <p:cNvPr id="23" name="TextBox 23"/>
            <p:cNvSpPr txBox="1"/>
            <p:nvPr/>
          </p:nvSpPr>
          <p:spPr>
            <a:xfrm>
              <a:off x="3992181" y="1101515"/>
              <a:ext cx="184337" cy="350834"/>
            </a:xfrm>
            <a:prstGeom prst="rect">
              <a:avLst/>
            </a:prstGeom>
          </p:spPr>
          <p:txBody>
            <a:bodyPr lIns="0" tIns="0" rIns="0" bIns="0" rtlCol="0" anchor="t">
              <a:spAutoFit/>
            </a:bodyPr>
            <a:lstStyle/>
            <a:p>
              <a:pPr algn="ctr">
                <a:lnSpc>
                  <a:spcPts val="1960"/>
                </a:lnSpc>
                <a:spcBef>
                  <a:spcPct val="0"/>
                </a:spcBef>
              </a:pPr>
              <a:r>
                <a:rPr lang="en-US" sz="1960" spc="-68">
                  <a:solidFill>
                    <a:srgbClr val="E9A500"/>
                  </a:solidFill>
                  <a:latin typeface="Sunborn"/>
                  <a:ea typeface="Sunborn"/>
                  <a:cs typeface="Sunborn"/>
                  <a:sym typeface="Sunborn"/>
                </a:rPr>
                <a:t>2</a:t>
              </a:r>
            </a:p>
          </p:txBody>
        </p:sp>
        <p:sp>
          <p:nvSpPr>
            <p:cNvPr id="24" name="TextBox 24"/>
            <p:cNvSpPr txBox="1"/>
            <p:nvPr/>
          </p:nvSpPr>
          <p:spPr>
            <a:xfrm>
              <a:off x="4231271" y="1105127"/>
              <a:ext cx="216779"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0</a:t>
              </a:r>
            </a:p>
          </p:txBody>
        </p:sp>
        <p:sp>
          <p:nvSpPr>
            <p:cNvPr id="25" name="TextBox 25"/>
            <p:cNvSpPr txBox="1"/>
            <p:nvPr/>
          </p:nvSpPr>
          <p:spPr>
            <a:xfrm>
              <a:off x="4186597" y="1101515"/>
              <a:ext cx="60475"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a:t>
              </a:r>
            </a:p>
          </p:txBody>
        </p:sp>
      </p:grpSp>
      <p:sp>
        <p:nvSpPr>
          <p:cNvPr id="26" name="Freeform 26"/>
          <p:cNvSpPr/>
          <p:nvPr/>
        </p:nvSpPr>
        <p:spPr>
          <a:xfrm>
            <a:off x="781788" y="4853121"/>
            <a:ext cx="1002252" cy="1205716"/>
          </a:xfrm>
          <a:custGeom>
            <a:avLst/>
            <a:gdLst/>
            <a:ahLst/>
            <a:cxnLst/>
            <a:rect l="l" t="t" r="r" b="b"/>
            <a:pathLst>
              <a:path w="1002252" h="1205716">
                <a:moveTo>
                  <a:pt x="0" y="0"/>
                </a:moveTo>
                <a:lnTo>
                  <a:pt x="1002251" y="0"/>
                </a:lnTo>
                <a:lnTo>
                  <a:pt x="1002251" y="1205716"/>
                </a:lnTo>
                <a:lnTo>
                  <a:pt x="0" y="1205716"/>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27" name="TextBox 27"/>
          <p:cNvSpPr txBox="1"/>
          <p:nvPr/>
        </p:nvSpPr>
        <p:spPr>
          <a:xfrm>
            <a:off x="13769329" y="1028700"/>
            <a:ext cx="3489971" cy="542925"/>
          </a:xfrm>
          <a:prstGeom prst="rect">
            <a:avLst/>
          </a:prstGeom>
        </p:spPr>
        <p:txBody>
          <a:bodyPr lIns="0" tIns="0" rIns="0" bIns="0" rtlCol="0" anchor="t">
            <a:spAutoFit/>
          </a:bodyPr>
          <a:lstStyle/>
          <a:p>
            <a:pPr algn="r">
              <a:lnSpc>
                <a:spcPts val="4320"/>
              </a:lnSpc>
            </a:pPr>
            <a:r>
              <a:rPr lang="en-US" sz="3600" b="1">
                <a:solidFill>
                  <a:srgbClr val="101010"/>
                </a:solidFill>
                <a:latin typeface="Montserrat Bold"/>
                <a:ea typeface="Montserrat Bold"/>
                <a:cs typeface="Montserrat Bold"/>
                <a:sym typeface="Montserrat Bold"/>
              </a:rPr>
              <a:t>Background</a:t>
            </a:r>
          </a:p>
        </p:txBody>
      </p:sp>
      <p:sp>
        <p:nvSpPr>
          <p:cNvPr id="28" name="TextBox 28"/>
          <p:cNvSpPr txBox="1"/>
          <p:nvPr/>
        </p:nvSpPr>
        <p:spPr>
          <a:xfrm>
            <a:off x="1028700" y="2253233"/>
            <a:ext cx="11801545" cy="659130"/>
          </a:xfrm>
          <a:prstGeom prst="rect">
            <a:avLst/>
          </a:prstGeom>
        </p:spPr>
        <p:txBody>
          <a:bodyPr lIns="0" tIns="0" rIns="0" bIns="0" rtlCol="0" anchor="t">
            <a:spAutoFit/>
          </a:bodyPr>
          <a:lstStyle/>
          <a:p>
            <a:pPr algn="l">
              <a:lnSpc>
                <a:spcPts val="5250"/>
              </a:lnSpc>
            </a:pPr>
            <a:r>
              <a:rPr lang="en-US" sz="4200" b="1">
                <a:solidFill>
                  <a:srgbClr val="00136F"/>
                </a:solidFill>
                <a:latin typeface="Montserrat Ultra-Bold"/>
                <a:ea typeface="Montserrat Ultra-Bold"/>
                <a:cs typeface="Montserrat Ultra-Bold"/>
                <a:sym typeface="Montserrat Ultra-Bold"/>
              </a:rPr>
              <a:t>EOCRC: Clinical Implications</a:t>
            </a:r>
          </a:p>
        </p:txBody>
      </p:sp>
      <p:sp>
        <p:nvSpPr>
          <p:cNvPr id="29" name="TextBox 29"/>
          <p:cNvSpPr txBox="1"/>
          <p:nvPr/>
        </p:nvSpPr>
        <p:spPr>
          <a:xfrm>
            <a:off x="1028700" y="9248775"/>
            <a:ext cx="12833003" cy="170815"/>
          </a:xfrm>
          <a:prstGeom prst="rect">
            <a:avLst/>
          </a:prstGeom>
        </p:spPr>
        <p:txBody>
          <a:bodyPr lIns="0" tIns="0" rIns="0" bIns="0" rtlCol="0" anchor="t">
            <a:spAutoFit/>
          </a:bodyPr>
          <a:lstStyle/>
          <a:p>
            <a:pPr algn="ctr">
              <a:lnSpc>
                <a:spcPts val="1100"/>
              </a:lnSpc>
              <a:spcBef>
                <a:spcPct val="0"/>
              </a:spcBef>
            </a:pPr>
            <a:r>
              <a:rPr lang="en-US" sz="1100" spc="-38">
                <a:solidFill>
                  <a:srgbClr val="000000"/>
                </a:solidFill>
                <a:latin typeface="Univers"/>
                <a:ea typeface="Univers"/>
                <a:cs typeface="Univers"/>
                <a:sym typeface="Univers"/>
              </a:rPr>
              <a:t>Saraiva MR, Rosa I, Claro I. Early-onset colorectal cancer: A review of current knowledge. World J Gastroenterol. 2023 Feb 28;29(8):1289-1303. doi: 10.3748/wjg.v29.i8.1289. PMID: 36925459; PMCID: PMC10011966.</a:t>
            </a:r>
          </a:p>
        </p:txBody>
      </p:sp>
      <p:sp>
        <p:nvSpPr>
          <p:cNvPr id="30" name="TextBox 30"/>
          <p:cNvSpPr txBox="1"/>
          <p:nvPr/>
        </p:nvSpPr>
        <p:spPr>
          <a:xfrm>
            <a:off x="1028700" y="9087485"/>
            <a:ext cx="9200257" cy="170815"/>
          </a:xfrm>
          <a:prstGeom prst="rect">
            <a:avLst/>
          </a:prstGeom>
        </p:spPr>
        <p:txBody>
          <a:bodyPr lIns="0" tIns="0" rIns="0" bIns="0" rtlCol="0" anchor="t">
            <a:spAutoFit/>
          </a:bodyPr>
          <a:lstStyle/>
          <a:p>
            <a:pPr algn="ctr">
              <a:lnSpc>
                <a:spcPts val="1100"/>
              </a:lnSpc>
              <a:spcBef>
                <a:spcPct val="0"/>
              </a:spcBef>
            </a:pPr>
            <a:r>
              <a:rPr lang="en-US" sz="1100" spc="-38">
                <a:solidFill>
                  <a:srgbClr val="000000"/>
                </a:solidFill>
                <a:latin typeface="Univers"/>
                <a:ea typeface="Univers"/>
                <a:cs typeface="Univers"/>
                <a:sym typeface="Univers"/>
              </a:rPr>
              <a:t>National Cancer Institute. As Rates of Some Cancers Increase in Younger People, Researchers Search for Answers. Cancer Currents Blog, May 14, 2025.</a:t>
            </a:r>
          </a:p>
        </p:txBody>
      </p:sp>
      <p:sp>
        <p:nvSpPr>
          <p:cNvPr id="31" name="TextBox 31"/>
          <p:cNvSpPr txBox="1"/>
          <p:nvPr/>
        </p:nvSpPr>
        <p:spPr>
          <a:xfrm>
            <a:off x="1028700" y="5383331"/>
            <a:ext cx="16230600" cy="2678803"/>
          </a:xfrm>
          <a:prstGeom prst="rect">
            <a:avLst/>
          </a:prstGeom>
        </p:spPr>
        <p:txBody>
          <a:bodyPr lIns="0" tIns="0" rIns="0" bIns="0" rtlCol="0" anchor="t">
            <a:spAutoFit/>
          </a:bodyPr>
          <a:lstStyle/>
          <a:p>
            <a:pPr marL="566943" lvl="1" indent="-283472" algn="l">
              <a:lnSpc>
                <a:spcPts val="5383"/>
              </a:lnSpc>
              <a:buFont typeface="Arial"/>
              <a:buChar char="•"/>
            </a:pPr>
            <a:r>
              <a:rPr lang="en-US" sz="2625" b="1" spc="-91">
                <a:solidFill>
                  <a:srgbClr val="000000"/>
                </a:solidFill>
                <a:latin typeface="Univers Bold"/>
                <a:ea typeface="Univers Bold"/>
                <a:cs typeface="Univers Bold"/>
                <a:sym typeface="Univers Bold"/>
              </a:rPr>
              <a:t>How PCPs can help:</a:t>
            </a:r>
          </a:p>
          <a:p>
            <a:pPr marL="1133886" lvl="2" indent="-377962" algn="l">
              <a:lnSpc>
                <a:spcPts val="5383"/>
              </a:lnSpc>
              <a:buFont typeface="Arial"/>
              <a:buChar char="⚬"/>
            </a:pPr>
            <a:r>
              <a:rPr lang="en-US" sz="2625" spc="-91">
                <a:solidFill>
                  <a:srgbClr val="000000"/>
                </a:solidFill>
                <a:latin typeface="Univers"/>
                <a:ea typeface="Univers"/>
                <a:cs typeface="Univers"/>
                <a:sym typeface="Univers"/>
              </a:rPr>
              <a:t>Support </a:t>
            </a:r>
            <a:r>
              <a:rPr lang="en-US" sz="2625" b="1" spc="-91">
                <a:solidFill>
                  <a:srgbClr val="000000"/>
                </a:solidFill>
                <a:latin typeface="Univers Bold"/>
                <a:ea typeface="Univers Bold"/>
                <a:cs typeface="Univers Bold"/>
                <a:sym typeface="Univers Bold"/>
              </a:rPr>
              <a:t>screening</a:t>
            </a:r>
            <a:r>
              <a:rPr lang="en-US" sz="2625" spc="-91">
                <a:solidFill>
                  <a:srgbClr val="000000"/>
                </a:solidFill>
                <a:latin typeface="Univers"/>
                <a:ea typeface="Univers"/>
                <a:cs typeface="Univers"/>
                <a:sym typeface="Univers"/>
              </a:rPr>
              <a:t> awareness and participation beginning </a:t>
            </a:r>
            <a:r>
              <a:rPr lang="en-US" sz="2625" b="1" spc="-91">
                <a:solidFill>
                  <a:srgbClr val="000000"/>
                </a:solidFill>
                <a:latin typeface="Univers Bold"/>
                <a:ea typeface="Univers Bold"/>
                <a:cs typeface="Univers Bold"/>
                <a:sym typeface="Univers Bold"/>
              </a:rPr>
              <a:t>at age 45</a:t>
            </a:r>
            <a:r>
              <a:rPr lang="en-US" sz="2625" spc="-91">
                <a:solidFill>
                  <a:srgbClr val="000000"/>
                </a:solidFill>
                <a:latin typeface="Univers"/>
                <a:ea typeface="Univers"/>
                <a:cs typeface="Univers"/>
                <a:sym typeface="Univers"/>
              </a:rPr>
              <a:t> (per USPSTF and ACS guidelines).</a:t>
            </a:r>
          </a:p>
          <a:p>
            <a:pPr marL="1700829" lvl="3" indent="-425207" algn="l">
              <a:lnSpc>
                <a:spcPts val="5383"/>
              </a:lnSpc>
              <a:buFont typeface="Arial"/>
              <a:buChar char="￭"/>
            </a:pPr>
            <a:r>
              <a:rPr lang="en-US" sz="2625" spc="-91">
                <a:solidFill>
                  <a:srgbClr val="000000"/>
                </a:solidFill>
                <a:latin typeface="Univers"/>
                <a:ea typeface="Univers"/>
                <a:cs typeface="Univers"/>
                <a:sym typeface="Univers"/>
              </a:rPr>
              <a:t>Document </a:t>
            </a:r>
            <a:r>
              <a:rPr lang="en-US" sz="2625" b="1" spc="-91">
                <a:solidFill>
                  <a:srgbClr val="000000"/>
                </a:solidFill>
                <a:latin typeface="Univers Bold"/>
                <a:ea typeface="Univers Bold"/>
                <a:cs typeface="Univers Bold"/>
                <a:sym typeface="Univers Bold"/>
              </a:rPr>
              <a:t>family history of cancer </a:t>
            </a:r>
            <a:r>
              <a:rPr lang="en-US" sz="2625" spc="-91">
                <a:solidFill>
                  <a:srgbClr val="000000"/>
                </a:solidFill>
                <a:latin typeface="Univers"/>
                <a:ea typeface="Univers"/>
                <a:cs typeface="Univers"/>
                <a:sym typeface="Univers"/>
              </a:rPr>
              <a:t>(</a:t>
            </a:r>
            <a:r>
              <a:rPr lang="en-US" sz="2625" i="1" spc="-91">
                <a:solidFill>
                  <a:srgbClr val="000000"/>
                </a:solidFill>
                <a:latin typeface="Univers Italics"/>
                <a:ea typeface="Univers Italics"/>
                <a:cs typeface="Univers Italics"/>
                <a:sym typeface="Univers Italics"/>
              </a:rPr>
              <a:t>ideally</a:t>
            </a:r>
            <a:r>
              <a:rPr lang="en-US" sz="2625" spc="-91">
                <a:solidFill>
                  <a:srgbClr val="000000"/>
                </a:solidFill>
                <a:latin typeface="Univers"/>
                <a:ea typeface="Univers"/>
                <a:cs typeface="Univers"/>
                <a:sym typeface="Univers"/>
              </a:rPr>
              <a:t> a third degree pedigree)</a:t>
            </a:r>
          </a:p>
          <a:p>
            <a:pPr marL="1133886" lvl="2" indent="-377962" algn="l">
              <a:lnSpc>
                <a:spcPts val="5383"/>
              </a:lnSpc>
              <a:buFont typeface="Arial"/>
              <a:buChar char="⚬"/>
            </a:pPr>
            <a:r>
              <a:rPr lang="en-US" sz="2625" spc="-91">
                <a:solidFill>
                  <a:srgbClr val="000000"/>
                </a:solidFill>
                <a:latin typeface="Univers"/>
                <a:ea typeface="Univers"/>
                <a:cs typeface="Univers"/>
                <a:sym typeface="Univers"/>
              </a:rPr>
              <a:t>Encourage </a:t>
            </a:r>
            <a:r>
              <a:rPr lang="en-US" sz="2625" b="1" spc="-91">
                <a:solidFill>
                  <a:srgbClr val="000000"/>
                </a:solidFill>
                <a:latin typeface="Univers Bold"/>
                <a:ea typeface="Univers Bold"/>
                <a:cs typeface="Univers Bold"/>
                <a:sym typeface="Univers Bold"/>
              </a:rPr>
              <a:t>earlier diagnostic evaluation </a:t>
            </a:r>
            <a:r>
              <a:rPr lang="en-US" sz="2625" spc="-91">
                <a:solidFill>
                  <a:srgbClr val="000000"/>
                </a:solidFill>
                <a:latin typeface="Univers"/>
                <a:ea typeface="Univers"/>
                <a:cs typeface="Univers"/>
                <a:sym typeface="Univers"/>
              </a:rPr>
              <a:t>for persistent GI symptoms in younger adults.</a:t>
            </a:r>
          </a:p>
        </p:txBody>
      </p:sp>
      <p:sp>
        <p:nvSpPr>
          <p:cNvPr id="32" name="TextBox 32"/>
          <p:cNvSpPr txBox="1"/>
          <p:nvPr/>
        </p:nvSpPr>
        <p:spPr>
          <a:xfrm>
            <a:off x="2871188" y="3492385"/>
            <a:ext cx="12545623" cy="1349024"/>
          </a:xfrm>
          <a:prstGeom prst="rect">
            <a:avLst/>
          </a:prstGeom>
        </p:spPr>
        <p:txBody>
          <a:bodyPr lIns="0" tIns="0" rIns="0" bIns="0" rtlCol="0" anchor="t">
            <a:spAutoFit/>
          </a:bodyPr>
          <a:lstStyle/>
          <a:p>
            <a:pPr algn="ctr">
              <a:lnSpc>
                <a:spcPts val="5301"/>
              </a:lnSpc>
            </a:pPr>
            <a:r>
              <a:rPr lang="en-US" sz="3082" b="1" spc="-107">
                <a:solidFill>
                  <a:srgbClr val="000000"/>
                </a:solidFill>
                <a:latin typeface="Univers Bold"/>
                <a:ea typeface="Univers Bold"/>
                <a:cs typeface="Univers Bold"/>
                <a:sym typeface="Univers Bold"/>
              </a:rPr>
              <a:t>Despite continued overall declines, CRC is rapidly shifting to diagnosis at a younger age, at a more advanced stage, and in the left colon/rectum.</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500955" y="1773628"/>
            <a:ext cx="2758345" cy="245871"/>
            <a:chOff x="0" y="0"/>
            <a:chExt cx="726478" cy="64756"/>
          </a:xfrm>
        </p:grpSpPr>
        <p:sp>
          <p:nvSpPr>
            <p:cNvPr id="3" name="Freeform 3"/>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9B314"/>
            </a:solidFill>
          </p:spPr>
          <p:txBody>
            <a:bodyPr/>
            <a:lstStyle/>
            <a:p>
              <a:endParaRPr lang="en-US"/>
            </a:p>
          </p:txBody>
        </p:sp>
        <p:sp>
          <p:nvSpPr>
            <p:cNvPr id="4" name="TextBox 4"/>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028700" y="626321"/>
            <a:ext cx="3336038" cy="1347682"/>
            <a:chOff x="0" y="0"/>
            <a:chExt cx="4448050" cy="1796909"/>
          </a:xfrm>
        </p:grpSpPr>
        <p:sp>
          <p:nvSpPr>
            <p:cNvPr id="6" name="Freeform 6"/>
            <p:cNvSpPr/>
            <p:nvPr/>
          </p:nvSpPr>
          <p:spPr>
            <a:xfrm rot="-586919">
              <a:off x="915157" y="34528"/>
              <a:ext cx="466355" cy="699970"/>
            </a:xfrm>
            <a:custGeom>
              <a:avLst/>
              <a:gdLst/>
              <a:ahLst/>
              <a:cxnLst/>
              <a:rect l="l" t="t" r="r" b="b"/>
              <a:pathLst>
                <a:path w="466355" h="699970">
                  <a:moveTo>
                    <a:pt x="0" y="0"/>
                  </a:moveTo>
                  <a:lnTo>
                    <a:pt x="466355" y="0"/>
                  </a:lnTo>
                  <a:lnTo>
                    <a:pt x="466355" y="699971"/>
                  </a:lnTo>
                  <a:lnTo>
                    <a:pt x="0" y="6999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Freeform 7"/>
            <p:cNvSpPr/>
            <p:nvPr/>
          </p:nvSpPr>
          <p:spPr>
            <a:xfrm rot="-3527984">
              <a:off x="503875" y="121299"/>
              <a:ext cx="425574" cy="638760"/>
            </a:xfrm>
            <a:custGeom>
              <a:avLst/>
              <a:gdLst/>
              <a:ahLst/>
              <a:cxnLst/>
              <a:rect l="l" t="t" r="r" b="b"/>
              <a:pathLst>
                <a:path w="425574" h="638760">
                  <a:moveTo>
                    <a:pt x="0" y="0"/>
                  </a:moveTo>
                  <a:lnTo>
                    <a:pt x="425574" y="0"/>
                  </a:lnTo>
                  <a:lnTo>
                    <a:pt x="425574" y="638760"/>
                  </a:lnTo>
                  <a:lnTo>
                    <a:pt x="0" y="6387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p:cNvSpPr/>
            <p:nvPr/>
          </p:nvSpPr>
          <p:spPr>
            <a:xfrm rot="-6078961">
              <a:off x="221086" y="399711"/>
              <a:ext cx="390806" cy="586575"/>
            </a:xfrm>
            <a:custGeom>
              <a:avLst/>
              <a:gdLst/>
              <a:ahLst/>
              <a:cxnLst/>
              <a:rect l="l" t="t" r="r" b="b"/>
              <a:pathLst>
                <a:path w="390806" h="586575">
                  <a:moveTo>
                    <a:pt x="0" y="0"/>
                  </a:moveTo>
                  <a:lnTo>
                    <a:pt x="390806" y="0"/>
                  </a:lnTo>
                  <a:lnTo>
                    <a:pt x="390806" y="586575"/>
                  </a:lnTo>
                  <a:lnTo>
                    <a:pt x="0" y="58657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Freeform 9"/>
            <p:cNvSpPr/>
            <p:nvPr/>
          </p:nvSpPr>
          <p:spPr>
            <a:xfrm rot="-7906289">
              <a:off x="136525" y="721177"/>
              <a:ext cx="347580" cy="521696"/>
            </a:xfrm>
            <a:custGeom>
              <a:avLst/>
              <a:gdLst/>
              <a:ahLst/>
              <a:cxnLst/>
              <a:rect l="l" t="t" r="r" b="b"/>
              <a:pathLst>
                <a:path w="347580" h="521696">
                  <a:moveTo>
                    <a:pt x="0" y="0"/>
                  </a:moveTo>
                  <a:lnTo>
                    <a:pt x="347579" y="0"/>
                  </a:lnTo>
                  <a:lnTo>
                    <a:pt x="347579" y="521695"/>
                  </a:lnTo>
                  <a:lnTo>
                    <a:pt x="0" y="52169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0" name="Freeform 10"/>
            <p:cNvSpPr/>
            <p:nvPr/>
          </p:nvSpPr>
          <p:spPr>
            <a:xfrm rot="-10285624">
              <a:off x="212313" y="1062796"/>
              <a:ext cx="302405" cy="453891"/>
            </a:xfrm>
            <a:custGeom>
              <a:avLst/>
              <a:gdLst/>
              <a:ahLst/>
              <a:cxnLst/>
              <a:rect l="l" t="t" r="r" b="b"/>
              <a:pathLst>
                <a:path w="302405" h="453891">
                  <a:moveTo>
                    <a:pt x="0" y="0"/>
                  </a:moveTo>
                  <a:lnTo>
                    <a:pt x="302405" y="0"/>
                  </a:lnTo>
                  <a:lnTo>
                    <a:pt x="302405" y="453891"/>
                  </a:lnTo>
                  <a:lnTo>
                    <a:pt x="0" y="4538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1" name="Freeform 11"/>
            <p:cNvSpPr/>
            <p:nvPr/>
          </p:nvSpPr>
          <p:spPr>
            <a:xfrm rot="-1578899">
              <a:off x="427047" y="1276528"/>
              <a:ext cx="261444" cy="392411"/>
            </a:xfrm>
            <a:custGeom>
              <a:avLst/>
              <a:gdLst/>
              <a:ahLst/>
              <a:cxnLst/>
              <a:rect l="l" t="t" r="r" b="b"/>
              <a:pathLst>
                <a:path w="261444" h="392411">
                  <a:moveTo>
                    <a:pt x="0" y="0"/>
                  </a:moveTo>
                  <a:lnTo>
                    <a:pt x="261444" y="0"/>
                  </a:lnTo>
                  <a:lnTo>
                    <a:pt x="261444" y="392411"/>
                  </a:lnTo>
                  <a:lnTo>
                    <a:pt x="0" y="39241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2" name="Freeform 12"/>
            <p:cNvSpPr/>
            <p:nvPr/>
          </p:nvSpPr>
          <p:spPr>
            <a:xfrm rot="6582263">
              <a:off x="723505" y="1453153"/>
              <a:ext cx="233178" cy="349985"/>
            </a:xfrm>
            <a:custGeom>
              <a:avLst/>
              <a:gdLst/>
              <a:ahLst/>
              <a:cxnLst/>
              <a:rect l="l" t="t" r="r" b="b"/>
              <a:pathLst>
                <a:path w="233178" h="349985">
                  <a:moveTo>
                    <a:pt x="0" y="0"/>
                  </a:moveTo>
                  <a:lnTo>
                    <a:pt x="233177" y="0"/>
                  </a:lnTo>
                  <a:lnTo>
                    <a:pt x="233177" y="349985"/>
                  </a:lnTo>
                  <a:lnTo>
                    <a:pt x="0" y="34998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3" name="TextBox 13"/>
            <p:cNvSpPr txBox="1"/>
            <p:nvPr/>
          </p:nvSpPr>
          <p:spPr>
            <a:xfrm>
              <a:off x="668397"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K</a:t>
              </a:r>
            </a:p>
          </p:txBody>
        </p:sp>
        <p:sp>
          <p:nvSpPr>
            <p:cNvPr id="14" name="TextBox 14"/>
            <p:cNvSpPr txBox="1"/>
            <p:nvPr/>
          </p:nvSpPr>
          <p:spPr>
            <a:xfrm>
              <a:off x="103475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a</a:t>
              </a:r>
            </a:p>
          </p:txBody>
        </p:sp>
        <p:sp>
          <p:nvSpPr>
            <p:cNvPr id="15" name="TextBox 15"/>
            <p:cNvSpPr txBox="1"/>
            <p:nvPr/>
          </p:nvSpPr>
          <p:spPr>
            <a:xfrm>
              <a:off x="142290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n</a:t>
              </a:r>
            </a:p>
          </p:txBody>
        </p:sp>
        <p:sp>
          <p:nvSpPr>
            <p:cNvPr id="16" name="TextBox 16"/>
            <p:cNvSpPr txBox="1"/>
            <p:nvPr/>
          </p:nvSpPr>
          <p:spPr>
            <a:xfrm>
              <a:off x="2181657" y="731913"/>
              <a:ext cx="372287"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u</a:t>
              </a:r>
            </a:p>
          </p:txBody>
        </p:sp>
        <p:sp>
          <p:nvSpPr>
            <p:cNvPr id="17" name="TextBox 17"/>
            <p:cNvSpPr txBox="1"/>
            <p:nvPr/>
          </p:nvSpPr>
          <p:spPr>
            <a:xfrm>
              <a:off x="178053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S</a:t>
              </a:r>
            </a:p>
          </p:txBody>
        </p:sp>
        <p:sp>
          <p:nvSpPr>
            <p:cNvPr id="18" name="TextBox 18"/>
            <p:cNvSpPr txBox="1"/>
            <p:nvPr/>
          </p:nvSpPr>
          <p:spPr>
            <a:xfrm>
              <a:off x="2455310"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r</a:t>
              </a:r>
            </a:p>
          </p:txBody>
        </p:sp>
        <p:sp>
          <p:nvSpPr>
            <p:cNvPr id="19" name="TextBox 19"/>
            <p:cNvSpPr txBox="1"/>
            <p:nvPr/>
          </p:nvSpPr>
          <p:spPr>
            <a:xfrm>
              <a:off x="2752546"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20" name="TextBox 20"/>
            <p:cNvSpPr txBox="1"/>
            <p:nvPr/>
          </p:nvSpPr>
          <p:spPr>
            <a:xfrm>
              <a:off x="300310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i</a:t>
              </a:r>
            </a:p>
          </p:txBody>
        </p:sp>
        <p:sp>
          <p:nvSpPr>
            <p:cNvPr id="21" name="TextBox 21"/>
            <p:cNvSpPr txBox="1"/>
            <p:nvPr/>
          </p:nvSpPr>
          <p:spPr>
            <a:xfrm>
              <a:off x="3256949"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22" name="TextBox 22"/>
            <p:cNvSpPr txBox="1"/>
            <p:nvPr/>
          </p:nvSpPr>
          <p:spPr>
            <a:xfrm>
              <a:off x="3597635"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e</a:t>
              </a:r>
            </a:p>
          </p:txBody>
        </p:sp>
        <p:sp>
          <p:nvSpPr>
            <p:cNvPr id="23" name="TextBox 23"/>
            <p:cNvSpPr txBox="1"/>
            <p:nvPr/>
          </p:nvSpPr>
          <p:spPr>
            <a:xfrm>
              <a:off x="3992181" y="1101515"/>
              <a:ext cx="184337" cy="350834"/>
            </a:xfrm>
            <a:prstGeom prst="rect">
              <a:avLst/>
            </a:prstGeom>
          </p:spPr>
          <p:txBody>
            <a:bodyPr lIns="0" tIns="0" rIns="0" bIns="0" rtlCol="0" anchor="t">
              <a:spAutoFit/>
            </a:bodyPr>
            <a:lstStyle/>
            <a:p>
              <a:pPr algn="ctr">
                <a:lnSpc>
                  <a:spcPts val="1960"/>
                </a:lnSpc>
                <a:spcBef>
                  <a:spcPct val="0"/>
                </a:spcBef>
              </a:pPr>
              <a:r>
                <a:rPr lang="en-US" sz="1960" spc="-68">
                  <a:solidFill>
                    <a:srgbClr val="E9A500"/>
                  </a:solidFill>
                  <a:latin typeface="Sunborn"/>
                  <a:ea typeface="Sunborn"/>
                  <a:cs typeface="Sunborn"/>
                  <a:sym typeface="Sunborn"/>
                </a:rPr>
                <a:t>2</a:t>
              </a:r>
            </a:p>
          </p:txBody>
        </p:sp>
        <p:sp>
          <p:nvSpPr>
            <p:cNvPr id="24" name="TextBox 24"/>
            <p:cNvSpPr txBox="1"/>
            <p:nvPr/>
          </p:nvSpPr>
          <p:spPr>
            <a:xfrm>
              <a:off x="4231271" y="1105127"/>
              <a:ext cx="216779"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0</a:t>
              </a:r>
            </a:p>
          </p:txBody>
        </p:sp>
        <p:sp>
          <p:nvSpPr>
            <p:cNvPr id="25" name="TextBox 25"/>
            <p:cNvSpPr txBox="1"/>
            <p:nvPr/>
          </p:nvSpPr>
          <p:spPr>
            <a:xfrm>
              <a:off x="4186597" y="1101515"/>
              <a:ext cx="60475"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a:t>
              </a:r>
            </a:p>
          </p:txBody>
        </p:sp>
      </p:grpSp>
      <p:sp>
        <p:nvSpPr>
          <p:cNvPr id="26" name="Freeform 26"/>
          <p:cNvSpPr/>
          <p:nvPr/>
        </p:nvSpPr>
        <p:spPr>
          <a:xfrm>
            <a:off x="11524159" y="4556665"/>
            <a:ext cx="5530755" cy="712085"/>
          </a:xfrm>
          <a:custGeom>
            <a:avLst/>
            <a:gdLst/>
            <a:ahLst/>
            <a:cxnLst/>
            <a:rect l="l" t="t" r="r" b="b"/>
            <a:pathLst>
              <a:path w="5530755" h="712085">
                <a:moveTo>
                  <a:pt x="0" y="0"/>
                </a:moveTo>
                <a:lnTo>
                  <a:pt x="5530755" y="0"/>
                </a:lnTo>
                <a:lnTo>
                  <a:pt x="5530755" y="712084"/>
                </a:lnTo>
                <a:lnTo>
                  <a:pt x="0" y="712084"/>
                </a:lnTo>
                <a:lnTo>
                  <a:pt x="0" y="0"/>
                </a:lnTo>
                <a:close/>
              </a:path>
            </a:pathLst>
          </a:custGeom>
          <a:blipFill>
            <a:blip r:embed="rId12"/>
            <a:stretch>
              <a:fillRect/>
            </a:stretch>
          </a:blipFill>
          <a:ln w="38100" cap="sq">
            <a:solidFill>
              <a:srgbClr val="000000"/>
            </a:solidFill>
            <a:prstDash val="solid"/>
            <a:miter/>
          </a:ln>
        </p:spPr>
        <p:txBody>
          <a:bodyPr/>
          <a:lstStyle/>
          <a:p>
            <a:endParaRPr lang="en-US"/>
          </a:p>
        </p:txBody>
      </p:sp>
      <p:sp>
        <p:nvSpPr>
          <p:cNvPr id="27" name="Freeform 27"/>
          <p:cNvSpPr/>
          <p:nvPr/>
        </p:nvSpPr>
        <p:spPr>
          <a:xfrm>
            <a:off x="6513036" y="5268749"/>
            <a:ext cx="10746264" cy="3989551"/>
          </a:xfrm>
          <a:custGeom>
            <a:avLst/>
            <a:gdLst/>
            <a:ahLst/>
            <a:cxnLst/>
            <a:rect l="l" t="t" r="r" b="b"/>
            <a:pathLst>
              <a:path w="10746264" h="3989551">
                <a:moveTo>
                  <a:pt x="0" y="0"/>
                </a:moveTo>
                <a:lnTo>
                  <a:pt x="10746264" y="0"/>
                </a:lnTo>
                <a:lnTo>
                  <a:pt x="10746264" y="3989551"/>
                </a:lnTo>
                <a:lnTo>
                  <a:pt x="0" y="3989551"/>
                </a:lnTo>
                <a:lnTo>
                  <a:pt x="0" y="0"/>
                </a:lnTo>
                <a:close/>
              </a:path>
            </a:pathLst>
          </a:custGeom>
          <a:blipFill>
            <a:blip r:embed="rId13"/>
            <a:stretch>
              <a:fillRect/>
            </a:stretch>
          </a:blipFill>
        </p:spPr>
        <p:txBody>
          <a:bodyPr/>
          <a:lstStyle/>
          <a:p>
            <a:endParaRPr lang="en-US"/>
          </a:p>
        </p:txBody>
      </p:sp>
      <p:sp>
        <p:nvSpPr>
          <p:cNvPr id="28" name="TextBox 28"/>
          <p:cNvSpPr txBox="1"/>
          <p:nvPr/>
        </p:nvSpPr>
        <p:spPr>
          <a:xfrm>
            <a:off x="1028700" y="2522108"/>
            <a:ext cx="9245442" cy="529209"/>
          </a:xfrm>
          <a:prstGeom prst="rect">
            <a:avLst/>
          </a:prstGeom>
        </p:spPr>
        <p:txBody>
          <a:bodyPr lIns="0" tIns="0" rIns="0" bIns="0" rtlCol="0" anchor="t">
            <a:spAutoFit/>
          </a:bodyPr>
          <a:lstStyle/>
          <a:p>
            <a:pPr algn="l">
              <a:lnSpc>
                <a:spcPts val="3947"/>
              </a:lnSpc>
            </a:pPr>
            <a:r>
              <a:rPr lang="en-US" sz="4200" b="1">
                <a:solidFill>
                  <a:srgbClr val="00136F"/>
                </a:solidFill>
                <a:latin typeface="Montserrat Ultra-Bold"/>
                <a:ea typeface="Montserrat Ultra-Bold"/>
                <a:cs typeface="Montserrat Ultra-Bold"/>
                <a:sym typeface="Montserrat Ultra-Bold"/>
              </a:rPr>
              <a:t>CRC Survival</a:t>
            </a:r>
          </a:p>
        </p:txBody>
      </p:sp>
      <p:sp>
        <p:nvSpPr>
          <p:cNvPr id="29" name="TextBox 29"/>
          <p:cNvSpPr txBox="1"/>
          <p:nvPr/>
        </p:nvSpPr>
        <p:spPr>
          <a:xfrm>
            <a:off x="13769329" y="1028700"/>
            <a:ext cx="3489971" cy="542925"/>
          </a:xfrm>
          <a:prstGeom prst="rect">
            <a:avLst/>
          </a:prstGeom>
        </p:spPr>
        <p:txBody>
          <a:bodyPr lIns="0" tIns="0" rIns="0" bIns="0" rtlCol="0" anchor="t">
            <a:spAutoFit/>
          </a:bodyPr>
          <a:lstStyle/>
          <a:p>
            <a:pPr algn="r">
              <a:lnSpc>
                <a:spcPts val="4320"/>
              </a:lnSpc>
            </a:pPr>
            <a:r>
              <a:rPr lang="en-US" sz="3600" b="1">
                <a:solidFill>
                  <a:srgbClr val="101010"/>
                </a:solidFill>
                <a:latin typeface="Montserrat Bold"/>
                <a:ea typeface="Montserrat Bold"/>
                <a:cs typeface="Montserrat Bold"/>
                <a:sym typeface="Montserrat Bold"/>
              </a:rPr>
              <a:t>Background</a:t>
            </a:r>
          </a:p>
        </p:txBody>
      </p:sp>
      <p:sp>
        <p:nvSpPr>
          <p:cNvPr id="30" name="TextBox 30"/>
          <p:cNvSpPr txBox="1"/>
          <p:nvPr/>
        </p:nvSpPr>
        <p:spPr>
          <a:xfrm>
            <a:off x="1028700" y="3267136"/>
            <a:ext cx="12033584" cy="1261620"/>
          </a:xfrm>
          <a:prstGeom prst="rect">
            <a:avLst/>
          </a:prstGeom>
        </p:spPr>
        <p:txBody>
          <a:bodyPr lIns="0" tIns="0" rIns="0" bIns="0" rtlCol="0" anchor="t">
            <a:spAutoFit/>
          </a:bodyPr>
          <a:lstStyle/>
          <a:p>
            <a:pPr marL="713148" lvl="1" indent="-356574" algn="l">
              <a:lnSpc>
                <a:spcPts val="5185"/>
              </a:lnSpc>
              <a:buFont typeface="Arial"/>
              <a:buChar char="•"/>
            </a:pPr>
            <a:r>
              <a:rPr lang="en-US" sz="3303">
                <a:solidFill>
                  <a:srgbClr val="000000"/>
                </a:solidFill>
                <a:latin typeface="Aptos"/>
                <a:ea typeface="Aptos"/>
                <a:cs typeface="Aptos"/>
                <a:sym typeface="Aptos"/>
              </a:rPr>
              <a:t>5-year relative survival for CRC is 65.4%</a:t>
            </a:r>
          </a:p>
          <a:p>
            <a:pPr marL="1426297" lvl="2" indent="-475432" algn="l">
              <a:lnSpc>
                <a:spcPts val="5185"/>
              </a:lnSpc>
              <a:buFont typeface="Arial"/>
              <a:buChar char="⚬"/>
            </a:pPr>
            <a:r>
              <a:rPr lang="en-US" sz="3303">
                <a:solidFill>
                  <a:srgbClr val="000000"/>
                </a:solidFill>
                <a:latin typeface="Aptos"/>
                <a:ea typeface="Aptos"/>
                <a:cs typeface="Aptos"/>
                <a:sym typeface="Aptos"/>
              </a:rPr>
              <a:t>However, this varies </a:t>
            </a:r>
            <a:r>
              <a:rPr lang="en-US" sz="3303" b="1">
                <a:solidFill>
                  <a:srgbClr val="000000"/>
                </a:solidFill>
                <a:latin typeface="Aptos Bold"/>
                <a:ea typeface="Aptos Bold"/>
                <a:cs typeface="Aptos Bold"/>
                <a:sym typeface="Aptos Bold"/>
              </a:rPr>
              <a:t>significantly</a:t>
            </a:r>
            <a:r>
              <a:rPr lang="en-US" sz="3303">
                <a:solidFill>
                  <a:srgbClr val="000000"/>
                </a:solidFill>
                <a:latin typeface="Aptos"/>
                <a:ea typeface="Aptos"/>
                <a:cs typeface="Aptos"/>
                <a:sym typeface="Aptos"/>
              </a:rPr>
              <a:t> by stage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500955" y="1773628"/>
            <a:ext cx="2758345" cy="245871"/>
            <a:chOff x="0" y="0"/>
            <a:chExt cx="726478" cy="64756"/>
          </a:xfrm>
        </p:grpSpPr>
        <p:sp>
          <p:nvSpPr>
            <p:cNvPr id="3" name="Freeform 3"/>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9B314"/>
            </a:solidFill>
          </p:spPr>
          <p:txBody>
            <a:bodyPr/>
            <a:lstStyle/>
            <a:p>
              <a:endParaRPr lang="en-US"/>
            </a:p>
          </p:txBody>
        </p:sp>
        <p:sp>
          <p:nvSpPr>
            <p:cNvPr id="4" name="TextBox 4"/>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028700" y="626321"/>
            <a:ext cx="3336038" cy="1347682"/>
            <a:chOff x="0" y="0"/>
            <a:chExt cx="4448050" cy="1796909"/>
          </a:xfrm>
        </p:grpSpPr>
        <p:sp>
          <p:nvSpPr>
            <p:cNvPr id="6" name="Freeform 6"/>
            <p:cNvSpPr/>
            <p:nvPr/>
          </p:nvSpPr>
          <p:spPr>
            <a:xfrm rot="-586919">
              <a:off x="915157" y="34528"/>
              <a:ext cx="466355" cy="699970"/>
            </a:xfrm>
            <a:custGeom>
              <a:avLst/>
              <a:gdLst/>
              <a:ahLst/>
              <a:cxnLst/>
              <a:rect l="l" t="t" r="r" b="b"/>
              <a:pathLst>
                <a:path w="466355" h="699970">
                  <a:moveTo>
                    <a:pt x="0" y="0"/>
                  </a:moveTo>
                  <a:lnTo>
                    <a:pt x="466355" y="0"/>
                  </a:lnTo>
                  <a:lnTo>
                    <a:pt x="466355" y="699971"/>
                  </a:lnTo>
                  <a:lnTo>
                    <a:pt x="0" y="6999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Freeform 7"/>
            <p:cNvSpPr/>
            <p:nvPr/>
          </p:nvSpPr>
          <p:spPr>
            <a:xfrm rot="-3527984">
              <a:off x="503875" y="121299"/>
              <a:ext cx="425574" cy="638760"/>
            </a:xfrm>
            <a:custGeom>
              <a:avLst/>
              <a:gdLst/>
              <a:ahLst/>
              <a:cxnLst/>
              <a:rect l="l" t="t" r="r" b="b"/>
              <a:pathLst>
                <a:path w="425574" h="638760">
                  <a:moveTo>
                    <a:pt x="0" y="0"/>
                  </a:moveTo>
                  <a:lnTo>
                    <a:pt x="425574" y="0"/>
                  </a:lnTo>
                  <a:lnTo>
                    <a:pt x="425574" y="638760"/>
                  </a:lnTo>
                  <a:lnTo>
                    <a:pt x="0" y="6387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p:cNvSpPr/>
            <p:nvPr/>
          </p:nvSpPr>
          <p:spPr>
            <a:xfrm rot="-6078961">
              <a:off x="221086" y="399711"/>
              <a:ext cx="390806" cy="586575"/>
            </a:xfrm>
            <a:custGeom>
              <a:avLst/>
              <a:gdLst/>
              <a:ahLst/>
              <a:cxnLst/>
              <a:rect l="l" t="t" r="r" b="b"/>
              <a:pathLst>
                <a:path w="390806" h="586575">
                  <a:moveTo>
                    <a:pt x="0" y="0"/>
                  </a:moveTo>
                  <a:lnTo>
                    <a:pt x="390806" y="0"/>
                  </a:lnTo>
                  <a:lnTo>
                    <a:pt x="390806" y="586575"/>
                  </a:lnTo>
                  <a:lnTo>
                    <a:pt x="0" y="58657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Freeform 9"/>
            <p:cNvSpPr/>
            <p:nvPr/>
          </p:nvSpPr>
          <p:spPr>
            <a:xfrm rot="-7906289">
              <a:off x="136525" y="721177"/>
              <a:ext cx="347580" cy="521696"/>
            </a:xfrm>
            <a:custGeom>
              <a:avLst/>
              <a:gdLst/>
              <a:ahLst/>
              <a:cxnLst/>
              <a:rect l="l" t="t" r="r" b="b"/>
              <a:pathLst>
                <a:path w="347580" h="521696">
                  <a:moveTo>
                    <a:pt x="0" y="0"/>
                  </a:moveTo>
                  <a:lnTo>
                    <a:pt x="347579" y="0"/>
                  </a:lnTo>
                  <a:lnTo>
                    <a:pt x="347579" y="521695"/>
                  </a:lnTo>
                  <a:lnTo>
                    <a:pt x="0" y="52169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0" name="Freeform 10"/>
            <p:cNvSpPr/>
            <p:nvPr/>
          </p:nvSpPr>
          <p:spPr>
            <a:xfrm rot="-10285624">
              <a:off x="212313" y="1062796"/>
              <a:ext cx="302405" cy="453891"/>
            </a:xfrm>
            <a:custGeom>
              <a:avLst/>
              <a:gdLst/>
              <a:ahLst/>
              <a:cxnLst/>
              <a:rect l="l" t="t" r="r" b="b"/>
              <a:pathLst>
                <a:path w="302405" h="453891">
                  <a:moveTo>
                    <a:pt x="0" y="0"/>
                  </a:moveTo>
                  <a:lnTo>
                    <a:pt x="302405" y="0"/>
                  </a:lnTo>
                  <a:lnTo>
                    <a:pt x="302405" y="453891"/>
                  </a:lnTo>
                  <a:lnTo>
                    <a:pt x="0" y="4538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1" name="Freeform 11"/>
            <p:cNvSpPr/>
            <p:nvPr/>
          </p:nvSpPr>
          <p:spPr>
            <a:xfrm rot="-1578899">
              <a:off x="427047" y="1276528"/>
              <a:ext cx="261444" cy="392411"/>
            </a:xfrm>
            <a:custGeom>
              <a:avLst/>
              <a:gdLst/>
              <a:ahLst/>
              <a:cxnLst/>
              <a:rect l="l" t="t" r="r" b="b"/>
              <a:pathLst>
                <a:path w="261444" h="392411">
                  <a:moveTo>
                    <a:pt x="0" y="0"/>
                  </a:moveTo>
                  <a:lnTo>
                    <a:pt x="261444" y="0"/>
                  </a:lnTo>
                  <a:lnTo>
                    <a:pt x="261444" y="392411"/>
                  </a:lnTo>
                  <a:lnTo>
                    <a:pt x="0" y="39241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2" name="Freeform 12"/>
            <p:cNvSpPr/>
            <p:nvPr/>
          </p:nvSpPr>
          <p:spPr>
            <a:xfrm rot="6582263">
              <a:off x="723505" y="1453153"/>
              <a:ext cx="233178" cy="349985"/>
            </a:xfrm>
            <a:custGeom>
              <a:avLst/>
              <a:gdLst/>
              <a:ahLst/>
              <a:cxnLst/>
              <a:rect l="l" t="t" r="r" b="b"/>
              <a:pathLst>
                <a:path w="233178" h="349985">
                  <a:moveTo>
                    <a:pt x="0" y="0"/>
                  </a:moveTo>
                  <a:lnTo>
                    <a:pt x="233177" y="0"/>
                  </a:lnTo>
                  <a:lnTo>
                    <a:pt x="233177" y="349985"/>
                  </a:lnTo>
                  <a:lnTo>
                    <a:pt x="0" y="34998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3" name="TextBox 13"/>
            <p:cNvSpPr txBox="1"/>
            <p:nvPr/>
          </p:nvSpPr>
          <p:spPr>
            <a:xfrm>
              <a:off x="668397"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K</a:t>
              </a:r>
            </a:p>
          </p:txBody>
        </p:sp>
        <p:sp>
          <p:nvSpPr>
            <p:cNvPr id="14" name="TextBox 14"/>
            <p:cNvSpPr txBox="1"/>
            <p:nvPr/>
          </p:nvSpPr>
          <p:spPr>
            <a:xfrm>
              <a:off x="103475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a</a:t>
              </a:r>
            </a:p>
          </p:txBody>
        </p:sp>
        <p:sp>
          <p:nvSpPr>
            <p:cNvPr id="15" name="TextBox 15"/>
            <p:cNvSpPr txBox="1"/>
            <p:nvPr/>
          </p:nvSpPr>
          <p:spPr>
            <a:xfrm>
              <a:off x="142290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n</a:t>
              </a:r>
            </a:p>
          </p:txBody>
        </p:sp>
        <p:sp>
          <p:nvSpPr>
            <p:cNvPr id="16" name="TextBox 16"/>
            <p:cNvSpPr txBox="1"/>
            <p:nvPr/>
          </p:nvSpPr>
          <p:spPr>
            <a:xfrm>
              <a:off x="2181657" y="731913"/>
              <a:ext cx="372287"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u</a:t>
              </a:r>
            </a:p>
          </p:txBody>
        </p:sp>
        <p:sp>
          <p:nvSpPr>
            <p:cNvPr id="17" name="TextBox 17"/>
            <p:cNvSpPr txBox="1"/>
            <p:nvPr/>
          </p:nvSpPr>
          <p:spPr>
            <a:xfrm>
              <a:off x="178053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S</a:t>
              </a:r>
            </a:p>
          </p:txBody>
        </p:sp>
        <p:sp>
          <p:nvSpPr>
            <p:cNvPr id="18" name="TextBox 18"/>
            <p:cNvSpPr txBox="1"/>
            <p:nvPr/>
          </p:nvSpPr>
          <p:spPr>
            <a:xfrm>
              <a:off x="2455310"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r</a:t>
              </a:r>
            </a:p>
          </p:txBody>
        </p:sp>
        <p:sp>
          <p:nvSpPr>
            <p:cNvPr id="19" name="TextBox 19"/>
            <p:cNvSpPr txBox="1"/>
            <p:nvPr/>
          </p:nvSpPr>
          <p:spPr>
            <a:xfrm>
              <a:off x="2752546"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20" name="TextBox 20"/>
            <p:cNvSpPr txBox="1"/>
            <p:nvPr/>
          </p:nvSpPr>
          <p:spPr>
            <a:xfrm>
              <a:off x="300310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i</a:t>
              </a:r>
            </a:p>
          </p:txBody>
        </p:sp>
        <p:sp>
          <p:nvSpPr>
            <p:cNvPr id="21" name="TextBox 21"/>
            <p:cNvSpPr txBox="1"/>
            <p:nvPr/>
          </p:nvSpPr>
          <p:spPr>
            <a:xfrm>
              <a:off x="3256949"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22" name="TextBox 22"/>
            <p:cNvSpPr txBox="1"/>
            <p:nvPr/>
          </p:nvSpPr>
          <p:spPr>
            <a:xfrm>
              <a:off x="3597635"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e</a:t>
              </a:r>
            </a:p>
          </p:txBody>
        </p:sp>
        <p:sp>
          <p:nvSpPr>
            <p:cNvPr id="23" name="TextBox 23"/>
            <p:cNvSpPr txBox="1"/>
            <p:nvPr/>
          </p:nvSpPr>
          <p:spPr>
            <a:xfrm>
              <a:off x="3992181" y="1101515"/>
              <a:ext cx="184337" cy="350834"/>
            </a:xfrm>
            <a:prstGeom prst="rect">
              <a:avLst/>
            </a:prstGeom>
          </p:spPr>
          <p:txBody>
            <a:bodyPr lIns="0" tIns="0" rIns="0" bIns="0" rtlCol="0" anchor="t">
              <a:spAutoFit/>
            </a:bodyPr>
            <a:lstStyle/>
            <a:p>
              <a:pPr algn="ctr">
                <a:lnSpc>
                  <a:spcPts val="1960"/>
                </a:lnSpc>
                <a:spcBef>
                  <a:spcPct val="0"/>
                </a:spcBef>
              </a:pPr>
              <a:r>
                <a:rPr lang="en-US" sz="1960" spc="-68">
                  <a:solidFill>
                    <a:srgbClr val="E9A500"/>
                  </a:solidFill>
                  <a:latin typeface="Sunborn"/>
                  <a:ea typeface="Sunborn"/>
                  <a:cs typeface="Sunborn"/>
                  <a:sym typeface="Sunborn"/>
                </a:rPr>
                <a:t>2</a:t>
              </a:r>
            </a:p>
          </p:txBody>
        </p:sp>
        <p:sp>
          <p:nvSpPr>
            <p:cNvPr id="24" name="TextBox 24"/>
            <p:cNvSpPr txBox="1"/>
            <p:nvPr/>
          </p:nvSpPr>
          <p:spPr>
            <a:xfrm>
              <a:off x="4231271" y="1105127"/>
              <a:ext cx="216779"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0</a:t>
              </a:r>
            </a:p>
          </p:txBody>
        </p:sp>
        <p:sp>
          <p:nvSpPr>
            <p:cNvPr id="25" name="TextBox 25"/>
            <p:cNvSpPr txBox="1"/>
            <p:nvPr/>
          </p:nvSpPr>
          <p:spPr>
            <a:xfrm>
              <a:off x="4186597" y="1101515"/>
              <a:ext cx="60475"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a:t>
              </a:r>
            </a:p>
          </p:txBody>
        </p:sp>
      </p:grpSp>
      <p:sp>
        <p:nvSpPr>
          <p:cNvPr id="26" name="Freeform 26"/>
          <p:cNvSpPr/>
          <p:nvPr/>
        </p:nvSpPr>
        <p:spPr>
          <a:xfrm>
            <a:off x="3624267" y="4824652"/>
            <a:ext cx="6509193" cy="4433648"/>
          </a:xfrm>
          <a:custGeom>
            <a:avLst/>
            <a:gdLst/>
            <a:ahLst/>
            <a:cxnLst/>
            <a:rect l="l" t="t" r="r" b="b"/>
            <a:pathLst>
              <a:path w="6509193" h="4433648">
                <a:moveTo>
                  <a:pt x="0" y="0"/>
                </a:moveTo>
                <a:lnTo>
                  <a:pt x="6509193" y="0"/>
                </a:lnTo>
                <a:lnTo>
                  <a:pt x="6509193" y="4433648"/>
                </a:lnTo>
                <a:lnTo>
                  <a:pt x="0" y="4433648"/>
                </a:lnTo>
                <a:lnTo>
                  <a:pt x="0" y="0"/>
                </a:lnTo>
                <a:close/>
              </a:path>
            </a:pathLst>
          </a:custGeom>
          <a:blipFill>
            <a:blip r:embed="rId12"/>
            <a:stretch>
              <a:fillRect l="-2150" r="-5376" b="-3992"/>
            </a:stretch>
          </a:blipFill>
          <a:ln w="38100" cap="sq">
            <a:solidFill>
              <a:srgbClr val="000000"/>
            </a:solidFill>
            <a:prstDash val="solid"/>
            <a:miter/>
          </a:ln>
        </p:spPr>
        <p:txBody>
          <a:bodyPr/>
          <a:lstStyle/>
          <a:p>
            <a:endParaRPr lang="en-US"/>
          </a:p>
        </p:txBody>
      </p:sp>
      <p:sp>
        <p:nvSpPr>
          <p:cNvPr id="27" name="Freeform 27"/>
          <p:cNvSpPr/>
          <p:nvPr/>
        </p:nvSpPr>
        <p:spPr>
          <a:xfrm>
            <a:off x="10197805" y="4824652"/>
            <a:ext cx="6765230" cy="4433648"/>
          </a:xfrm>
          <a:custGeom>
            <a:avLst/>
            <a:gdLst/>
            <a:ahLst/>
            <a:cxnLst/>
            <a:rect l="l" t="t" r="r" b="b"/>
            <a:pathLst>
              <a:path w="6765230" h="4433648">
                <a:moveTo>
                  <a:pt x="0" y="0"/>
                </a:moveTo>
                <a:lnTo>
                  <a:pt x="6765230" y="0"/>
                </a:lnTo>
                <a:lnTo>
                  <a:pt x="6765230" y="4433648"/>
                </a:lnTo>
                <a:lnTo>
                  <a:pt x="0" y="4433648"/>
                </a:lnTo>
                <a:lnTo>
                  <a:pt x="0" y="0"/>
                </a:lnTo>
                <a:close/>
              </a:path>
            </a:pathLst>
          </a:custGeom>
          <a:blipFill>
            <a:blip r:embed="rId13"/>
            <a:stretch>
              <a:fillRect l="-13043" t="-4900" r="-14608" b="-6368"/>
            </a:stretch>
          </a:blipFill>
          <a:ln w="38100" cap="sq">
            <a:solidFill>
              <a:srgbClr val="000000"/>
            </a:solidFill>
            <a:prstDash val="solid"/>
            <a:miter/>
          </a:ln>
        </p:spPr>
        <p:txBody>
          <a:bodyPr/>
          <a:lstStyle/>
          <a:p>
            <a:endParaRPr lang="en-US"/>
          </a:p>
        </p:txBody>
      </p:sp>
      <p:sp>
        <p:nvSpPr>
          <p:cNvPr id="28" name="TextBox 28"/>
          <p:cNvSpPr txBox="1"/>
          <p:nvPr/>
        </p:nvSpPr>
        <p:spPr>
          <a:xfrm>
            <a:off x="1028700" y="2522108"/>
            <a:ext cx="9245442" cy="529209"/>
          </a:xfrm>
          <a:prstGeom prst="rect">
            <a:avLst/>
          </a:prstGeom>
        </p:spPr>
        <p:txBody>
          <a:bodyPr lIns="0" tIns="0" rIns="0" bIns="0" rtlCol="0" anchor="t">
            <a:spAutoFit/>
          </a:bodyPr>
          <a:lstStyle/>
          <a:p>
            <a:pPr algn="l">
              <a:lnSpc>
                <a:spcPts val="3947"/>
              </a:lnSpc>
            </a:pPr>
            <a:r>
              <a:rPr lang="en-US" sz="4200" b="1">
                <a:solidFill>
                  <a:srgbClr val="00136F"/>
                </a:solidFill>
                <a:latin typeface="Montserrat Ultra-Bold"/>
                <a:ea typeface="Montserrat Ultra-Bold"/>
                <a:cs typeface="Montserrat Ultra-Bold"/>
                <a:sym typeface="Montserrat Ultra-Bold"/>
              </a:rPr>
              <a:t>CRC Early Diagnosis</a:t>
            </a:r>
          </a:p>
        </p:txBody>
      </p:sp>
      <p:sp>
        <p:nvSpPr>
          <p:cNvPr id="29" name="TextBox 29"/>
          <p:cNvSpPr txBox="1"/>
          <p:nvPr/>
        </p:nvSpPr>
        <p:spPr>
          <a:xfrm>
            <a:off x="13769329" y="1028700"/>
            <a:ext cx="3489971" cy="542925"/>
          </a:xfrm>
          <a:prstGeom prst="rect">
            <a:avLst/>
          </a:prstGeom>
        </p:spPr>
        <p:txBody>
          <a:bodyPr lIns="0" tIns="0" rIns="0" bIns="0" rtlCol="0" anchor="t">
            <a:spAutoFit/>
          </a:bodyPr>
          <a:lstStyle/>
          <a:p>
            <a:pPr algn="r">
              <a:lnSpc>
                <a:spcPts val="4320"/>
              </a:lnSpc>
            </a:pPr>
            <a:r>
              <a:rPr lang="en-US" sz="3600" b="1">
                <a:solidFill>
                  <a:srgbClr val="101010"/>
                </a:solidFill>
                <a:latin typeface="Montserrat Bold"/>
                <a:ea typeface="Montserrat Bold"/>
                <a:cs typeface="Montserrat Bold"/>
                <a:sym typeface="Montserrat Bold"/>
              </a:rPr>
              <a:t>Background</a:t>
            </a:r>
          </a:p>
        </p:txBody>
      </p:sp>
      <p:sp>
        <p:nvSpPr>
          <p:cNvPr id="30" name="TextBox 30"/>
          <p:cNvSpPr txBox="1"/>
          <p:nvPr/>
        </p:nvSpPr>
        <p:spPr>
          <a:xfrm>
            <a:off x="1169382" y="3274336"/>
            <a:ext cx="8964078" cy="1102641"/>
          </a:xfrm>
          <a:prstGeom prst="rect">
            <a:avLst/>
          </a:prstGeom>
        </p:spPr>
        <p:txBody>
          <a:bodyPr lIns="0" tIns="0" rIns="0" bIns="0" rtlCol="0" anchor="t">
            <a:spAutoFit/>
          </a:bodyPr>
          <a:lstStyle/>
          <a:p>
            <a:pPr marL="623070" lvl="1" indent="-311535" algn="l">
              <a:lnSpc>
                <a:spcPts val="4530"/>
              </a:lnSpc>
              <a:buFont typeface="Arial"/>
              <a:buChar char="•"/>
            </a:pPr>
            <a:r>
              <a:rPr lang="en-US" sz="2885">
                <a:solidFill>
                  <a:srgbClr val="000000"/>
                </a:solidFill>
                <a:latin typeface="Aptos"/>
                <a:ea typeface="Aptos"/>
                <a:cs typeface="Aptos"/>
                <a:sym typeface="Aptos"/>
              </a:rPr>
              <a:t>5-year relative survival for </a:t>
            </a:r>
            <a:r>
              <a:rPr lang="en-US" sz="2885" b="1">
                <a:solidFill>
                  <a:srgbClr val="000000"/>
                </a:solidFill>
                <a:latin typeface="Aptos Bold"/>
                <a:ea typeface="Aptos Bold"/>
                <a:cs typeface="Aptos Bold"/>
                <a:sym typeface="Aptos Bold"/>
              </a:rPr>
              <a:t>localized</a:t>
            </a:r>
            <a:r>
              <a:rPr lang="en-US" sz="2885">
                <a:solidFill>
                  <a:srgbClr val="000000"/>
                </a:solidFill>
                <a:latin typeface="Aptos"/>
                <a:ea typeface="Aptos"/>
                <a:cs typeface="Aptos"/>
                <a:sym typeface="Aptos"/>
              </a:rPr>
              <a:t> CRC is 91.5%</a:t>
            </a:r>
          </a:p>
          <a:p>
            <a:pPr marL="1246139" lvl="2" indent="-415380" algn="l">
              <a:lnSpc>
                <a:spcPts val="4530"/>
              </a:lnSpc>
              <a:buFont typeface="Arial"/>
              <a:buChar char="⚬"/>
            </a:pPr>
            <a:r>
              <a:rPr lang="en-US" sz="2885" b="1">
                <a:solidFill>
                  <a:srgbClr val="000000"/>
                </a:solidFill>
                <a:latin typeface="Aptos Bold"/>
                <a:ea typeface="Aptos Bold"/>
                <a:cs typeface="Aptos Bold"/>
                <a:sym typeface="Aptos Bold"/>
              </a:rPr>
              <a:t>34.2%</a:t>
            </a:r>
            <a:r>
              <a:rPr lang="en-US" sz="2885">
                <a:solidFill>
                  <a:srgbClr val="000000"/>
                </a:solidFill>
                <a:latin typeface="Aptos"/>
                <a:ea typeface="Aptos"/>
                <a:cs typeface="Aptos"/>
                <a:sym typeface="Aptos"/>
              </a:rPr>
              <a:t> are diagnosed at the local stage</a:t>
            </a:r>
          </a:p>
        </p:txBody>
      </p:sp>
      <p:sp>
        <p:nvSpPr>
          <p:cNvPr id="31" name="Freeform 31"/>
          <p:cNvSpPr/>
          <p:nvPr/>
        </p:nvSpPr>
        <p:spPr>
          <a:xfrm>
            <a:off x="11432280" y="3664892"/>
            <a:ext cx="5530755" cy="712085"/>
          </a:xfrm>
          <a:custGeom>
            <a:avLst/>
            <a:gdLst/>
            <a:ahLst/>
            <a:cxnLst/>
            <a:rect l="l" t="t" r="r" b="b"/>
            <a:pathLst>
              <a:path w="5530755" h="712085">
                <a:moveTo>
                  <a:pt x="0" y="0"/>
                </a:moveTo>
                <a:lnTo>
                  <a:pt x="5530755" y="0"/>
                </a:lnTo>
                <a:lnTo>
                  <a:pt x="5530755" y="712085"/>
                </a:lnTo>
                <a:lnTo>
                  <a:pt x="0" y="712085"/>
                </a:lnTo>
                <a:lnTo>
                  <a:pt x="0" y="0"/>
                </a:lnTo>
                <a:close/>
              </a:path>
            </a:pathLst>
          </a:custGeom>
          <a:blipFill>
            <a:blip r:embed="rId14"/>
            <a:stretch>
              <a:fillRect/>
            </a:stretch>
          </a:blipFill>
          <a:ln w="38100" cap="sq">
            <a:solidFill>
              <a:srgbClr val="000000"/>
            </a:solidFill>
            <a:prstDash val="solid"/>
            <a:miter/>
          </a:ln>
        </p:spPr>
        <p:txBody>
          <a:bodyPr/>
          <a:lstStyle/>
          <a:p>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500955" y="1773628"/>
            <a:ext cx="2758345" cy="245871"/>
            <a:chOff x="0" y="0"/>
            <a:chExt cx="726478" cy="64756"/>
          </a:xfrm>
        </p:grpSpPr>
        <p:sp>
          <p:nvSpPr>
            <p:cNvPr id="3" name="Freeform 3"/>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9B314"/>
            </a:solidFill>
          </p:spPr>
          <p:txBody>
            <a:bodyPr/>
            <a:lstStyle/>
            <a:p>
              <a:endParaRPr lang="en-US"/>
            </a:p>
          </p:txBody>
        </p:sp>
        <p:sp>
          <p:nvSpPr>
            <p:cNvPr id="4" name="TextBox 4"/>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028700" y="626321"/>
            <a:ext cx="3336038" cy="1347682"/>
            <a:chOff x="0" y="0"/>
            <a:chExt cx="4448050" cy="1796909"/>
          </a:xfrm>
        </p:grpSpPr>
        <p:sp>
          <p:nvSpPr>
            <p:cNvPr id="6" name="Freeform 6"/>
            <p:cNvSpPr/>
            <p:nvPr/>
          </p:nvSpPr>
          <p:spPr>
            <a:xfrm rot="-586919">
              <a:off x="915157" y="34528"/>
              <a:ext cx="466355" cy="699970"/>
            </a:xfrm>
            <a:custGeom>
              <a:avLst/>
              <a:gdLst/>
              <a:ahLst/>
              <a:cxnLst/>
              <a:rect l="l" t="t" r="r" b="b"/>
              <a:pathLst>
                <a:path w="466355" h="699970">
                  <a:moveTo>
                    <a:pt x="0" y="0"/>
                  </a:moveTo>
                  <a:lnTo>
                    <a:pt x="466355" y="0"/>
                  </a:lnTo>
                  <a:lnTo>
                    <a:pt x="466355" y="699971"/>
                  </a:lnTo>
                  <a:lnTo>
                    <a:pt x="0" y="69997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rot="-3527984">
              <a:off x="503875" y="121299"/>
              <a:ext cx="425574" cy="638760"/>
            </a:xfrm>
            <a:custGeom>
              <a:avLst/>
              <a:gdLst/>
              <a:ahLst/>
              <a:cxnLst/>
              <a:rect l="l" t="t" r="r" b="b"/>
              <a:pathLst>
                <a:path w="425574" h="638760">
                  <a:moveTo>
                    <a:pt x="0" y="0"/>
                  </a:moveTo>
                  <a:lnTo>
                    <a:pt x="425574" y="0"/>
                  </a:lnTo>
                  <a:lnTo>
                    <a:pt x="425574" y="638760"/>
                  </a:lnTo>
                  <a:lnTo>
                    <a:pt x="0" y="63876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Freeform 8"/>
            <p:cNvSpPr/>
            <p:nvPr/>
          </p:nvSpPr>
          <p:spPr>
            <a:xfrm rot="-6078961">
              <a:off x="221086" y="399711"/>
              <a:ext cx="390806" cy="586575"/>
            </a:xfrm>
            <a:custGeom>
              <a:avLst/>
              <a:gdLst/>
              <a:ahLst/>
              <a:cxnLst/>
              <a:rect l="l" t="t" r="r" b="b"/>
              <a:pathLst>
                <a:path w="390806" h="586575">
                  <a:moveTo>
                    <a:pt x="0" y="0"/>
                  </a:moveTo>
                  <a:lnTo>
                    <a:pt x="390806" y="0"/>
                  </a:lnTo>
                  <a:lnTo>
                    <a:pt x="390806" y="586575"/>
                  </a:lnTo>
                  <a:lnTo>
                    <a:pt x="0" y="58657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9" name="Freeform 9"/>
            <p:cNvSpPr/>
            <p:nvPr/>
          </p:nvSpPr>
          <p:spPr>
            <a:xfrm rot="-7906289">
              <a:off x="136525" y="721177"/>
              <a:ext cx="347580" cy="521696"/>
            </a:xfrm>
            <a:custGeom>
              <a:avLst/>
              <a:gdLst/>
              <a:ahLst/>
              <a:cxnLst/>
              <a:rect l="l" t="t" r="r" b="b"/>
              <a:pathLst>
                <a:path w="347580" h="521696">
                  <a:moveTo>
                    <a:pt x="0" y="0"/>
                  </a:moveTo>
                  <a:lnTo>
                    <a:pt x="347579" y="0"/>
                  </a:lnTo>
                  <a:lnTo>
                    <a:pt x="347579" y="521695"/>
                  </a:lnTo>
                  <a:lnTo>
                    <a:pt x="0" y="52169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0" name="Freeform 10"/>
            <p:cNvSpPr/>
            <p:nvPr/>
          </p:nvSpPr>
          <p:spPr>
            <a:xfrm rot="-10285624">
              <a:off x="212313" y="1062796"/>
              <a:ext cx="302405" cy="453891"/>
            </a:xfrm>
            <a:custGeom>
              <a:avLst/>
              <a:gdLst/>
              <a:ahLst/>
              <a:cxnLst/>
              <a:rect l="l" t="t" r="r" b="b"/>
              <a:pathLst>
                <a:path w="302405" h="453891">
                  <a:moveTo>
                    <a:pt x="0" y="0"/>
                  </a:moveTo>
                  <a:lnTo>
                    <a:pt x="302405" y="0"/>
                  </a:lnTo>
                  <a:lnTo>
                    <a:pt x="302405" y="453891"/>
                  </a:lnTo>
                  <a:lnTo>
                    <a:pt x="0" y="45389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1" name="Freeform 11"/>
            <p:cNvSpPr/>
            <p:nvPr/>
          </p:nvSpPr>
          <p:spPr>
            <a:xfrm rot="-1578899">
              <a:off x="427047" y="1276528"/>
              <a:ext cx="261444" cy="392411"/>
            </a:xfrm>
            <a:custGeom>
              <a:avLst/>
              <a:gdLst/>
              <a:ahLst/>
              <a:cxnLst/>
              <a:rect l="l" t="t" r="r" b="b"/>
              <a:pathLst>
                <a:path w="261444" h="392411">
                  <a:moveTo>
                    <a:pt x="0" y="0"/>
                  </a:moveTo>
                  <a:lnTo>
                    <a:pt x="261444" y="0"/>
                  </a:lnTo>
                  <a:lnTo>
                    <a:pt x="261444" y="392411"/>
                  </a:lnTo>
                  <a:lnTo>
                    <a:pt x="0" y="39241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2" name="Freeform 12"/>
            <p:cNvSpPr/>
            <p:nvPr/>
          </p:nvSpPr>
          <p:spPr>
            <a:xfrm rot="6582263">
              <a:off x="723505" y="1453153"/>
              <a:ext cx="233178" cy="349985"/>
            </a:xfrm>
            <a:custGeom>
              <a:avLst/>
              <a:gdLst/>
              <a:ahLst/>
              <a:cxnLst/>
              <a:rect l="l" t="t" r="r" b="b"/>
              <a:pathLst>
                <a:path w="233178" h="349985">
                  <a:moveTo>
                    <a:pt x="0" y="0"/>
                  </a:moveTo>
                  <a:lnTo>
                    <a:pt x="233177" y="0"/>
                  </a:lnTo>
                  <a:lnTo>
                    <a:pt x="233177" y="349985"/>
                  </a:lnTo>
                  <a:lnTo>
                    <a:pt x="0" y="349985"/>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3" name="TextBox 13"/>
            <p:cNvSpPr txBox="1"/>
            <p:nvPr/>
          </p:nvSpPr>
          <p:spPr>
            <a:xfrm>
              <a:off x="668397"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K</a:t>
              </a:r>
            </a:p>
          </p:txBody>
        </p:sp>
        <p:sp>
          <p:nvSpPr>
            <p:cNvPr id="14" name="TextBox 14"/>
            <p:cNvSpPr txBox="1"/>
            <p:nvPr/>
          </p:nvSpPr>
          <p:spPr>
            <a:xfrm>
              <a:off x="103475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a</a:t>
              </a:r>
            </a:p>
          </p:txBody>
        </p:sp>
        <p:sp>
          <p:nvSpPr>
            <p:cNvPr id="15" name="TextBox 15"/>
            <p:cNvSpPr txBox="1"/>
            <p:nvPr/>
          </p:nvSpPr>
          <p:spPr>
            <a:xfrm>
              <a:off x="142290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n</a:t>
              </a:r>
            </a:p>
          </p:txBody>
        </p:sp>
        <p:sp>
          <p:nvSpPr>
            <p:cNvPr id="16" name="TextBox 16"/>
            <p:cNvSpPr txBox="1"/>
            <p:nvPr/>
          </p:nvSpPr>
          <p:spPr>
            <a:xfrm>
              <a:off x="2181657" y="731913"/>
              <a:ext cx="372287"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u</a:t>
              </a:r>
            </a:p>
          </p:txBody>
        </p:sp>
        <p:sp>
          <p:nvSpPr>
            <p:cNvPr id="17" name="TextBox 17"/>
            <p:cNvSpPr txBox="1"/>
            <p:nvPr/>
          </p:nvSpPr>
          <p:spPr>
            <a:xfrm>
              <a:off x="178053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S</a:t>
              </a:r>
            </a:p>
          </p:txBody>
        </p:sp>
        <p:sp>
          <p:nvSpPr>
            <p:cNvPr id="18" name="TextBox 18"/>
            <p:cNvSpPr txBox="1"/>
            <p:nvPr/>
          </p:nvSpPr>
          <p:spPr>
            <a:xfrm>
              <a:off x="2455310"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r</a:t>
              </a:r>
            </a:p>
          </p:txBody>
        </p:sp>
        <p:sp>
          <p:nvSpPr>
            <p:cNvPr id="19" name="TextBox 19"/>
            <p:cNvSpPr txBox="1"/>
            <p:nvPr/>
          </p:nvSpPr>
          <p:spPr>
            <a:xfrm>
              <a:off x="2752546"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20" name="TextBox 20"/>
            <p:cNvSpPr txBox="1"/>
            <p:nvPr/>
          </p:nvSpPr>
          <p:spPr>
            <a:xfrm>
              <a:off x="300310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i</a:t>
              </a:r>
            </a:p>
          </p:txBody>
        </p:sp>
        <p:sp>
          <p:nvSpPr>
            <p:cNvPr id="21" name="TextBox 21"/>
            <p:cNvSpPr txBox="1"/>
            <p:nvPr/>
          </p:nvSpPr>
          <p:spPr>
            <a:xfrm>
              <a:off x="3256949"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22" name="TextBox 22"/>
            <p:cNvSpPr txBox="1"/>
            <p:nvPr/>
          </p:nvSpPr>
          <p:spPr>
            <a:xfrm>
              <a:off x="3597635"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e</a:t>
              </a:r>
            </a:p>
          </p:txBody>
        </p:sp>
        <p:sp>
          <p:nvSpPr>
            <p:cNvPr id="23" name="TextBox 23"/>
            <p:cNvSpPr txBox="1"/>
            <p:nvPr/>
          </p:nvSpPr>
          <p:spPr>
            <a:xfrm>
              <a:off x="3992181" y="1101515"/>
              <a:ext cx="184337" cy="350834"/>
            </a:xfrm>
            <a:prstGeom prst="rect">
              <a:avLst/>
            </a:prstGeom>
          </p:spPr>
          <p:txBody>
            <a:bodyPr lIns="0" tIns="0" rIns="0" bIns="0" rtlCol="0" anchor="t">
              <a:spAutoFit/>
            </a:bodyPr>
            <a:lstStyle/>
            <a:p>
              <a:pPr algn="ctr">
                <a:lnSpc>
                  <a:spcPts val="1960"/>
                </a:lnSpc>
                <a:spcBef>
                  <a:spcPct val="0"/>
                </a:spcBef>
              </a:pPr>
              <a:r>
                <a:rPr lang="en-US" sz="1960" spc="-68">
                  <a:solidFill>
                    <a:srgbClr val="E9A500"/>
                  </a:solidFill>
                  <a:latin typeface="Sunborn"/>
                  <a:ea typeface="Sunborn"/>
                  <a:cs typeface="Sunborn"/>
                  <a:sym typeface="Sunborn"/>
                </a:rPr>
                <a:t>2</a:t>
              </a:r>
            </a:p>
          </p:txBody>
        </p:sp>
        <p:sp>
          <p:nvSpPr>
            <p:cNvPr id="24" name="TextBox 24"/>
            <p:cNvSpPr txBox="1"/>
            <p:nvPr/>
          </p:nvSpPr>
          <p:spPr>
            <a:xfrm>
              <a:off x="4231271" y="1105127"/>
              <a:ext cx="216779"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0</a:t>
              </a:r>
            </a:p>
          </p:txBody>
        </p:sp>
        <p:sp>
          <p:nvSpPr>
            <p:cNvPr id="25" name="TextBox 25"/>
            <p:cNvSpPr txBox="1"/>
            <p:nvPr/>
          </p:nvSpPr>
          <p:spPr>
            <a:xfrm>
              <a:off x="4186597" y="1101515"/>
              <a:ext cx="60475"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a:t>
              </a:r>
            </a:p>
          </p:txBody>
        </p:sp>
      </p:grpSp>
      <p:sp>
        <p:nvSpPr>
          <p:cNvPr id="26" name="Freeform 26"/>
          <p:cNvSpPr/>
          <p:nvPr/>
        </p:nvSpPr>
        <p:spPr>
          <a:xfrm>
            <a:off x="1028700" y="3168757"/>
            <a:ext cx="10312943" cy="3232692"/>
          </a:xfrm>
          <a:custGeom>
            <a:avLst/>
            <a:gdLst/>
            <a:ahLst/>
            <a:cxnLst/>
            <a:rect l="l" t="t" r="r" b="b"/>
            <a:pathLst>
              <a:path w="10312943" h="3232692">
                <a:moveTo>
                  <a:pt x="0" y="0"/>
                </a:moveTo>
                <a:lnTo>
                  <a:pt x="10312943" y="0"/>
                </a:lnTo>
                <a:lnTo>
                  <a:pt x="10312943" y="3232692"/>
                </a:lnTo>
                <a:lnTo>
                  <a:pt x="0" y="3232692"/>
                </a:lnTo>
                <a:lnTo>
                  <a:pt x="0" y="0"/>
                </a:lnTo>
                <a:close/>
              </a:path>
            </a:pathLst>
          </a:custGeom>
          <a:blipFill>
            <a:blip r:embed="rId13"/>
            <a:stretch>
              <a:fillRect t="-52730"/>
            </a:stretch>
          </a:blipFill>
        </p:spPr>
        <p:txBody>
          <a:bodyPr/>
          <a:lstStyle/>
          <a:p>
            <a:endParaRPr lang="en-US"/>
          </a:p>
        </p:txBody>
      </p:sp>
      <p:sp>
        <p:nvSpPr>
          <p:cNvPr id="27" name="Freeform 27"/>
          <p:cNvSpPr/>
          <p:nvPr/>
        </p:nvSpPr>
        <p:spPr>
          <a:xfrm>
            <a:off x="6185172" y="6518727"/>
            <a:ext cx="11074128" cy="3156127"/>
          </a:xfrm>
          <a:custGeom>
            <a:avLst/>
            <a:gdLst/>
            <a:ahLst/>
            <a:cxnLst/>
            <a:rect l="l" t="t" r="r" b="b"/>
            <a:pathLst>
              <a:path w="11074128" h="3156127">
                <a:moveTo>
                  <a:pt x="0" y="0"/>
                </a:moveTo>
                <a:lnTo>
                  <a:pt x="11074128" y="0"/>
                </a:lnTo>
                <a:lnTo>
                  <a:pt x="11074128" y="3156126"/>
                </a:lnTo>
                <a:lnTo>
                  <a:pt x="0" y="3156126"/>
                </a:lnTo>
                <a:lnTo>
                  <a:pt x="0" y="0"/>
                </a:lnTo>
                <a:close/>
              </a:path>
            </a:pathLst>
          </a:custGeom>
          <a:blipFill>
            <a:blip r:embed="rId14"/>
            <a:stretch>
              <a:fillRect/>
            </a:stretch>
          </a:blipFill>
          <a:ln w="38100" cap="sq">
            <a:solidFill>
              <a:srgbClr val="000000"/>
            </a:solidFill>
            <a:prstDash val="solid"/>
            <a:miter/>
          </a:ln>
        </p:spPr>
        <p:txBody>
          <a:bodyPr/>
          <a:lstStyle/>
          <a:p>
            <a:endParaRPr lang="en-US"/>
          </a:p>
        </p:txBody>
      </p:sp>
      <p:sp>
        <p:nvSpPr>
          <p:cNvPr id="28" name="TextBox 28"/>
          <p:cNvSpPr txBox="1"/>
          <p:nvPr/>
        </p:nvSpPr>
        <p:spPr>
          <a:xfrm>
            <a:off x="11503123" y="1028700"/>
            <a:ext cx="5756177" cy="542925"/>
          </a:xfrm>
          <a:prstGeom prst="rect">
            <a:avLst/>
          </a:prstGeom>
        </p:spPr>
        <p:txBody>
          <a:bodyPr lIns="0" tIns="0" rIns="0" bIns="0" rtlCol="0" anchor="t">
            <a:spAutoFit/>
          </a:bodyPr>
          <a:lstStyle/>
          <a:p>
            <a:pPr algn="r">
              <a:lnSpc>
                <a:spcPts val="4320"/>
              </a:lnSpc>
            </a:pPr>
            <a:r>
              <a:rPr lang="en-US" sz="3600" b="1">
                <a:solidFill>
                  <a:srgbClr val="101010"/>
                </a:solidFill>
                <a:latin typeface="Montserrat Bold"/>
                <a:ea typeface="Montserrat Bold"/>
                <a:cs typeface="Montserrat Bold"/>
                <a:sym typeface="Montserrat Bold"/>
              </a:rPr>
              <a:t>Screening</a:t>
            </a:r>
          </a:p>
        </p:txBody>
      </p:sp>
      <p:sp>
        <p:nvSpPr>
          <p:cNvPr id="29" name="TextBox 29"/>
          <p:cNvSpPr txBox="1"/>
          <p:nvPr/>
        </p:nvSpPr>
        <p:spPr>
          <a:xfrm>
            <a:off x="1028700" y="2379532"/>
            <a:ext cx="11284558" cy="474900"/>
          </a:xfrm>
          <a:prstGeom prst="rect">
            <a:avLst/>
          </a:prstGeom>
        </p:spPr>
        <p:txBody>
          <a:bodyPr lIns="0" tIns="0" rIns="0" bIns="0" rtlCol="0" anchor="t">
            <a:spAutoFit/>
          </a:bodyPr>
          <a:lstStyle/>
          <a:p>
            <a:pPr algn="l">
              <a:lnSpc>
                <a:spcPts val="3550"/>
              </a:lnSpc>
            </a:pPr>
            <a:r>
              <a:rPr lang="en-US" sz="3777" b="1">
                <a:solidFill>
                  <a:srgbClr val="00136F"/>
                </a:solidFill>
                <a:latin typeface="Montserrat Ultra-Bold"/>
                <a:ea typeface="Montserrat Ultra-Bold"/>
                <a:cs typeface="Montserrat Ultra-Bold"/>
                <a:sym typeface="Montserrat Ultra-Bold"/>
              </a:rPr>
              <a:t>CRC Screening: USPSTF Guidelines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500955" y="1773628"/>
            <a:ext cx="2758345" cy="245871"/>
            <a:chOff x="0" y="0"/>
            <a:chExt cx="726478" cy="64756"/>
          </a:xfrm>
        </p:grpSpPr>
        <p:sp>
          <p:nvSpPr>
            <p:cNvPr id="3" name="Freeform 3"/>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9B314"/>
            </a:solidFill>
          </p:spPr>
          <p:txBody>
            <a:bodyPr/>
            <a:lstStyle/>
            <a:p>
              <a:endParaRPr lang="en-US"/>
            </a:p>
          </p:txBody>
        </p:sp>
        <p:sp>
          <p:nvSpPr>
            <p:cNvPr id="4" name="TextBox 4"/>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028700" y="626321"/>
            <a:ext cx="3336038" cy="1347682"/>
            <a:chOff x="0" y="0"/>
            <a:chExt cx="4448050" cy="1796909"/>
          </a:xfrm>
        </p:grpSpPr>
        <p:sp>
          <p:nvSpPr>
            <p:cNvPr id="6" name="Freeform 6"/>
            <p:cNvSpPr/>
            <p:nvPr/>
          </p:nvSpPr>
          <p:spPr>
            <a:xfrm rot="-586919">
              <a:off x="915157" y="34528"/>
              <a:ext cx="466355" cy="699970"/>
            </a:xfrm>
            <a:custGeom>
              <a:avLst/>
              <a:gdLst/>
              <a:ahLst/>
              <a:cxnLst/>
              <a:rect l="l" t="t" r="r" b="b"/>
              <a:pathLst>
                <a:path w="466355" h="699970">
                  <a:moveTo>
                    <a:pt x="0" y="0"/>
                  </a:moveTo>
                  <a:lnTo>
                    <a:pt x="466355" y="0"/>
                  </a:lnTo>
                  <a:lnTo>
                    <a:pt x="466355" y="699971"/>
                  </a:lnTo>
                  <a:lnTo>
                    <a:pt x="0" y="69997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rot="-3527984">
              <a:off x="503875" y="121299"/>
              <a:ext cx="425574" cy="638760"/>
            </a:xfrm>
            <a:custGeom>
              <a:avLst/>
              <a:gdLst/>
              <a:ahLst/>
              <a:cxnLst/>
              <a:rect l="l" t="t" r="r" b="b"/>
              <a:pathLst>
                <a:path w="425574" h="638760">
                  <a:moveTo>
                    <a:pt x="0" y="0"/>
                  </a:moveTo>
                  <a:lnTo>
                    <a:pt x="425574" y="0"/>
                  </a:lnTo>
                  <a:lnTo>
                    <a:pt x="425574" y="638760"/>
                  </a:lnTo>
                  <a:lnTo>
                    <a:pt x="0" y="63876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Freeform 8"/>
            <p:cNvSpPr/>
            <p:nvPr/>
          </p:nvSpPr>
          <p:spPr>
            <a:xfrm rot="-6078961">
              <a:off x="221086" y="399711"/>
              <a:ext cx="390806" cy="586575"/>
            </a:xfrm>
            <a:custGeom>
              <a:avLst/>
              <a:gdLst/>
              <a:ahLst/>
              <a:cxnLst/>
              <a:rect l="l" t="t" r="r" b="b"/>
              <a:pathLst>
                <a:path w="390806" h="586575">
                  <a:moveTo>
                    <a:pt x="0" y="0"/>
                  </a:moveTo>
                  <a:lnTo>
                    <a:pt x="390806" y="0"/>
                  </a:lnTo>
                  <a:lnTo>
                    <a:pt x="390806" y="586575"/>
                  </a:lnTo>
                  <a:lnTo>
                    <a:pt x="0" y="58657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9" name="Freeform 9"/>
            <p:cNvSpPr/>
            <p:nvPr/>
          </p:nvSpPr>
          <p:spPr>
            <a:xfrm rot="-7906289">
              <a:off x="136525" y="721177"/>
              <a:ext cx="347580" cy="521696"/>
            </a:xfrm>
            <a:custGeom>
              <a:avLst/>
              <a:gdLst/>
              <a:ahLst/>
              <a:cxnLst/>
              <a:rect l="l" t="t" r="r" b="b"/>
              <a:pathLst>
                <a:path w="347580" h="521696">
                  <a:moveTo>
                    <a:pt x="0" y="0"/>
                  </a:moveTo>
                  <a:lnTo>
                    <a:pt x="347579" y="0"/>
                  </a:lnTo>
                  <a:lnTo>
                    <a:pt x="347579" y="521695"/>
                  </a:lnTo>
                  <a:lnTo>
                    <a:pt x="0" y="52169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0" name="Freeform 10"/>
            <p:cNvSpPr/>
            <p:nvPr/>
          </p:nvSpPr>
          <p:spPr>
            <a:xfrm rot="-10285624">
              <a:off x="212313" y="1062796"/>
              <a:ext cx="302405" cy="453891"/>
            </a:xfrm>
            <a:custGeom>
              <a:avLst/>
              <a:gdLst/>
              <a:ahLst/>
              <a:cxnLst/>
              <a:rect l="l" t="t" r="r" b="b"/>
              <a:pathLst>
                <a:path w="302405" h="453891">
                  <a:moveTo>
                    <a:pt x="0" y="0"/>
                  </a:moveTo>
                  <a:lnTo>
                    <a:pt x="302405" y="0"/>
                  </a:lnTo>
                  <a:lnTo>
                    <a:pt x="302405" y="453891"/>
                  </a:lnTo>
                  <a:lnTo>
                    <a:pt x="0" y="45389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1" name="Freeform 11"/>
            <p:cNvSpPr/>
            <p:nvPr/>
          </p:nvSpPr>
          <p:spPr>
            <a:xfrm rot="-1578899">
              <a:off x="427047" y="1276528"/>
              <a:ext cx="261444" cy="392411"/>
            </a:xfrm>
            <a:custGeom>
              <a:avLst/>
              <a:gdLst/>
              <a:ahLst/>
              <a:cxnLst/>
              <a:rect l="l" t="t" r="r" b="b"/>
              <a:pathLst>
                <a:path w="261444" h="392411">
                  <a:moveTo>
                    <a:pt x="0" y="0"/>
                  </a:moveTo>
                  <a:lnTo>
                    <a:pt x="261444" y="0"/>
                  </a:lnTo>
                  <a:lnTo>
                    <a:pt x="261444" y="392411"/>
                  </a:lnTo>
                  <a:lnTo>
                    <a:pt x="0" y="39241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2" name="Freeform 12"/>
            <p:cNvSpPr/>
            <p:nvPr/>
          </p:nvSpPr>
          <p:spPr>
            <a:xfrm rot="6582263">
              <a:off x="723505" y="1453153"/>
              <a:ext cx="233178" cy="349985"/>
            </a:xfrm>
            <a:custGeom>
              <a:avLst/>
              <a:gdLst/>
              <a:ahLst/>
              <a:cxnLst/>
              <a:rect l="l" t="t" r="r" b="b"/>
              <a:pathLst>
                <a:path w="233178" h="349985">
                  <a:moveTo>
                    <a:pt x="0" y="0"/>
                  </a:moveTo>
                  <a:lnTo>
                    <a:pt x="233177" y="0"/>
                  </a:lnTo>
                  <a:lnTo>
                    <a:pt x="233177" y="349985"/>
                  </a:lnTo>
                  <a:lnTo>
                    <a:pt x="0" y="349985"/>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3" name="TextBox 13"/>
            <p:cNvSpPr txBox="1"/>
            <p:nvPr/>
          </p:nvSpPr>
          <p:spPr>
            <a:xfrm>
              <a:off x="668397"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K</a:t>
              </a:r>
            </a:p>
          </p:txBody>
        </p:sp>
        <p:sp>
          <p:nvSpPr>
            <p:cNvPr id="14" name="TextBox 14"/>
            <p:cNvSpPr txBox="1"/>
            <p:nvPr/>
          </p:nvSpPr>
          <p:spPr>
            <a:xfrm>
              <a:off x="103475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a</a:t>
              </a:r>
            </a:p>
          </p:txBody>
        </p:sp>
        <p:sp>
          <p:nvSpPr>
            <p:cNvPr id="15" name="TextBox 15"/>
            <p:cNvSpPr txBox="1"/>
            <p:nvPr/>
          </p:nvSpPr>
          <p:spPr>
            <a:xfrm>
              <a:off x="142290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n</a:t>
              </a:r>
            </a:p>
          </p:txBody>
        </p:sp>
        <p:sp>
          <p:nvSpPr>
            <p:cNvPr id="16" name="TextBox 16"/>
            <p:cNvSpPr txBox="1"/>
            <p:nvPr/>
          </p:nvSpPr>
          <p:spPr>
            <a:xfrm>
              <a:off x="2181657" y="731913"/>
              <a:ext cx="372287"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u</a:t>
              </a:r>
            </a:p>
          </p:txBody>
        </p:sp>
        <p:sp>
          <p:nvSpPr>
            <p:cNvPr id="17" name="TextBox 17"/>
            <p:cNvSpPr txBox="1"/>
            <p:nvPr/>
          </p:nvSpPr>
          <p:spPr>
            <a:xfrm>
              <a:off x="178053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S</a:t>
              </a:r>
            </a:p>
          </p:txBody>
        </p:sp>
        <p:sp>
          <p:nvSpPr>
            <p:cNvPr id="18" name="TextBox 18"/>
            <p:cNvSpPr txBox="1"/>
            <p:nvPr/>
          </p:nvSpPr>
          <p:spPr>
            <a:xfrm>
              <a:off x="2455310"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r</a:t>
              </a:r>
            </a:p>
          </p:txBody>
        </p:sp>
        <p:sp>
          <p:nvSpPr>
            <p:cNvPr id="19" name="TextBox 19"/>
            <p:cNvSpPr txBox="1"/>
            <p:nvPr/>
          </p:nvSpPr>
          <p:spPr>
            <a:xfrm>
              <a:off x="2752546"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20" name="TextBox 20"/>
            <p:cNvSpPr txBox="1"/>
            <p:nvPr/>
          </p:nvSpPr>
          <p:spPr>
            <a:xfrm>
              <a:off x="300310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i</a:t>
              </a:r>
            </a:p>
          </p:txBody>
        </p:sp>
        <p:sp>
          <p:nvSpPr>
            <p:cNvPr id="21" name="TextBox 21"/>
            <p:cNvSpPr txBox="1"/>
            <p:nvPr/>
          </p:nvSpPr>
          <p:spPr>
            <a:xfrm>
              <a:off x="3256949"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22" name="TextBox 22"/>
            <p:cNvSpPr txBox="1"/>
            <p:nvPr/>
          </p:nvSpPr>
          <p:spPr>
            <a:xfrm>
              <a:off x="3597635"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e</a:t>
              </a:r>
            </a:p>
          </p:txBody>
        </p:sp>
        <p:sp>
          <p:nvSpPr>
            <p:cNvPr id="23" name="TextBox 23"/>
            <p:cNvSpPr txBox="1"/>
            <p:nvPr/>
          </p:nvSpPr>
          <p:spPr>
            <a:xfrm>
              <a:off x="3992181" y="1101515"/>
              <a:ext cx="184337" cy="350834"/>
            </a:xfrm>
            <a:prstGeom prst="rect">
              <a:avLst/>
            </a:prstGeom>
          </p:spPr>
          <p:txBody>
            <a:bodyPr lIns="0" tIns="0" rIns="0" bIns="0" rtlCol="0" anchor="t">
              <a:spAutoFit/>
            </a:bodyPr>
            <a:lstStyle/>
            <a:p>
              <a:pPr algn="ctr">
                <a:lnSpc>
                  <a:spcPts val="1960"/>
                </a:lnSpc>
                <a:spcBef>
                  <a:spcPct val="0"/>
                </a:spcBef>
              </a:pPr>
              <a:r>
                <a:rPr lang="en-US" sz="1960" spc="-68">
                  <a:solidFill>
                    <a:srgbClr val="E9A500"/>
                  </a:solidFill>
                  <a:latin typeface="Sunborn"/>
                  <a:ea typeface="Sunborn"/>
                  <a:cs typeface="Sunborn"/>
                  <a:sym typeface="Sunborn"/>
                </a:rPr>
                <a:t>2</a:t>
              </a:r>
            </a:p>
          </p:txBody>
        </p:sp>
        <p:sp>
          <p:nvSpPr>
            <p:cNvPr id="24" name="TextBox 24"/>
            <p:cNvSpPr txBox="1"/>
            <p:nvPr/>
          </p:nvSpPr>
          <p:spPr>
            <a:xfrm>
              <a:off x="4231271" y="1105127"/>
              <a:ext cx="216779"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0</a:t>
              </a:r>
            </a:p>
          </p:txBody>
        </p:sp>
        <p:sp>
          <p:nvSpPr>
            <p:cNvPr id="25" name="TextBox 25"/>
            <p:cNvSpPr txBox="1"/>
            <p:nvPr/>
          </p:nvSpPr>
          <p:spPr>
            <a:xfrm>
              <a:off x="4186597" y="1101515"/>
              <a:ext cx="60475"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a:t>
              </a:r>
            </a:p>
          </p:txBody>
        </p:sp>
      </p:grpSp>
      <p:sp>
        <p:nvSpPr>
          <p:cNvPr id="26" name="TextBox 26"/>
          <p:cNvSpPr txBox="1"/>
          <p:nvPr/>
        </p:nvSpPr>
        <p:spPr>
          <a:xfrm>
            <a:off x="11503123" y="1028700"/>
            <a:ext cx="5756177" cy="542925"/>
          </a:xfrm>
          <a:prstGeom prst="rect">
            <a:avLst/>
          </a:prstGeom>
        </p:spPr>
        <p:txBody>
          <a:bodyPr lIns="0" tIns="0" rIns="0" bIns="0" rtlCol="0" anchor="t">
            <a:spAutoFit/>
          </a:bodyPr>
          <a:lstStyle/>
          <a:p>
            <a:pPr algn="r">
              <a:lnSpc>
                <a:spcPts val="4320"/>
              </a:lnSpc>
            </a:pPr>
            <a:r>
              <a:rPr lang="en-US" sz="3600" b="1">
                <a:solidFill>
                  <a:srgbClr val="101010"/>
                </a:solidFill>
                <a:latin typeface="Montserrat Bold"/>
                <a:ea typeface="Montserrat Bold"/>
                <a:cs typeface="Montserrat Bold"/>
                <a:sym typeface="Montserrat Bold"/>
              </a:rPr>
              <a:t>Screening</a:t>
            </a:r>
          </a:p>
        </p:txBody>
      </p:sp>
      <p:sp>
        <p:nvSpPr>
          <p:cNvPr id="27" name="TextBox 27"/>
          <p:cNvSpPr txBox="1"/>
          <p:nvPr/>
        </p:nvSpPr>
        <p:spPr>
          <a:xfrm>
            <a:off x="1028700" y="2723141"/>
            <a:ext cx="11773363" cy="474900"/>
          </a:xfrm>
          <a:prstGeom prst="rect">
            <a:avLst/>
          </a:prstGeom>
        </p:spPr>
        <p:txBody>
          <a:bodyPr lIns="0" tIns="0" rIns="0" bIns="0" rtlCol="0" anchor="t">
            <a:spAutoFit/>
          </a:bodyPr>
          <a:lstStyle/>
          <a:p>
            <a:pPr algn="l">
              <a:lnSpc>
                <a:spcPts val="3550"/>
              </a:lnSpc>
            </a:pPr>
            <a:r>
              <a:rPr lang="en-US" sz="3777" b="1">
                <a:solidFill>
                  <a:srgbClr val="00136F"/>
                </a:solidFill>
                <a:latin typeface="Montserrat Ultra-Bold"/>
                <a:ea typeface="Montserrat Ultra-Bold"/>
                <a:cs typeface="Montserrat Ultra-Bold"/>
                <a:sym typeface="Montserrat Ultra-Bold"/>
              </a:rPr>
              <a:t>CRC Risk Stratification</a:t>
            </a:r>
          </a:p>
        </p:txBody>
      </p:sp>
      <p:sp>
        <p:nvSpPr>
          <p:cNvPr id="28" name="TextBox 28"/>
          <p:cNvSpPr txBox="1"/>
          <p:nvPr/>
        </p:nvSpPr>
        <p:spPr>
          <a:xfrm>
            <a:off x="1028700" y="4721804"/>
            <a:ext cx="7892462" cy="3814596"/>
          </a:xfrm>
          <a:prstGeom prst="rect">
            <a:avLst/>
          </a:prstGeom>
        </p:spPr>
        <p:txBody>
          <a:bodyPr lIns="0" tIns="0" rIns="0" bIns="0" rtlCol="0" anchor="t">
            <a:spAutoFit/>
          </a:bodyPr>
          <a:lstStyle/>
          <a:p>
            <a:pPr marL="545483" lvl="1" indent="-272742" algn="l">
              <a:lnSpc>
                <a:spcPts val="4345"/>
              </a:lnSpc>
              <a:buFont typeface="Arial"/>
              <a:buChar char="•"/>
            </a:pPr>
            <a:r>
              <a:rPr lang="en-US" sz="2526" b="1" spc="-88">
                <a:solidFill>
                  <a:srgbClr val="000000"/>
                </a:solidFill>
                <a:latin typeface="Univers Bold"/>
                <a:ea typeface="Univers Bold"/>
                <a:cs typeface="Univers Bold"/>
                <a:sym typeface="Univers Bold"/>
              </a:rPr>
              <a:t>High- or moderate-penetrance genetic variants</a:t>
            </a:r>
            <a:r>
              <a:rPr lang="en-US" sz="2526" spc="-88">
                <a:solidFill>
                  <a:srgbClr val="000000"/>
                </a:solidFill>
                <a:latin typeface="Univers"/>
                <a:ea typeface="Univers"/>
                <a:cs typeface="Univers"/>
                <a:sym typeface="Univers"/>
              </a:rPr>
              <a:t> account for only </a:t>
            </a:r>
            <a:r>
              <a:rPr lang="en-US" sz="2526" b="1" spc="-88">
                <a:solidFill>
                  <a:srgbClr val="000000"/>
                </a:solidFill>
                <a:latin typeface="Univers Bold"/>
                <a:ea typeface="Univers Bold"/>
                <a:cs typeface="Univers Bold"/>
                <a:sym typeface="Univers Bold"/>
              </a:rPr>
              <a:t>5–10% of all CRC </a:t>
            </a:r>
            <a:r>
              <a:rPr lang="en-US" sz="2526" spc="-88">
                <a:solidFill>
                  <a:srgbClr val="000000"/>
                </a:solidFill>
                <a:latin typeface="Univers"/>
                <a:ea typeface="Univers"/>
                <a:cs typeface="Univers"/>
                <a:sym typeface="Univers"/>
              </a:rPr>
              <a:t>cases.</a:t>
            </a:r>
          </a:p>
          <a:p>
            <a:pPr marL="545483" lvl="1" indent="-272742" algn="l">
              <a:lnSpc>
                <a:spcPts val="4345"/>
              </a:lnSpc>
              <a:buFont typeface="Arial"/>
              <a:buChar char="•"/>
            </a:pPr>
            <a:r>
              <a:rPr lang="en-US" sz="2526" b="1" spc="-88">
                <a:solidFill>
                  <a:srgbClr val="000000"/>
                </a:solidFill>
                <a:latin typeface="Univers Bold"/>
                <a:ea typeface="Univers Bold"/>
                <a:cs typeface="Univers Bold"/>
                <a:sym typeface="Univers Bold"/>
              </a:rPr>
              <a:t>Most familial cases</a:t>
            </a:r>
            <a:r>
              <a:rPr lang="en-US" sz="2526" spc="-88">
                <a:solidFill>
                  <a:srgbClr val="000000"/>
                </a:solidFill>
                <a:latin typeface="Univers"/>
                <a:ea typeface="Univers"/>
                <a:cs typeface="Univers"/>
                <a:sym typeface="Univers"/>
              </a:rPr>
              <a:t> are not linked to known hereditary cancer syndromes.</a:t>
            </a:r>
          </a:p>
          <a:p>
            <a:pPr marL="1090966" lvl="2" indent="-363655" algn="l">
              <a:lnSpc>
                <a:spcPts val="4345"/>
              </a:lnSpc>
              <a:buFont typeface="Arial"/>
              <a:buChar char="⚬"/>
            </a:pPr>
            <a:r>
              <a:rPr lang="en-US" sz="2526" spc="-88">
                <a:solidFill>
                  <a:srgbClr val="000000"/>
                </a:solidFill>
                <a:latin typeface="Univers"/>
                <a:ea typeface="Univers"/>
                <a:cs typeface="Univers"/>
                <a:sym typeface="Univers"/>
              </a:rPr>
              <a:t>This broader category is known as </a:t>
            </a:r>
            <a:r>
              <a:rPr lang="en-US" sz="2526" b="1" spc="-88">
                <a:solidFill>
                  <a:srgbClr val="000000"/>
                </a:solidFill>
                <a:latin typeface="Univers Bold"/>
                <a:ea typeface="Univers Bold"/>
                <a:cs typeface="Univers Bold"/>
                <a:sym typeface="Univers Bold"/>
              </a:rPr>
              <a:t>common familial CRC</a:t>
            </a:r>
            <a:r>
              <a:rPr lang="en-US" sz="2526" spc="-88">
                <a:solidFill>
                  <a:srgbClr val="000000"/>
                </a:solidFill>
                <a:latin typeface="Univers"/>
                <a:ea typeface="Univers"/>
                <a:cs typeface="Univers"/>
                <a:sym typeface="Univers"/>
              </a:rPr>
              <a:t>, reflecting shared familial risk without identifiable pathogenic variants.</a:t>
            </a:r>
          </a:p>
        </p:txBody>
      </p:sp>
      <p:sp>
        <p:nvSpPr>
          <p:cNvPr id="29" name="Freeform 29"/>
          <p:cNvSpPr/>
          <p:nvPr/>
        </p:nvSpPr>
        <p:spPr>
          <a:xfrm>
            <a:off x="8426110" y="4687124"/>
            <a:ext cx="8833190" cy="4571176"/>
          </a:xfrm>
          <a:custGeom>
            <a:avLst/>
            <a:gdLst/>
            <a:ahLst/>
            <a:cxnLst/>
            <a:rect l="l" t="t" r="r" b="b"/>
            <a:pathLst>
              <a:path w="8833190" h="4571176">
                <a:moveTo>
                  <a:pt x="0" y="0"/>
                </a:moveTo>
                <a:lnTo>
                  <a:pt x="8833190" y="0"/>
                </a:lnTo>
                <a:lnTo>
                  <a:pt x="8833190" y="4571176"/>
                </a:lnTo>
                <a:lnTo>
                  <a:pt x="0" y="4571176"/>
                </a:lnTo>
                <a:lnTo>
                  <a:pt x="0" y="0"/>
                </a:lnTo>
                <a:close/>
              </a:path>
            </a:pathLst>
          </a:custGeom>
          <a:blipFill>
            <a:blip r:embed="rId13"/>
            <a:stretch>
              <a:fillRect/>
            </a:stretch>
          </a:blipFill>
        </p:spPr>
        <p:txBody>
          <a:bodyPr/>
          <a:lstStyle/>
          <a:p>
            <a:endParaRPr lang="en-US"/>
          </a:p>
        </p:txBody>
      </p:sp>
      <p:sp>
        <p:nvSpPr>
          <p:cNvPr id="30" name="TextBox 30"/>
          <p:cNvSpPr txBox="1"/>
          <p:nvPr/>
        </p:nvSpPr>
        <p:spPr>
          <a:xfrm>
            <a:off x="1028700" y="3587153"/>
            <a:ext cx="11403783" cy="1099971"/>
          </a:xfrm>
          <a:prstGeom prst="rect">
            <a:avLst/>
          </a:prstGeom>
        </p:spPr>
        <p:txBody>
          <a:bodyPr lIns="0" tIns="0" rIns="0" bIns="0" rtlCol="0" anchor="t">
            <a:spAutoFit/>
          </a:bodyPr>
          <a:lstStyle/>
          <a:p>
            <a:pPr marL="545483" lvl="1" indent="-272742" algn="l">
              <a:lnSpc>
                <a:spcPts val="4345"/>
              </a:lnSpc>
              <a:buFont typeface="Arial"/>
              <a:buChar char="•"/>
            </a:pPr>
            <a:r>
              <a:rPr lang="en-US" sz="2526" b="1" spc="-88">
                <a:solidFill>
                  <a:srgbClr val="000000"/>
                </a:solidFill>
                <a:latin typeface="Univers Bold"/>
                <a:ea typeface="Univers Bold"/>
                <a:cs typeface="Univers Bold"/>
                <a:sym typeface="Univers Bold"/>
              </a:rPr>
              <a:t>About 35% </a:t>
            </a:r>
            <a:r>
              <a:rPr lang="en-US" sz="2526" spc="-88">
                <a:solidFill>
                  <a:srgbClr val="000000"/>
                </a:solidFill>
                <a:latin typeface="Univers"/>
                <a:ea typeface="Univers"/>
                <a:cs typeface="Univers"/>
                <a:sym typeface="Univers"/>
              </a:rPr>
              <a:t>of those diagnosed with CRC </a:t>
            </a:r>
            <a:r>
              <a:rPr lang="en-US" sz="2526" b="1" spc="-88">
                <a:solidFill>
                  <a:srgbClr val="000000"/>
                </a:solidFill>
                <a:latin typeface="Univers Bold"/>
                <a:ea typeface="Univers Bold"/>
                <a:cs typeface="Univers Bold"/>
                <a:sym typeface="Univers Bold"/>
              </a:rPr>
              <a:t>have a family history</a:t>
            </a:r>
            <a:r>
              <a:rPr lang="en-US" sz="2526" spc="-88">
                <a:solidFill>
                  <a:srgbClr val="000000"/>
                </a:solidFill>
                <a:latin typeface="Univers"/>
                <a:ea typeface="Univers"/>
                <a:cs typeface="Univers"/>
                <a:sym typeface="Univers"/>
              </a:rPr>
              <a:t> of the disease, due to shared genetic factors, environmental exposures, or both.</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40790" y="0"/>
            <a:ext cx="212090" cy="5143500"/>
            <a:chOff x="0" y="0"/>
            <a:chExt cx="55859" cy="1354667"/>
          </a:xfrm>
        </p:grpSpPr>
        <p:sp>
          <p:nvSpPr>
            <p:cNvPr id="3" name="Freeform 3"/>
            <p:cNvSpPr/>
            <p:nvPr/>
          </p:nvSpPr>
          <p:spPr>
            <a:xfrm>
              <a:off x="0" y="0"/>
              <a:ext cx="55859" cy="1354667"/>
            </a:xfrm>
            <a:custGeom>
              <a:avLst/>
              <a:gdLst/>
              <a:ahLst/>
              <a:cxnLst/>
              <a:rect l="l" t="t" r="r" b="b"/>
              <a:pathLst>
                <a:path w="55859" h="1354667">
                  <a:moveTo>
                    <a:pt x="0" y="0"/>
                  </a:moveTo>
                  <a:lnTo>
                    <a:pt x="55859" y="0"/>
                  </a:lnTo>
                  <a:lnTo>
                    <a:pt x="55859" y="1354667"/>
                  </a:lnTo>
                  <a:lnTo>
                    <a:pt x="0" y="1354667"/>
                  </a:lnTo>
                  <a:close/>
                </a:path>
              </a:pathLst>
            </a:custGeom>
            <a:solidFill>
              <a:srgbClr val="F9B314"/>
            </a:solidFill>
          </p:spPr>
          <p:txBody>
            <a:bodyPr/>
            <a:lstStyle/>
            <a:p>
              <a:endParaRPr lang="en-US"/>
            </a:p>
          </p:txBody>
        </p:sp>
        <p:sp>
          <p:nvSpPr>
            <p:cNvPr id="4" name="TextBox 4"/>
            <p:cNvSpPr txBox="1"/>
            <p:nvPr/>
          </p:nvSpPr>
          <p:spPr>
            <a:xfrm>
              <a:off x="0" y="-38100"/>
              <a:ext cx="55859" cy="1392767"/>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958580" y="1028700"/>
            <a:ext cx="3218833" cy="1300334"/>
            <a:chOff x="0" y="0"/>
            <a:chExt cx="4291777" cy="1733779"/>
          </a:xfrm>
        </p:grpSpPr>
        <p:sp>
          <p:nvSpPr>
            <p:cNvPr id="6" name="Freeform 6"/>
            <p:cNvSpPr/>
            <p:nvPr/>
          </p:nvSpPr>
          <p:spPr>
            <a:xfrm rot="-586919">
              <a:off x="883005" y="33315"/>
              <a:ext cx="449971" cy="675378"/>
            </a:xfrm>
            <a:custGeom>
              <a:avLst/>
              <a:gdLst/>
              <a:ahLst/>
              <a:cxnLst/>
              <a:rect l="l" t="t" r="r" b="b"/>
              <a:pathLst>
                <a:path w="449971" h="675378">
                  <a:moveTo>
                    <a:pt x="0" y="0"/>
                  </a:moveTo>
                  <a:lnTo>
                    <a:pt x="449970" y="0"/>
                  </a:lnTo>
                  <a:lnTo>
                    <a:pt x="449970" y="675379"/>
                  </a:lnTo>
                  <a:lnTo>
                    <a:pt x="0" y="67537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Freeform 7"/>
            <p:cNvSpPr/>
            <p:nvPr/>
          </p:nvSpPr>
          <p:spPr>
            <a:xfrm rot="-3527984">
              <a:off x="486172" y="117037"/>
              <a:ext cx="410622" cy="616319"/>
            </a:xfrm>
            <a:custGeom>
              <a:avLst/>
              <a:gdLst/>
              <a:ahLst/>
              <a:cxnLst/>
              <a:rect l="l" t="t" r="r" b="b"/>
              <a:pathLst>
                <a:path w="410622" h="616319">
                  <a:moveTo>
                    <a:pt x="0" y="0"/>
                  </a:moveTo>
                  <a:lnTo>
                    <a:pt x="410623" y="0"/>
                  </a:lnTo>
                  <a:lnTo>
                    <a:pt x="410623" y="616319"/>
                  </a:lnTo>
                  <a:lnTo>
                    <a:pt x="0" y="61631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p:cNvSpPr/>
            <p:nvPr/>
          </p:nvSpPr>
          <p:spPr>
            <a:xfrm rot="-6078961">
              <a:off x="213319" y="385668"/>
              <a:ext cx="377075" cy="565967"/>
            </a:xfrm>
            <a:custGeom>
              <a:avLst/>
              <a:gdLst/>
              <a:ahLst/>
              <a:cxnLst/>
              <a:rect l="l" t="t" r="r" b="b"/>
              <a:pathLst>
                <a:path w="377075" h="565967">
                  <a:moveTo>
                    <a:pt x="0" y="0"/>
                  </a:moveTo>
                  <a:lnTo>
                    <a:pt x="377075" y="0"/>
                  </a:lnTo>
                  <a:lnTo>
                    <a:pt x="377075" y="565967"/>
                  </a:lnTo>
                  <a:lnTo>
                    <a:pt x="0" y="5659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Freeform 9"/>
            <p:cNvSpPr/>
            <p:nvPr/>
          </p:nvSpPr>
          <p:spPr>
            <a:xfrm rot="-7906289">
              <a:off x="131728" y="695840"/>
              <a:ext cx="335368" cy="503367"/>
            </a:xfrm>
            <a:custGeom>
              <a:avLst/>
              <a:gdLst/>
              <a:ahLst/>
              <a:cxnLst/>
              <a:rect l="l" t="t" r="r" b="b"/>
              <a:pathLst>
                <a:path w="335368" h="503367">
                  <a:moveTo>
                    <a:pt x="0" y="0"/>
                  </a:moveTo>
                  <a:lnTo>
                    <a:pt x="335368" y="0"/>
                  </a:lnTo>
                  <a:lnTo>
                    <a:pt x="335368" y="503367"/>
                  </a:lnTo>
                  <a:lnTo>
                    <a:pt x="0" y="50336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0" name="Freeform 10"/>
            <p:cNvSpPr/>
            <p:nvPr/>
          </p:nvSpPr>
          <p:spPr>
            <a:xfrm rot="-10285624">
              <a:off x="204854" y="1025457"/>
              <a:ext cx="291781" cy="437945"/>
            </a:xfrm>
            <a:custGeom>
              <a:avLst/>
              <a:gdLst/>
              <a:ahLst/>
              <a:cxnLst/>
              <a:rect l="l" t="t" r="r" b="b"/>
              <a:pathLst>
                <a:path w="291781" h="437945">
                  <a:moveTo>
                    <a:pt x="0" y="0"/>
                  </a:moveTo>
                  <a:lnTo>
                    <a:pt x="291780" y="0"/>
                  </a:lnTo>
                  <a:lnTo>
                    <a:pt x="291780" y="437944"/>
                  </a:lnTo>
                  <a:lnTo>
                    <a:pt x="0" y="43794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1" name="Freeform 11"/>
            <p:cNvSpPr/>
            <p:nvPr/>
          </p:nvSpPr>
          <p:spPr>
            <a:xfrm rot="-1578899">
              <a:off x="412043" y="1231680"/>
              <a:ext cx="252258" cy="378624"/>
            </a:xfrm>
            <a:custGeom>
              <a:avLst/>
              <a:gdLst/>
              <a:ahLst/>
              <a:cxnLst/>
              <a:rect l="l" t="t" r="r" b="b"/>
              <a:pathLst>
                <a:path w="252258" h="378624">
                  <a:moveTo>
                    <a:pt x="0" y="0"/>
                  </a:moveTo>
                  <a:lnTo>
                    <a:pt x="252259" y="0"/>
                  </a:lnTo>
                  <a:lnTo>
                    <a:pt x="252259" y="378624"/>
                  </a:lnTo>
                  <a:lnTo>
                    <a:pt x="0" y="37862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2" name="Freeform 12"/>
            <p:cNvSpPr/>
            <p:nvPr/>
          </p:nvSpPr>
          <p:spPr>
            <a:xfrm rot="6582263">
              <a:off x="698086" y="1402100"/>
              <a:ext cx="224985" cy="337689"/>
            </a:xfrm>
            <a:custGeom>
              <a:avLst/>
              <a:gdLst/>
              <a:ahLst/>
              <a:cxnLst/>
              <a:rect l="l" t="t" r="r" b="b"/>
              <a:pathLst>
                <a:path w="224985" h="337689">
                  <a:moveTo>
                    <a:pt x="0" y="0"/>
                  </a:moveTo>
                  <a:lnTo>
                    <a:pt x="224985" y="0"/>
                  </a:lnTo>
                  <a:lnTo>
                    <a:pt x="224985" y="337689"/>
                  </a:lnTo>
                  <a:lnTo>
                    <a:pt x="0" y="33768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3" name="TextBox 13"/>
            <p:cNvSpPr txBox="1"/>
            <p:nvPr/>
          </p:nvSpPr>
          <p:spPr>
            <a:xfrm>
              <a:off x="644914" y="705864"/>
              <a:ext cx="393288"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K</a:t>
              </a:r>
            </a:p>
          </p:txBody>
        </p:sp>
        <p:sp>
          <p:nvSpPr>
            <p:cNvPr id="14" name="TextBox 14"/>
            <p:cNvSpPr txBox="1"/>
            <p:nvPr/>
          </p:nvSpPr>
          <p:spPr>
            <a:xfrm>
              <a:off x="998404" y="705864"/>
              <a:ext cx="393288"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a</a:t>
              </a:r>
            </a:p>
          </p:txBody>
        </p:sp>
        <p:sp>
          <p:nvSpPr>
            <p:cNvPr id="15" name="TextBox 15"/>
            <p:cNvSpPr txBox="1"/>
            <p:nvPr/>
          </p:nvSpPr>
          <p:spPr>
            <a:xfrm>
              <a:off x="1372912" y="705864"/>
              <a:ext cx="393288"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n</a:t>
              </a:r>
            </a:p>
          </p:txBody>
        </p:sp>
        <p:sp>
          <p:nvSpPr>
            <p:cNvPr id="16" name="TextBox 16"/>
            <p:cNvSpPr txBox="1"/>
            <p:nvPr/>
          </p:nvSpPr>
          <p:spPr>
            <a:xfrm>
              <a:off x="2105009" y="705864"/>
              <a:ext cx="359207"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u</a:t>
              </a:r>
            </a:p>
          </p:txBody>
        </p:sp>
        <p:sp>
          <p:nvSpPr>
            <p:cNvPr id="17" name="TextBox 17"/>
            <p:cNvSpPr txBox="1"/>
            <p:nvPr/>
          </p:nvSpPr>
          <p:spPr>
            <a:xfrm>
              <a:off x="1717978" y="705864"/>
              <a:ext cx="393288"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S</a:t>
              </a:r>
            </a:p>
          </p:txBody>
        </p:sp>
        <p:sp>
          <p:nvSpPr>
            <p:cNvPr id="18" name="TextBox 18"/>
            <p:cNvSpPr txBox="1"/>
            <p:nvPr/>
          </p:nvSpPr>
          <p:spPr>
            <a:xfrm>
              <a:off x="2369048" y="705864"/>
              <a:ext cx="393288"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r</a:t>
              </a:r>
            </a:p>
          </p:txBody>
        </p:sp>
        <p:sp>
          <p:nvSpPr>
            <p:cNvPr id="19" name="TextBox 19"/>
            <p:cNvSpPr txBox="1"/>
            <p:nvPr/>
          </p:nvSpPr>
          <p:spPr>
            <a:xfrm>
              <a:off x="2655841" y="705864"/>
              <a:ext cx="393288"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v</a:t>
              </a:r>
            </a:p>
          </p:txBody>
        </p:sp>
        <p:sp>
          <p:nvSpPr>
            <p:cNvPr id="20" name="TextBox 20"/>
            <p:cNvSpPr txBox="1"/>
            <p:nvPr/>
          </p:nvSpPr>
          <p:spPr>
            <a:xfrm>
              <a:off x="2897599" y="705864"/>
              <a:ext cx="393288"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i</a:t>
              </a:r>
            </a:p>
          </p:txBody>
        </p:sp>
        <p:sp>
          <p:nvSpPr>
            <p:cNvPr id="21" name="TextBox 21"/>
            <p:cNvSpPr txBox="1"/>
            <p:nvPr/>
          </p:nvSpPr>
          <p:spPr>
            <a:xfrm>
              <a:off x="3142523" y="705864"/>
              <a:ext cx="393288"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v</a:t>
              </a:r>
            </a:p>
          </p:txBody>
        </p:sp>
        <p:sp>
          <p:nvSpPr>
            <p:cNvPr id="22" name="TextBox 22"/>
            <p:cNvSpPr txBox="1"/>
            <p:nvPr/>
          </p:nvSpPr>
          <p:spPr>
            <a:xfrm>
              <a:off x="3471239" y="705864"/>
              <a:ext cx="393288"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e</a:t>
              </a:r>
            </a:p>
          </p:txBody>
        </p:sp>
        <p:sp>
          <p:nvSpPr>
            <p:cNvPr id="23" name="TextBox 23"/>
            <p:cNvSpPr txBox="1"/>
            <p:nvPr/>
          </p:nvSpPr>
          <p:spPr>
            <a:xfrm>
              <a:off x="3851924" y="1064154"/>
              <a:ext cx="177861" cy="337170"/>
            </a:xfrm>
            <a:prstGeom prst="rect">
              <a:avLst/>
            </a:prstGeom>
          </p:spPr>
          <p:txBody>
            <a:bodyPr lIns="0" tIns="0" rIns="0" bIns="0" rtlCol="0" anchor="t">
              <a:spAutoFit/>
            </a:bodyPr>
            <a:lstStyle/>
            <a:p>
              <a:pPr algn="ctr">
                <a:lnSpc>
                  <a:spcPts val="1891"/>
                </a:lnSpc>
                <a:spcBef>
                  <a:spcPct val="0"/>
                </a:spcBef>
              </a:pPr>
              <a:r>
                <a:rPr lang="en-US" sz="1891" spc="-66">
                  <a:solidFill>
                    <a:srgbClr val="E9A500"/>
                  </a:solidFill>
                  <a:latin typeface="Sunborn"/>
                  <a:ea typeface="Sunborn"/>
                  <a:cs typeface="Sunborn"/>
                  <a:sym typeface="Sunborn"/>
                </a:rPr>
                <a:t>2</a:t>
              </a:r>
            </a:p>
          </p:txBody>
        </p:sp>
        <p:sp>
          <p:nvSpPr>
            <p:cNvPr id="24" name="TextBox 24"/>
            <p:cNvSpPr txBox="1"/>
            <p:nvPr/>
          </p:nvSpPr>
          <p:spPr>
            <a:xfrm>
              <a:off x="4082614" y="1067639"/>
              <a:ext cx="209163" cy="337155"/>
            </a:xfrm>
            <a:prstGeom prst="rect">
              <a:avLst/>
            </a:prstGeom>
          </p:spPr>
          <p:txBody>
            <a:bodyPr lIns="0" tIns="0" rIns="0" bIns="0" rtlCol="0" anchor="t">
              <a:spAutoFit/>
            </a:bodyPr>
            <a:lstStyle/>
            <a:p>
              <a:pPr algn="ctr">
                <a:lnSpc>
                  <a:spcPts val="1891"/>
                </a:lnSpc>
                <a:spcBef>
                  <a:spcPct val="0"/>
                </a:spcBef>
              </a:pPr>
              <a:r>
                <a:rPr lang="en-US" sz="1891" spc="-66">
                  <a:solidFill>
                    <a:srgbClr val="DC9C02"/>
                  </a:solidFill>
                  <a:latin typeface="Sunborn"/>
                  <a:ea typeface="Sunborn"/>
                  <a:cs typeface="Sunborn"/>
                  <a:sym typeface="Sunborn"/>
                </a:rPr>
                <a:t>0</a:t>
              </a:r>
            </a:p>
          </p:txBody>
        </p:sp>
        <p:sp>
          <p:nvSpPr>
            <p:cNvPr id="25" name="TextBox 25"/>
            <p:cNvSpPr txBox="1"/>
            <p:nvPr/>
          </p:nvSpPr>
          <p:spPr>
            <a:xfrm>
              <a:off x="4039510" y="1064154"/>
              <a:ext cx="58350" cy="337155"/>
            </a:xfrm>
            <a:prstGeom prst="rect">
              <a:avLst/>
            </a:prstGeom>
          </p:spPr>
          <p:txBody>
            <a:bodyPr lIns="0" tIns="0" rIns="0" bIns="0" rtlCol="0" anchor="t">
              <a:spAutoFit/>
            </a:bodyPr>
            <a:lstStyle/>
            <a:p>
              <a:pPr algn="ctr">
                <a:lnSpc>
                  <a:spcPts val="1891"/>
                </a:lnSpc>
                <a:spcBef>
                  <a:spcPct val="0"/>
                </a:spcBef>
              </a:pPr>
              <a:r>
                <a:rPr lang="en-US" sz="1891" spc="-66">
                  <a:solidFill>
                    <a:srgbClr val="DC9C02"/>
                  </a:solidFill>
                  <a:latin typeface="Sunborn"/>
                  <a:ea typeface="Sunborn"/>
                  <a:cs typeface="Sunborn"/>
                  <a:sym typeface="Sunborn"/>
                </a:rPr>
                <a:t>.</a:t>
              </a:r>
            </a:p>
          </p:txBody>
        </p:sp>
      </p:grpSp>
      <p:graphicFrame>
        <p:nvGraphicFramePr>
          <p:cNvPr id="26" name="Table 26"/>
          <p:cNvGraphicFramePr>
            <a:graphicFrameLocks noGrp="1"/>
          </p:cNvGraphicFramePr>
          <p:nvPr/>
        </p:nvGraphicFramePr>
        <p:xfrm>
          <a:off x="2315249" y="3051928"/>
          <a:ext cx="14944051" cy="6496051"/>
        </p:xfrm>
        <a:graphic>
          <a:graphicData uri="http://schemas.openxmlformats.org/drawingml/2006/table">
            <a:tbl>
              <a:tblPr/>
              <a:tblGrid>
                <a:gridCol w="3383569">
                  <a:extLst>
                    <a:ext uri="{9D8B030D-6E8A-4147-A177-3AD203B41FA5}">
                      <a16:colId xmlns:a16="http://schemas.microsoft.com/office/drawing/2014/main" val="20000"/>
                    </a:ext>
                  </a:extLst>
                </a:gridCol>
                <a:gridCol w="5710254">
                  <a:extLst>
                    <a:ext uri="{9D8B030D-6E8A-4147-A177-3AD203B41FA5}">
                      <a16:colId xmlns:a16="http://schemas.microsoft.com/office/drawing/2014/main" val="20001"/>
                    </a:ext>
                  </a:extLst>
                </a:gridCol>
                <a:gridCol w="5850228">
                  <a:extLst>
                    <a:ext uri="{9D8B030D-6E8A-4147-A177-3AD203B41FA5}">
                      <a16:colId xmlns:a16="http://schemas.microsoft.com/office/drawing/2014/main" val="20002"/>
                    </a:ext>
                  </a:extLst>
                </a:gridCol>
              </a:tblGrid>
              <a:tr h="1025188">
                <a:tc>
                  <a:txBody>
                    <a:bodyPr/>
                    <a:lstStyle/>
                    <a:p>
                      <a:pPr algn="ctr">
                        <a:lnSpc>
                          <a:spcPts val="3584"/>
                        </a:lnSpc>
                        <a:defRPr/>
                      </a:pPr>
                      <a:r>
                        <a:rPr lang="en-US" sz="2560" b="1">
                          <a:solidFill>
                            <a:srgbClr val="000000"/>
                          </a:solidFill>
                          <a:latin typeface="Univers Bold"/>
                          <a:ea typeface="Univers Bold"/>
                          <a:cs typeface="Univers Bold"/>
                          <a:sym typeface="Univers Bold"/>
                        </a:rPr>
                        <a:t>Time</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3584"/>
                        </a:lnSpc>
                        <a:defRPr/>
                      </a:pPr>
                      <a:r>
                        <a:rPr lang="en-US" sz="2560" b="1">
                          <a:solidFill>
                            <a:srgbClr val="000000"/>
                          </a:solidFill>
                          <a:latin typeface="Univers Bold"/>
                          <a:ea typeface="Univers Bold"/>
                          <a:cs typeface="Univers Bold"/>
                          <a:sym typeface="Univers Bold"/>
                        </a:rPr>
                        <a:t>Presentation</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3584"/>
                        </a:lnSpc>
                        <a:defRPr/>
                      </a:pPr>
                      <a:r>
                        <a:rPr lang="en-US" sz="2560" b="1">
                          <a:solidFill>
                            <a:srgbClr val="000000"/>
                          </a:solidFill>
                          <a:latin typeface="Univers Bold"/>
                          <a:ea typeface="Univers Bold"/>
                          <a:cs typeface="Univers Bold"/>
                          <a:sym typeface="Univers Bold"/>
                        </a:rPr>
                        <a:t>Presenter</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25188">
                <a:tc>
                  <a:txBody>
                    <a:bodyPr/>
                    <a:lstStyle/>
                    <a:p>
                      <a:pPr algn="l">
                        <a:lnSpc>
                          <a:spcPts val="3584"/>
                        </a:lnSpc>
                        <a:defRPr/>
                      </a:pPr>
                      <a:r>
                        <a:rPr lang="en-US" sz="2560">
                          <a:solidFill>
                            <a:srgbClr val="000000"/>
                          </a:solidFill>
                          <a:latin typeface="Univers"/>
                          <a:ea typeface="Univers"/>
                          <a:cs typeface="Univers"/>
                          <a:sym typeface="Univers"/>
                        </a:rPr>
                        <a:t>12:00 - 12:05 pm</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3584"/>
                        </a:lnSpc>
                        <a:defRPr/>
                      </a:pPr>
                      <a:r>
                        <a:rPr lang="en-US" sz="2560">
                          <a:solidFill>
                            <a:srgbClr val="000000"/>
                          </a:solidFill>
                          <a:latin typeface="Univers"/>
                          <a:ea typeface="Univers"/>
                          <a:cs typeface="Univers"/>
                          <a:sym typeface="Univers"/>
                        </a:rPr>
                        <a:t>Welcome &amp; Introductions</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3584"/>
                        </a:lnSpc>
                        <a:defRPr/>
                      </a:pPr>
                      <a:r>
                        <a:rPr lang="en-US" sz="2560">
                          <a:solidFill>
                            <a:srgbClr val="000000"/>
                          </a:solidFill>
                          <a:latin typeface="Univers"/>
                          <a:ea typeface="Univers"/>
                          <a:cs typeface="Univers"/>
                          <a:sym typeface="Univers"/>
                        </a:rPr>
                        <a:t>Team</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025188">
                <a:tc>
                  <a:txBody>
                    <a:bodyPr/>
                    <a:lstStyle/>
                    <a:p>
                      <a:pPr algn="l">
                        <a:lnSpc>
                          <a:spcPts val="3584"/>
                        </a:lnSpc>
                        <a:defRPr/>
                      </a:pPr>
                      <a:r>
                        <a:rPr lang="en-US" sz="2560">
                          <a:solidFill>
                            <a:srgbClr val="000000"/>
                          </a:solidFill>
                          <a:latin typeface="Univers"/>
                          <a:ea typeface="Univers"/>
                          <a:cs typeface="Univers"/>
                          <a:sym typeface="Univers"/>
                        </a:rPr>
                        <a:t>12:05 - 12:15 pm</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3584"/>
                        </a:lnSpc>
                        <a:defRPr/>
                      </a:pPr>
                      <a:r>
                        <a:rPr lang="en-US" sz="2560">
                          <a:solidFill>
                            <a:srgbClr val="000000"/>
                          </a:solidFill>
                          <a:latin typeface="Univers"/>
                          <a:ea typeface="Univers"/>
                          <a:cs typeface="Univers"/>
                          <a:sym typeface="Univers"/>
                        </a:rPr>
                        <a:t>Cancer Survivorship Review</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3584"/>
                        </a:lnSpc>
                        <a:defRPr/>
                      </a:pPr>
                      <a:r>
                        <a:rPr lang="en-US" sz="2560">
                          <a:solidFill>
                            <a:srgbClr val="000000"/>
                          </a:solidFill>
                          <a:latin typeface="Univers"/>
                          <a:ea typeface="Univers"/>
                          <a:cs typeface="Univers"/>
                          <a:sym typeface="Univers"/>
                        </a:rPr>
                        <a:t>Jennifer Klemp, PhD</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370111">
                <a:tc>
                  <a:txBody>
                    <a:bodyPr/>
                    <a:lstStyle/>
                    <a:p>
                      <a:pPr algn="l">
                        <a:lnSpc>
                          <a:spcPts val="3584"/>
                        </a:lnSpc>
                        <a:defRPr/>
                      </a:pPr>
                      <a:r>
                        <a:rPr lang="en-US" sz="2560">
                          <a:solidFill>
                            <a:srgbClr val="000000"/>
                          </a:solidFill>
                          <a:latin typeface="Univers"/>
                          <a:ea typeface="Univers"/>
                          <a:cs typeface="Univers"/>
                          <a:sym typeface="Univers"/>
                        </a:rPr>
                        <a:t>12:15 - 12:45 pm</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3584"/>
                        </a:lnSpc>
                        <a:defRPr/>
                      </a:pPr>
                      <a:r>
                        <a:rPr lang="en-US" sz="2560">
                          <a:solidFill>
                            <a:srgbClr val="000000"/>
                          </a:solidFill>
                          <a:latin typeface="Univers"/>
                          <a:ea typeface="Univers"/>
                          <a:cs typeface="Univers"/>
                          <a:sym typeface="Univers"/>
                        </a:rPr>
                        <a:t>Didactic: Colorectal Cancer Survivorship</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3584"/>
                        </a:lnSpc>
                        <a:defRPr/>
                      </a:pPr>
                      <a:r>
                        <a:rPr lang="en-US" sz="2560">
                          <a:solidFill>
                            <a:srgbClr val="000000"/>
                          </a:solidFill>
                          <a:latin typeface="Univers"/>
                          <a:ea typeface="Univers"/>
                          <a:cs typeface="Univers"/>
                          <a:sym typeface="Univers"/>
                        </a:rPr>
                        <a:t>Allen Greiner, MD &amp; </a:t>
                      </a:r>
                      <a:endParaRPr lang="en-US" sz="1100"/>
                    </a:p>
                    <a:p>
                      <a:pPr algn="ctr">
                        <a:lnSpc>
                          <a:spcPts val="3584"/>
                        </a:lnSpc>
                      </a:pPr>
                      <a:r>
                        <a:rPr lang="en-US" sz="2560">
                          <a:solidFill>
                            <a:srgbClr val="000000"/>
                          </a:solidFill>
                          <a:latin typeface="Univers"/>
                          <a:ea typeface="Univers"/>
                          <a:cs typeface="Univers"/>
                          <a:sym typeface="Univers"/>
                        </a:rPr>
                        <a:t>Chelsea Johanson, PA-C</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025188">
                <a:tc>
                  <a:txBody>
                    <a:bodyPr/>
                    <a:lstStyle/>
                    <a:p>
                      <a:pPr algn="l">
                        <a:lnSpc>
                          <a:spcPts val="3584"/>
                        </a:lnSpc>
                        <a:defRPr/>
                      </a:pPr>
                      <a:r>
                        <a:rPr lang="en-US" sz="2560">
                          <a:solidFill>
                            <a:srgbClr val="000000"/>
                          </a:solidFill>
                          <a:latin typeface="Univers"/>
                          <a:ea typeface="Univers"/>
                          <a:cs typeface="Univers"/>
                          <a:sym typeface="Univers"/>
                        </a:rPr>
                        <a:t>12:45 - 12:55 pm</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3584"/>
                        </a:lnSpc>
                        <a:defRPr/>
                      </a:pPr>
                      <a:r>
                        <a:rPr lang="en-US" sz="2560">
                          <a:solidFill>
                            <a:srgbClr val="000000"/>
                          </a:solidFill>
                          <a:latin typeface="Univers"/>
                          <a:ea typeface="Univers"/>
                          <a:cs typeface="Univers"/>
                          <a:sym typeface="Univers"/>
                        </a:rPr>
                        <a:t>Case Presentation &amp; Discussion</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3584"/>
                        </a:lnSpc>
                        <a:defRPr/>
                      </a:pPr>
                      <a:r>
                        <a:rPr lang="en-US" sz="2560">
                          <a:solidFill>
                            <a:srgbClr val="000000"/>
                          </a:solidFill>
                          <a:latin typeface="Univers"/>
                          <a:ea typeface="Univers"/>
                          <a:cs typeface="Univers"/>
                          <a:sym typeface="Univers"/>
                        </a:rPr>
                        <a:t>Dr. Greiner, Chelsea, &amp; Team</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025188">
                <a:tc>
                  <a:txBody>
                    <a:bodyPr/>
                    <a:lstStyle/>
                    <a:p>
                      <a:pPr algn="l">
                        <a:lnSpc>
                          <a:spcPts val="3584"/>
                        </a:lnSpc>
                        <a:defRPr/>
                      </a:pPr>
                      <a:r>
                        <a:rPr lang="en-US" sz="2560">
                          <a:solidFill>
                            <a:srgbClr val="000000"/>
                          </a:solidFill>
                          <a:latin typeface="Univers"/>
                          <a:ea typeface="Univers"/>
                          <a:cs typeface="Univers"/>
                          <a:sym typeface="Univers"/>
                        </a:rPr>
                        <a:t>12:55 - 1:00 pm</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3584"/>
                        </a:lnSpc>
                        <a:defRPr/>
                      </a:pPr>
                      <a:r>
                        <a:rPr lang="en-US" sz="2560">
                          <a:solidFill>
                            <a:srgbClr val="000000"/>
                          </a:solidFill>
                          <a:latin typeface="Univers"/>
                          <a:ea typeface="Univers"/>
                          <a:cs typeface="Univers"/>
                          <a:sym typeface="Univers"/>
                        </a:rPr>
                        <a:t>Wrap-up &amp; Announcements</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3584"/>
                        </a:lnSpc>
                        <a:defRPr/>
                      </a:pPr>
                      <a:r>
                        <a:rPr lang="en-US" sz="2560">
                          <a:solidFill>
                            <a:srgbClr val="000000"/>
                          </a:solidFill>
                          <a:latin typeface="Univers"/>
                          <a:ea typeface="Univers"/>
                          <a:cs typeface="Univers"/>
                          <a:sym typeface="Univers"/>
                        </a:rPr>
                        <a:t>Team</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27" name="TextBox 27"/>
          <p:cNvSpPr txBox="1"/>
          <p:nvPr/>
        </p:nvSpPr>
        <p:spPr>
          <a:xfrm rot="-5400000">
            <a:off x="-770338" y="6894912"/>
            <a:ext cx="3974630" cy="471805"/>
          </a:xfrm>
          <a:prstGeom prst="rect">
            <a:avLst/>
          </a:prstGeom>
        </p:spPr>
        <p:txBody>
          <a:bodyPr lIns="0" tIns="0" rIns="0" bIns="0" rtlCol="0" anchor="t">
            <a:spAutoFit/>
          </a:bodyPr>
          <a:lstStyle/>
          <a:p>
            <a:pPr algn="l">
              <a:lnSpc>
                <a:spcPts val="3920"/>
              </a:lnSpc>
            </a:pPr>
            <a:r>
              <a:rPr lang="en-US" sz="2800" b="1">
                <a:solidFill>
                  <a:srgbClr val="101010"/>
                </a:solidFill>
                <a:latin typeface="Montserrat Medium"/>
                <a:ea typeface="Montserrat Medium"/>
                <a:cs typeface="Montserrat Medium"/>
                <a:sym typeface="Montserrat Medium"/>
              </a:rPr>
              <a:t>kansurvive.com</a:t>
            </a:r>
          </a:p>
        </p:txBody>
      </p:sp>
      <p:sp>
        <p:nvSpPr>
          <p:cNvPr id="28" name="TextBox 28"/>
          <p:cNvSpPr txBox="1"/>
          <p:nvPr/>
        </p:nvSpPr>
        <p:spPr>
          <a:xfrm>
            <a:off x="13635702" y="1612192"/>
            <a:ext cx="3623598" cy="580390"/>
          </a:xfrm>
          <a:prstGeom prst="rect">
            <a:avLst/>
          </a:prstGeom>
        </p:spPr>
        <p:txBody>
          <a:bodyPr lIns="0" tIns="0" rIns="0" bIns="0" rtlCol="0" anchor="t">
            <a:spAutoFit/>
          </a:bodyPr>
          <a:lstStyle/>
          <a:p>
            <a:pPr algn="l">
              <a:lnSpc>
                <a:spcPts val="4759"/>
              </a:lnSpc>
            </a:pPr>
            <a:r>
              <a:rPr lang="en-US" sz="3399" b="1" spc="186">
                <a:solidFill>
                  <a:srgbClr val="101010"/>
                </a:solidFill>
                <a:latin typeface="Montserrat Bold"/>
                <a:ea typeface="Montserrat Bold"/>
                <a:cs typeface="Montserrat Bold"/>
                <a:sym typeface="Montserrat Bold"/>
              </a:rPr>
              <a:t>AGENDA</a:t>
            </a:r>
          </a:p>
        </p:txBody>
      </p:sp>
      <p:sp>
        <p:nvSpPr>
          <p:cNvPr id="29" name="Freeform 29"/>
          <p:cNvSpPr/>
          <p:nvPr/>
        </p:nvSpPr>
        <p:spPr>
          <a:xfrm>
            <a:off x="5498182" y="-85945"/>
            <a:ext cx="7816750" cy="2657695"/>
          </a:xfrm>
          <a:custGeom>
            <a:avLst/>
            <a:gdLst/>
            <a:ahLst/>
            <a:cxnLst/>
            <a:rect l="l" t="t" r="r" b="b"/>
            <a:pathLst>
              <a:path w="7816750" h="2657695">
                <a:moveTo>
                  <a:pt x="0" y="0"/>
                </a:moveTo>
                <a:lnTo>
                  <a:pt x="7816750" y="0"/>
                </a:lnTo>
                <a:lnTo>
                  <a:pt x="7816750" y="2657695"/>
                </a:lnTo>
                <a:lnTo>
                  <a:pt x="0" y="2657695"/>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500955" y="1773628"/>
            <a:ext cx="2758345" cy="245871"/>
            <a:chOff x="0" y="0"/>
            <a:chExt cx="726478" cy="64756"/>
          </a:xfrm>
        </p:grpSpPr>
        <p:sp>
          <p:nvSpPr>
            <p:cNvPr id="3" name="Freeform 3"/>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9B314"/>
            </a:solidFill>
          </p:spPr>
          <p:txBody>
            <a:bodyPr/>
            <a:lstStyle/>
            <a:p>
              <a:endParaRPr lang="en-US"/>
            </a:p>
          </p:txBody>
        </p:sp>
        <p:sp>
          <p:nvSpPr>
            <p:cNvPr id="4" name="TextBox 4"/>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028700" y="626321"/>
            <a:ext cx="3336038" cy="1347682"/>
            <a:chOff x="0" y="0"/>
            <a:chExt cx="4448050" cy="1796909"/>
          </a:xfrm>
        </p:grpSpPr>
        <p:sp>
          <p:nvSpPr>
            <p:cNvPr id="6" name="Freeform 6"/>
            <p:cNvSpPr/>
            <p:nvPr/>
          </p:nvSpPr>
          <p:spPr>
            <a:xfrm rot="-586919">
              <a:off x="915157" y="34528"/>
              <a:ext cx="466355" cy="699970"/>
            </a:xfrm>
            <a:custGeom>
              <a:avLst/>
              <a:gdLst/>
              <a:ahLst/>
              <a:cxnLst/>
              <a:rect l="l" t="t" r="r" b="b"/>
              <a:pathLst>
                <a:path w="466355" h="699970">
                  <a:moveTo>
                    <a:pt x="0" y="0"/>
                  </a:moveTo>
                  <a:lnTo>
                    <a:pt x="466355" y="0"/>
                  </a:lnTo>
                  <a:lnTo>
                    <a:pt x="466355" y="699971"/>
                  </a:lnTo>
                  <a:lnTo>
                    <a:pt x="0" y="69997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rot="-3527984">
              <a:off x="503875" y="121299"/>
              <a:ext cx="425574" cy="638760"/>
            </a:xfrm>
            <a:custGeom>
              <a:avLst/>
              <a:gdLst/>
              <a:ahLst/>
              <a:cxnLst/>
              <a:rect l="l" t="t" r="r" b="b"/>
              <a:pathLst>
                <a:path w="425574" h="638760">
                  <a:moveTo>
                    <a:pt x="0" y="0"/>
                  </a:moveTo>
                  <a:lnTo>
                    <a:pt x="425574" y="0"/>
                  </a:lnTo>
                  <a:lnTo>
                    <a:pt x="425574" y="638760"/>
                  </a:lnTo>
                  <a:lnTo>
                    <a:pt x="0" y="63876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Freeform 8"/>
            <p:cNvSpPr/>
            <p:nvPr/>
          </p:nvSpPr>
          <p:spPr>
            <a:xfrm rot="-6078961">
              <a:off x="221086" y="399711"/>
              <a:ext cx="390806" cy="586575"/>
            </a:xfrm>
            <a:custGeom>
              <a:avLst/>
              <a:gdLst/>
              <a:ahLst/>
              <a:cxnLst/>
              <a:rect l="l" t="t" r="r" b="b"/>
              <a:pathLst>
                <a:path w="390806" h="586575">
                  <a:moveTo>
                    <a:pt x="0" y="0"/>
                  </a:moveTo>
                  <a:lnTo>
                    <a:pt x="390806" y="0"/>
                  </a:lnTo>
                  <a:lnTo>
                    <a:pt x="390806" y="586575"/>
                  </a:lnTo>
                  <a:lnTo>
                    <a:pt x="0" y="58657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9" name="Freeform 9"/>
            <p:cNvSpPr/>
            <p:nvPr/>
          </p:nvSpPr>
          <p:spPr>
            <a:xfrm rot="-7906289">
              <a:off x="136525" y="721177"/>
              <a:ext cx="347580" cy="521696"/>
            </a:xfrm>
            <a:custGeom>
              <a:avLst/>
              <a:gdLst/>
              <a:ahLst/>
              <a:cxnLst/>
              <a:rect l="l" t="t" r="r" b="b"/>
              <a:pathLst>
                <a:path w="347580" h="521696">
                  <a:moveTo>
                    <a:pt x="0" y="0"/>
                  </a:moveTo>
                  <a:lnTo>
                    <a:pt x="347579" y="0"/>
                  </a:lnTo>
                  <a:lnTo>
                    <a:pt x="347579" y="521695"/>
                  </a:lnTo>
                  <a:lnTo>
                    <a:pt x="0" y="52169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0" name="Freeform 10"/>
            <p:cNvSpPr/>
            <p:nvPr/>
          </p:nvSpPr>
          <p:spPr>
            <a:xfrm rot="-10285624">
              <a:off x="212313" y="1062796"/>
              <a:ext cx="302405" cy="453891"/>
            </a:xfrm>
            <a:custGeom>
              <a:avLst/>
              <a:gdLst/>
              <a:ahLst/>
              <a:cxnLst/>
              <a:rect l="l" t="t" r="r" b="b"/>
              <a:pathLst>
                <a:path w="302405" h="453891">
                  <a:moveTo>
                    <a:pt x="0" y="0"/>
                  </a:moveTo>
                  <a:lnTo>
                    <a:pt x="302405" y="0"/>
                  </a:lnTo>
                  <a:lnTo>
                    <a:pt x="302405" y="453891"/>
                  </a:lnTo>
                  <a:lnTo>
                    <a:pt x="0" y="45389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1" name="Freeform 11"/>
            <p:cNvSpPr/>
            <p:nvPr/>
          </p:nvSpPr>
          <p:spPr>
            <a:xfrm rot="-1578899">
              <a:off x="427047" y="1276528"/>
              <a:ext cx="261444" cy="392411"/>
            </a:xfrm>
            <a:custGeom>
              <a:avLst/>
              <a:gdLst/>
              <a:ahLst/>
              <a:cxnLst/>
              <a:rect l="l" t="t" r="r" b="b"/>
              <a:pathLst>
                <a:path w="261444" h="392411">
                  <a:moveTo>
                    <a:pt x="0" y="0"/>
                  </a:moveTo>
                  <a:lnTo>
                    <a:pt x="261444" y="0"/>
                  </a:lnTo>
                  <a:lnTo>
                    <a:pt x="261444" y="392411"/>
                  </a:lnTo>
                  <a:lnTo>
                    <a:pt x="0" y="39241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2" name="Freeform 12"/>
            <p:cNvSpPr/>
            <p:nvPr/>
          </p:nvSpPr>
          <p:spPr>
            <a:xfrm rot="6582263">
              <a:off x="723505" y="1453153"/>
              <a:ext cx="233178" cy="349985"/>
            </a:xfrm>
            <a:custGeom>
              <a:avLst/>
              <a:gdLst/>
              <a:ahLst/>
              <a:cxnLst/>
              <a:rect l="l" t="t" r="r" b="b"/>
              <a:pathLst>
                <a:path w="233178" h="349985">
                  <a:moveTo>
                    <a:pt x="0" y="0"/>
                  </a:moveTo>
                  <a:lnTo>
                    <a:pt x="233177" y="0"/>
                  </a:lnTo>
                  <a:lnTo>
                    <a:pt x="233177" y="349985"/>
                  </a:lnTo>
                  <a:lnTo>
                    <a:pt x="0" y="349985"/>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3" name="TextBox 13"/>
            <p:cNvSpPr txBox="1"/>
            <p:nvPr/>
          </p:nvSpPr>
          <p:spPr>
            <a:xfrm>
              <a:off x="668397"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K</a:t>
              </a:r>
            </a:p>
          </p:txBody>
        </p:sp>
        <p:sp>
          <p:nvSpPr>
            <p:cNvPr id="14" name="TextBox 14"/>
            <p:cNvSpPr txBox="1"/>
            <p:nvPr/>
          </p:nvSpPr>
          <p:spPr>
            <a:xfrm>
              <a:off x="103475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a</a:t>
              </a:r>
            </a:p>
          </p:txBody>
        </p:sp>
        <p:sp>
          <p:nvSpPr>
            <p:cNvPr id="15" name="TextBox 15"/>
            <p:cNvSpPr txBox="1"/>
            <p:nvPr/>
          </p:nvSpPr>
          <p:spPr>
            <a:xfrm>
              <a:off x="142290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n</a:t>
              </a:r>
            </a:p>
          </p:txBody>
        </p:sp>
        <p:sp>
          <p:nvSpPr>
            <p:cNvPr id="16" name="TextBox 16"/>
            <p:cNvSpPr txBox="1"/>
            <p:nvPr/>
          </p:nvSpPr>
          <p:spPr>
            <a:xfrm>
              <a:off x="2181657" y="731913"/>
              <a:ext cx="372287"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u</a:t>
              </a:r>
            </a:p>
          </p:txBody>
        </p:sp>
        <p:sp>
          <p:nvSpPr>
            <p:cNvPr id="17" name="TextBox 17"/>
            <p:cNvSpPr txBox="1"/>
            <p:nvPr/>
          </p:nvSpPr>
          <p:spPr>
            <a:xfrm>
              <a:off x="178053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S</a:t>
              </a:r>
            </a:p>
          </p:txBody>
        </p:sp>
        <p:sp>
          <p:nvSpPr>
            <p:cNvPr id="18" name="TextBox 18"/>
            <p:cNvSpPr txBox="1"/>
            <p:nvPr/>
          </p:nvSpPr>
          <p:spPr>
            <a:xfrm>
              <a:off x="2455310"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r</a:t>
              </a:r>
            </a:p>
          </p:txBody>
        </p:sp>
        <p:sp>
          <p:nvSpPr>
            <p:cNvPr id="19" name="TextBox 19"/>
            <p:cNvSpPr txBox="1"/>
            <p:nvPr/>
          </p:nvSpPr>
          <p:spPr>
            <a:xfrm>
              <a:off x="2752546"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20" name="TextBox 20"/>
            <p:cNvSpPr txBox="1"/>
            <p:nvPr/>
          </p:nvSpPr>
          <p:spPr>
            <a:xfrm>
              <a:off x="300310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i</a:t>
              </a:r>
            </a:p>
          </p:txBody>
        </p:sp>
        <p:sp>
          <p:nvSpPr>
            <p:cNvPr id="21" name="TextBox 21"/>
            <p:cNvSpPr txBox="1"/>
            <p:nvPr/>
          </p:nvSpPr>
          <p:spPr>
            <a:xfrm>
              <a:off x="3256949"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22" name="TextBox 22"/>
            <p:cNvSpPr txBox="1"/>
            <p:nvPr/>
          </p:nvSpPr>
          <p:spPr>
            <a:xfrm>
              <a:off x="3597635"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e</a:t>
              </a:r>
            </a:p>
          </p:txBody>
        </p:sp>
        <p:sp>
          <p:nvSpPr>
            <p:cNvPr id="23" name="TextBox 23"/>
            <p:cNvSpPr txBox="1"/>
            <p:nvPr/>
          </p:nvSpPr>
          <p:spPr>
            <a:xfrm>
              <a:off x="3992181" y="1101515"/>
              <a:ext cx="184337" cy="350834"/>
            </a:xfrm>
            <a:prstGeom prst="rect">
              <a:avLst/>
            </a:prstGeom>
          </p:spPr>
          <p:txBody>
            <a:bodyPr lIns="0" tIns="0" rIns="0" bIns="0" rtlCol="0" anchor="t">
              <a:spAutoFit/>
            </a:bodyPr>
            <a:lstStyle/>
            <a:p>
              <a:pPr algn="ctr">
                <a:lnSpc>
                  <a:spcPts val="1960"/>
                </a:lnSpc>
                <a:spcBef>
                  <a:spcPct val="0"/>
                </a:spcBef>
              </a:pPr>
              <a:r>
                <a:rPr lang="en-US" sz="1960" spc="-68">
                  <a:solidFill>
                    <a:srgbClr val="E9A500"/>
                  </a:solidFill>
                  <a:latin typeface="Sunborn"/>
                  <a:ea typeface="Sunborn"/>
                  <a:cs typeface="Sunborn"/>
                  <a:sym typeface="Sunborn"/>
                </a:rPr>
                <a:t>2</a:t>
              </a:r>
            </a:p>
          </p:txBody>
        </p:sp>
        <p:sp>
          <p:nvSpPr>
            <p:cNvPr id="24" name="TextBox 24"/>
            <p:cNvSpPr txBox="1"/>
            <p:nvPr/>
          </p:nvSpPr>
          <p:spPr>
            <a:xfrm>
              <a:off x="4231271" y="1105127"/>
              <a:ext cx="216779"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0</a:t>
              </a:r>
            </a:p>
          </p:txBody>
        </p:sp>
        <p:sp>
          <p:nvSpPr>
            <p:cNvPr id="25" name="TextBox 25"/>
            <p:cNvSpPr txBox="1"/>
            <p:nvPr/>
          </p:nvSpPr>
          <p:spPr>
            <a:xfrm>
              <a:off x="4186597" y="1101515"/>
              <a:ext cx="60475"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a:t>
              </a:r>
            </a:p>
          </p:txBody>
        </p:sp>
      </p:grpSp>
      <p:sp>
        <p:nvSpPr>
          <p:cNvPr id="26" name="Freeform 26"/>
          <p:cNvSpPr/>
          <p:nvPr/>
        </p:nvSpPr>
        <p:spPr>
          <a:xfrm>
            <a:off x="1028700" y="3489994"/>
            <a:ext cx="2108095" cy="1786611"/>
          </a:xfrm>
          <a:custGeom>
            <a:avLst/>
            <a:gdLst/>
            <a:ahLst/>
            <a:cxnLst/>
            <a:rect l="l" t="t" r="r" b="b"/>
            <a:pathLst>
              <a:path w="2108095" h="1786611">
                <a:moveTo>
                  <a:pt x="0" y="0"/>
                </a:moveTo>
                <a:lnTo>
                  <a:pt x="2108095" y="0"/>
                </a:lnTo>
                <a:lnTo>
                  <a:pt x="2108095" y="1786610"/>
                </a:lnTo>
                <a:lnTo>
                  <a:pt x="0" y="178661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27" name="TextBox 27"/>
          <p:cNvSpPr txBox="1"/>
          <p:nvPr/>
        </p:nvSpPr>
        <p:spPr>
          <a:xfrm>
            <a:off x="11503123" y="1028700"/>
            <a:ext cx="5756177" cy="542925"/>
          </a:xfrm>
          <a:prstGeom prst="rect">
            <a:avLst/>
          </a:prstGeom>
        </p:spPr>
        <p:txBody>
          <a:bodyPr lIns="0" tIns="0" rIns="0" bIns="0" rtlCol="0" anchor="t">
            <a:spAutoFit/>
          </a:bodyPr>
          <a:lstStyle/>
          <a:p>
            <a:pPr algn="r">
              <a:lnSpc>
                <a:spcPts val="4320"/>
              </a:lnSpc>
            </a:pPr>
            <a:r>
              <a:rPr lang="en-US" sz="3600" b="1">
                <a:solidFill>
                  <a:srgbClr val="101010"/>
                </a:solidFill>
                <a:latin typeface="Montserrat Bold"/>
                <a:ea typeface="Montserrat Bold"/>
                <a:cs typeface="Montserrat Bold"/>
                <a:sym typeface="Montserrat Bold"/>
              </a:rPr>
              <a:t>Screening</a:t>
            </a:r>
          </a:p>
        </p:txBody>
      </p:sp>
      <p:sp>
        <p:nvSpPr>
          <p:cNvPr id="28" name="TextBox 28"/>
          <p:cNvSpPr txBox="1"/>
          <p:nvPr/>
        </p:nvSpPr>
        <p:spPr>
          <a:xfrm>
            <a:off x="1028700" y="2379532"/>
            <a:ext cx="11773363" cy="474900"/>
          </a:xfrm>
          <a:prstGeom prst="rect">
            <a:avLst/>
          </a:prstGeom>
        </p:spPr>
        <p:txBody>
          <a:bodyPr lIns="0" tIns="0" rIns="0" bIns="0" rtlCol="0" anchor="t">
            <a:spAutoFit/>
          </a:bodyPr>
          <a:lstStyle/>
          <a:p>
            <a:pPr algn="l">
              <a:lnSpc>
                <a:spcPts val="3550"/>
              </a:lnSpc>
            </a:pPr>
            <a:r>
              <a:rPr lang="en-US" sz="3777" b="1">
                <a:solidFill>
                  <a:srgbClr val="00136F"/>
                </a:solidFill>
                <a:latin typeface="Montserrat Ultra-Bold"/>
                <a:ea typeface="Montserrat Ultra-Bold"/>
                <a:cs typeface="Montserrat Ultra-Bold"/>
                <a:sym typeface="Montserrat Ultra-Bold"/>
              </a:rPr>
              <a:t>Average vs Increased Risk</a:t>
            </a:r>
          </a:p>
        </p:txBody>
      </p:sp>
      <p:sp>
        <p:nvSpPr>
          <p:cNvPr id="29" name="TextBox 29"/>
          <p:cNvSpPr txBox="1"/>
          <p:nvPr/>
        </p:nvSpPr>
        <p:spPr>
          <a:xfrm>
            <a:off x="6612377" y="7649980"/>
            <a:ext cx="10646923" cy="668105"/>
          </a:xfrm>
          <a:prstGeom prst="rect">
            <a:avLst/>
          </a:prstGeom>
        </p:spPr>
        <p:txBody>
          <a:bodyPr lIns="0" tIns="0" rIns="0" bIns="0" rtlCol="0" anchor="t">
            <a:spAutoFit/>
          </a:bodyPr>
          <a:lstStyle/>
          <a:p>
            <a:pPr algn="l">
              <a:lnSpc>
                <a:spcPts val="2527"/>
              </a:lnSpc>
            </a:pPr>
            <a:r>
              <a:rPr lang="en-US" sz="1990" b="1" spc="-69">
                <a:solidFill>
                  <a:srgbClr val="000000"/>
                </a:solidFill>
                <a:latin typeface="Univers Bold"/>
                <a:ea typeface="Univers Bold"/>
                <a:cs typeface="Univers Bold"/>
                <a:sym typeface="Univers Bold"/>
              </a:rPr>
              <a:t>*</a:t>
            </a:r>
            <a:r>
              <a:rPr lang="en-US" sz="1990" spc="-69">
                <a:solidFill>
                  <a:srgbClr val="000000"/>
                </a:solidFill>
                <a:latin typeface="Univers"/>
                <a:ea typeface="Univers"/>
                <a:cs typeface="Univers"/>
                <a:sym typeface="Univers"/>
              </a:rPr>
              <a:t> no personal history of CRC or adenomatous polyps, no inflammatory bowel disease, no known hereditary colorectal cancer syndromes, no strong family history</a:t>
            </a:r>
          </a:p>
        </p:txBody>
      </p:sp>
      <p:sp>
        <p:nvSpPr>
          <p:cNvPr id="30" name="Freeform 30"/>
          <p:cNvSpPr/>
          <p:nvPr/>
        </p:nvSpPr>
        <p:spPr>
          <a:xfrm>
            <a:off x="1028700" y="5914779"/>
            <a:ext cx="2108095" cy="2021136"/>
          </a:xfrm>
          <a:custGeom>
            <a:avLst/>
            <a:gdLst/>
            <a:ahLst/>
            <a:cxnLst/>
            <a:rect l="l" t="t" r="r" b="b"/>
            <a:pathLst>
              <a:path w="2108095" h="2021136">
                <a:moveTo>
                  <a:pt x="0" y="0"/>
                </a:moveTo>
                <a:lnTo>
                  <a:pt x="2108095" y="0"/>
                </a:lnTo>
                <a:lnTo>
                  <a:pt x="2108095" y="2021137"/>
                </a:lnTo>
                <a:lnTo>
                  <a:pt x="0" y="2021137"/>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
        <p:nvSpPr>
          <p:cNvPr id="31" name="TextBox 31"/>
          <p:cNvSpPr txBox="1"/>
          <p:nvPr/>
        </p:nvSpPr>
        <p:spPr>
          <a:xfrm>
            <a:off x="3734288" y="6427069"/>
            <a:ext cx="13525012" cy="660935"/>
          </a:xfrm>
          <a:prstGeom prst="rect">
            <a:avLst/>
          </a:prstGeom>
        </p:spPr>
        <p:txBody>
          <a:bodyPr lIns="0" tIns="0" rIns="0" bIns="0" rtlCol="0" anchor="t">
            <a:spAutoFit/>
          </a:bodyPr>
          <a:lstStyle/>
          <a:p>
            <a:pPr marL="710928" lvl="1" indent="-355464" algn="l">
              <a:lnSpc>
                <a:spcPts val="4972"/>
              </a:lnSpc>
              <a:buFont typeface="Arial"/>
              <a:buChar char="•"/>
            </a:pPr>
            <a:r>
              <a:rPr lang="en-US" sz="3292" b="1" spc="-115">
                <a:solidFill>
                  <a:srgbClr val="000000"/>
                </a:solidFill>
                <a:latin typeface="Univers Bold"/>
                <a:ea typeface="Univers Bold"/>
                <a:cs typeface="Univers Bold"/>
                <a:sym typeface="Univers Bold"/>
              </a:rPr>
              <a:t>Family cancer history </a:t>
            </a:r>
            <a:r>
              <a:rPr lang="en-US" sz="3292" spc="-115">
                <a:solidFill>
                  <a:srgbClr val="000000"/>
                </a:solidFill>
                <a:latin typeface="Univers"/>
                <a:ea typeface="Univers"/>
                <a:cs typeface="Univers"/>
                <a:sym typeface="Univers"/>
              </a:rPr>
              <a:t>remains an important risk assessment tool.</a:t>
            </a:r>
          </a:p>
        </p:txBody>
      </p:sp>
      <p:sp>
        <p:nvSpPr>
          <p:cNvPr id="32" name="TextBox 32"/>
          <p:cNvSpPr txBox="1"/>
          <p:nvPr/>
        </p:nvSpPr>
        <p:spPr>
          <a:xfrm>
            <a:off x="1139819" y="9248775"/>
            <a:ext cx="1996976" cy="304165"/>
          </a:xfrm>
          <a:prstGeom prst="rect">
            <a:avLst/>
          </a:prstGeom>
        </p:spPr>
        <p:txBody>
          <a:bodyPr lIns="0" tIns="0" rIns="0" bIns="0" rtlCol="0" anchor="t">
            <a:spAutoFit/>
          </a:bodyPr>
          <a:lstStyle/>
          <a:p>
            <a:pPr algn="ctr">
              <a:lnSpc>
                <a:spcPts val="1100"/>
              </a:lnSpc>
              <a:spcBef>
                <a:spcPct val="0"/>
              </a:spcBef>
            </a:pPr>
            <a:r>
              <a:rPr lang="en-US" sz="1100" spc="-38">
                <a:solidFill>
                  <a:srgbClr val="000000"/>
                </a:solidFill>
                <a:latin typeface="Univers"/>
                <a:ea typeface="Univers"/>
                <a:cs typeface="Univers"/>
                <a:sym typeface="Univers"/>
              </a:rPr>
              <a:t>NCCN Guidelines Version 2.2025</a:t>
            </a:r>
          </a:p>
          <a:p>
            <a:pPr algn="ctr">
              <a:lnSpc>
                <a:spcPts val="1100"/>
              </a:lnSpc>
              <a:spcBef>
                <a:spcPct val="0"/>
              </a:spcBef>
            </a:pPr>
            <a:r>
              <a:rPr lang="en-US" sz="1100" spc="-38">
                <a:solidFill>
                  <a:srgbClr val="000000"/>
                </a:solidFill>
                <a:latin typeface="Univers"/>
                <a:ea typeface="Univers"/>
                <a:cs typeface="Univers"/>
                <a:sym typeface="Univers"/>
              </a:rPr>
              <a:t>- Colorectal Cancer Screening</a:t>
            </a:r>
          </a:p>
        </p:txBody>
      </p:sp>
      <p:sp>
        <p:nvSpPr>
          <p:cNvPr id="33" name="TextBox 33"/>
          <p:cNvSpPr txBox="1"/>
          <p:nvPr/>
        </p:nvSpPr>
        <p:spPr>
          <a:xfrm>
            <a:off x="3136795" y="3280444"/>
            <a:ext cx="14122505" cy="2686253"/>
          </a:xfrm>
          <a:prstGeom prst="rect">
            <a:avLst/>
          </a:prstGeom>
        </p:spPr>
        <p:txBody>
          <a:bodyPr lIns="0" tIns="0" rIns="0" bIns="0" rtlCol="0" anchor="t">
            <a:spAutoFit/>
          </a:bodyPr>
          <a:lstStyle/>
          <a:p>
            <a:pPr marL="688309" lvl="1" indent="-344155" algn="l">
              <a:lnSpc>
                <a:spcPts val="5324"/>
              </a:lnSpc>
              <a:buFont typeface="Arial"/>
              <a:buChar char="•"/>
            </a:pPr>
            <a:r>
              <a:rPr lang="en-US" sz="3188" spc="-111">
                <a:solidFill>
                  <a:srgbClr val="000000"/>
                </a:solidFill>
                <a:latin typeface="Univers"/>
                <a:ea typeface="Univers"/>
                <a:cs typeface="Univers"/>
                <a:sym typeface="Univers"/>
              </a:rPr>
              <a:t>USPSTF recommendations apply to </a:t>
            </a:r>
            <a:r>
              <a:rPr lang="en-US" sz="3188" b="1" spc="-111">
                <a:solidFill>
                  <a:srgbClr val="000000"/>
                </a:solidFill>
                <a:latin typeface="Univers Bold"/>
                <a:ea typeface="Univers Bold"/>
                <a:cs typeface="Univers Bold"/>
                <a:sym typeface="Univers Bold"/>
              </a:rPr>
              <a:t>average-risk*</a:t>
            </a:r>
            <a:r>
              <a:rPr lang="en-US" sz="3188" spc="-111">
                <a:solidFill>
                  <a:srgbClr val="000000"/>
                </a:solidFill>
                <a:latin typeface="Univers"/>
                <a:ea typeface="Univers"/>
                <a:cs typeface="Univers"/>
                <a:sym typeface="Univers"/>
              </a:rPr>
              <a:t> asymptomatic adults</a:t>
            </a:r>
          </a:p>
          <a:p>
            <a:pPr marL="688309" lvl="1" indent="-344155" algn="l">
              <a:lnSpc>
                <a:spcPts val="5324"/>
              </a:lnSpc>
              <a:buFont typeface="Arial"/>
              <a:buChar char="•"/>
            </a:pPr>
            <a:r>
              <a:rPr lang="en-US" sz="3188" spc="-111">
                <a:solidFill>
                  <a:srgbClr val="000000"/>
                </a:solidFill>
                <a:latin typeface="Univers"/>
                <a:ea typeface="Univers"/>
                <a:cs typeface="Univers"/>
                <a:sym typeface="Univers"/>
              </a:rPr>
              <a:t>For </a:t>
            </a:r>
            <a:r>
              <a:rPr lang="en-US" sz="3188" b="1" spc="-111">
                <a:solidFill>
                  <a:srgbClr val="000000"/>
                </a:solidFill>
                <a:latin typeface="Univers Bold"/>
                <a:ea typeface="Univers Bold"/>
                <a:cs typeface="Univers Bold"/>
                <a:sym typeface="Univers Bold"/>
              </a:rPr>
              <a:t>higher-risk**</a:t>
            </a:r>
            <a:r>
              <a:rPr lang="en-US" sz="3188" spc="-111">
                <a:solidFill>
                  <a:srgbClr val="000000"/>
                </a:solidFill>
                <a:latin typeface="Univers"/>
                <a:ea typeface="Univers"/>
                <a:cs typeface="Univers"/>
                <a:sym typeface="Univers"/>
              </a:rPr>
              <a:t> patients</a:t>
            </a:r>
          </a:p>
          <a:p>
            <a:pPr marL="1376618" lvl="2" indent="-458873" algn="l">
              <a:lnSpc>
                <a:spcPts val="5324"/>
              </a:lnSpc>
              <a:buFont typeface="Arial"/>
              <a:buChar char="⚬"/>
            </a:pPr>
            <a:r>
              <a:rPr lang="en-US" sz="3188" b="1" spc="-111">
                <a:solidFill>
                  <a:srgbClr val="000000"/>
                </a:solidFill>
                <a:latin typeface="Univers Bold"/>
                <a:ea typeface="Univers Bold"/>
                <a:cs typeface="Univers Bold"/>
                <a:sym typeface="Univers Bold"/>
              </a:rPr>
              <a:t>NCCN guidelines: </a:t>
            </a:r>
            <a:r>
              <a:rPr lang="en-US" sz="3188" spc="-111">
                <a:solidFill>
                  <a:srgbClr val="000000"/>
                </a:solidFill>
                <a:latin typeface="Univers"/>
                <a:ea typeface="Univers"/>
                <a:cs typeface="Univers"/>
                <a:sym typeface="Univers"/>
              </a:rPr>
              <a:t>anyone with a first-degree relative with CRC should start screening at age 40 and be screened every 5-10 years.</a:t>
            </a:r>
          </a:p>
        </p:txBody>
      </p:sp>
      <p:sp>
        <p:nvSpPr>
          <p:cNvPr id="34" name="TextBox 34"/>
          <p:cNvSpPr txBox="1"/>
          <p:nvPr/>
        </p:nvSpPr>
        <p:spPr>
          <a:xfrm>
            <a:off x="6612377" y="8625461"/>
            <a:ext cx="10081067" cy="545846"/>
          </a:xfrm>
          <a:prstGeom prst="rect">
            <a:avLst/>
          </a:prstGeom>
        </p:spPr>
        <p:txBody>
          <a:bodyPr lIns="0" tIns="0" rIns="0" bIns="0" rtlCol="0" anchor="t">
            <a:spAutoFit/>
          </a:bodyPr>
          <a:lstStyle/>
          <a:p>
            <a:pPr algn="l">
              <a:lnSpc>
                <a:spcPts val="1990"/>
              </a:lnSpc>
              <a:spcBef>
                <a:spcPct val="0"/>
              </a:spcBef>
            </a:pPr>
            <a:r>
              <a:rPr lang="en-US" sz="1990" b="1" spc="-69">
                <a:solidFill>
                  <a:srgbClr val="000000"/>
                </a:solidFill>
                <a:latin typeface="Univers Bold"/>
                <a:ea typeface="Univers Bold"/>
                <a:cs typeface="Univers Bold"/>
                <a:sym typeface="Univers Bold"/>
              </a:rPr>
              <a:t>**</a:t>
            </a:r>
            <a:r>
              <a:rPr lang="en-US" sz="1990" spc="-69">
                <a:solidFill>
                  <a:srgbClr val="000000"/>
                </a:solidFill>
                <a:latin typeface="Univers"/>
                <a:ea typeface="Univers"/>
                <a:cs typeface="Univers"/>
                <a:sym typeface="Univers"/>
              </a:rPr>
              <a:t> family history, polyps, IBD, hereditary syndromes) other more aggressive screening and surveillance guidelines apply</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500955" y="1773628"/>
            <a:ext cx="2758345" cy="245871"/>
            <a:chOff x="0" y="0"/>
            <a:chExt cx="726478" cy="64756"/>
          </a:xfrm>
        </p:grpSpPr>
        <p:sp>
          <p:nvSpPr>
            <p:cNvPr id="3" name="Freeform 3"/>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9B314"/>
            </a:solidFill>
          </p:spPr>
          <p:txBody>
            <a:bodyPr/>
            <a:lstStyle/>
            <a:p>
              <a:endParaRPr lang="en-US"/>
            </a:p>
          </p:txBody>
        </p:sp>
        <p:sp>
          <p:nvSpPr>
            <p:cNvPr id="4" name="TextBox 4"/>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028700" y="626321"/>
            <a:ext cx="3336038" cy="1347682"/>
            <a:chOff x="0" y="0"/>
            <a:chExt cx="4448050" cy="1796909"/>
          </a:xfrm>
        </p:grpSpPr>
        <p:sp>
          <p:nvSpPr>
            <p:cNvPr id="6" name="Freeform 6"/>
            <p:cNvSpPr/>
            <p:nvPr/>
          </p:nvSpPr>
          <p:spPr>
            <a:xfrm rot="-586919">
              <a:off x="915157" y="34528"/>
              <a:ext cx="466355" cy="699970"/>
            </a:xfrm>
            <a:custGeom>
              <a:avLst/>
              <a:gdLst/>
              <a:ahLst/>
              <a:cxnLst/>
              <a:rect l="l" t="t" r="r" b="b"/>
              <a:pathLst>
                <a:path w="466355" h="699970">
                  <a:moveTo>
                    <a:pt x="0" y="0"/>
                  </a:moveTo>
                  <a:lnTo>
                    <a:pt x="466355" y="0"/>
                  </a:lnTo>
                  <a:lnTo>
                    <a:pt x="466355" y="699971"/>
                  </a:lnTo>
                  <a:lnTo>
                    <a:pt x="0" y="69997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rot="-3527984">
              <a:off x="503875" y="121299"/>
              <a:ext cx="425574" cy="638760"/>
            </a:xfrm>
            <a:custGeom>
              <a:avLst/>
              <a:gdLst/>
              <a:ahLst/>
              <a:cxnLst/>
              <a:rect l="l" t="t" r="r" b="b"/>
              <a:pathLst>
                <a:path w="425574" h="638760">
                  <a:moveTo>
                    <a:pt x="0" y="0"/>
                  </a:moveTo>
                  <a:lnTo>
                    <a:pt x="425574" y="0"/>
                  </a:lnTo>
                  <a:lnTo>
                    <a:pt x="425574" y="638760"/>
                  </a:lnTo>
                  <a:lnTo>
                    <a:pt x="0" y="63876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Freeform 8"/>
            <p:cNvSpPr/>
            <p:nvPr/>
          </p:nvSpPr>
          <p:spPr>
            <a:xfrm rot="-6078961">
              <a:off x="221086" y="399711"/>
              <a:ext cx="390806" cy="586575"/>
            </a:xfrm>
            <a:custGeom>
              <a:avLst/>
              <a:gdLst/>
              <a:ahLst/>
              <a:cxnLst/>
              <a:rect l="l" t="t" r="r" b="b"/>
              <a:pathLst>
                <a:path w="390806" h="586575">
                  <a:moveTo>
                    <a:pt x="0" y="0"/>
                  </a:moveTo>
                  <a:lnTo>
                    <a:pt x="390806" y="0"/>
                  </a:lnTo>
                  <a:lnTo>
                    <a:pt x="390806" y="586575"/>
                  </a:lnTo>
                  <a:lnTo>
                    <a:pt x="0" y="58657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9" name="Freeform 9"/>
            <p:cNvSpPr/>
            <p:nvPr/>
          </p:nvSpPr>
          <p:spPr>
            <a:xfrm rot="-7906289">
              <a:off x="136525" y="721177"/>
              <a:ext cx="347580" cy="521696"/>
            </a:xfrm>
            <a:custGeom>
              <a:avLst/>
              <a:gdLst/>
              <a:ahLst/>
              <a:cxnLst/>
              <a:rect l="l" t="t" r="r" b="b"/>
              <a:pathLst>
                <a:path w="347580" h="521696">
                  <a:moveTo>
                    <a:pt x="0" y="0"/>
                  </a:moveTo>
                  <a:lnTo>
                    <a:pt x="347579" y="0"/>
                  </a:lnTo>
                  <a:lnTo>
                    <a:pt x="347579" y="521695"/>
                  </a:lnTo>
                  <a:lnTo>
                    <a:pt x="0" y="52169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0" name="Freeform 10"/>
            <p:cNvSpPr/>
            <p:nvPr/>
          </p:nvSpPr>
          <p:spPr>
            <a:xfrm rot="-10285624">
              <a:off x="212313" y="1062796"/>
              <a:ext cx="302405" cy="453891"/>
            </a:xfrm>
            <a:custGeom>
              <a:avLst/>
              <a:gdLst/>
              <a:ahLst/>
              <a:cxnLst/>
              <a:rect l="l" t="t" r="r" b="b"/>
              <a:pathLst>
                <a:path w="302405" h="453891">
                  <a:moveTo>
                    <a:pt x="0" y="0"/>
                  </a:moveTo>
                  <a:lnTo>
                    <a:pt x="302405" y="0"/>
                  </a:lnTo>
                  <a:lnTo>
                    <a:pt x="302405" y="453891"/>
                  </a:lnTo>
                  <a:lnTo>
                    <a:pt x="0" y="45389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1" name="Freeform 11"/>
            <p:cNvSpPr/>
            <p:nvPr/>
          </p:nvSpPr>
          <p:spPr>
            <a:xfrm rot="-1578899">
              <a:off x="427047" y="1276528"/>
              <a:ext cx="261444" cy="392411"/>
            </a:xfrm>
            <a:custGeom>
              <a:avLst/>
              <a:gdLst/>
              <a:ahLst/>
              <a:cxnLst/>
              <a:rect l="l" t="t" r="r" b="b"/>
              <a:pathLst>
                <a:path w="261444" h="392411">
                  <a:moveTo>
                    <a:pt x="0" y="0"/>
                  </a:moveTo>
                  <a:lnTo>
                    <a:pt x="261444" y="0"/>
                  </a:lnTo>
                  <a:lnTo>
                    <a:pt x="261444" y="392411"/>
                  </a:lnTo>
                  <a:lnTo>
                    <a:pt x="0" y="39241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2" name="Freeform 12"/>
            <p:cNvSpPr/>
            <p:nvPr/>
          </p:nvSpPr>
          <p:spPr>
            <a:xfrm rot="6582263">
              <a:off x="723505" y="1453153"/>
              <a:ext cx="233178" cy="349985"/>
            </a:xfrm>
            <a:custGeom>
              <a:avLst/>
              <a:gdLst/>
              <a:ahLst/>
              <a:cxnLst/>
              <a:rect l="l" t="t" r="r" b="b"/>
              <a:pathLst>
                <a:path w="233178" h="349985">
                  <a:moveTo>
                    <a:pt x="0" y="0"/>
                  </a:moveTo>
                  <a:lnTo>
                    <a:pt x="233177" y="0"/>
                  </a:lnTo>
                  <a:lnTo>
                    <a:pt x="233177" y="349985"/>
                  </a:lnTo>
                  <a:lnTo>
                    <a:pt x="0" y="349985"/>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3" name="TextBox 13"/>
            <p:cNvSpPr txBox="1"/>
            <p:nvPr/>
          </p:nvSpPr>
          <p:spPr>
            <a:xfrm>
              <a:off x="668397"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K</a:t>
              </a:r>
            </a:p>
          </p:txBody>
        </p:sp>
        <p:sp>
          <p:nvSpPr>
            <p:cNvPr id="14" name="TextBox 14"/>
            <p:cNvSpPr txBox="1"/>
            <p:nvPr/>
          </p:nvSpPr>
          <p:spPr>
            <a:xfrm>
              <a:off x="103475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a</a:t>
              </a:r>
            </a:p>
          </p:txBody>
        </p:sp>
        <p:sp>
          <p:nvSpPr>
            <p:cNvPr id="15" name="TextBox 15"/>
            <p:cNvSpPr txBox="1"/>
            <p:nvPr/>
          </p:nvSpPr>
          <p:spPr>
            <a:xfrm>
              <a:off x="142290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n</a:t>
              </a:r>
            </a:p>
          </p:txBody>
        </p:sp>
        <p:sp>
          <p:nvSpPr>
            <p:cNvPr id="16" name="TextBox 16"/>
            <p:cNvSpPr txBox="1"/>
            <p:nvPr/>
          </p:nvSpPr>
          <p:spPr>
            <a:xfrm>
              <a:off x="2181657" y="731913"/>
              <a:ext cx="372287"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u</a:t>
              </a:r>
            </a:p>
          </p:txBody>
        </p:sp>
        <p:sp>
          <p:nvSpPr>
            <p:cNvPr id="17" name="TextBox 17"/>
            <p:cNvSpPr txBox="1"/>
            <p:nvPr/>
          </p:nvSpPr>
          <p:spPr>
            <a:xfrm>
              <a:off x="178053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S</a:t>
              </a:r>
            </a:p>
          </p:txBody>
        </p:sp>
        <p:sp>
          <p:nvSpPr>
            <p:cNvPr id="18" name="TextBox 18"/>
            <p:cNvSpPr txBox="1"/>
            <p:nvPr/>
          </p:nvSpPr>
          <p:spPr>
            <a:xfrm>
              <a:off x="2455310"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r</a:t>
              </a:r>
            </a:p>
          </p:txBody>
        </p:sp>
        <p:sp>
          <p:nvSpPr>
            <p:cNvPr id="19" name="TextBox 19"/>
            <p:cNvSpPr txBox="1"/>
            <p:nvPr/>
          </p:nvSpPr>
          <p:spPr>
            <a:xfrm>
              <a:off x="2752546"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20" name="TextBox 20"/>
            <p:cNvSpPr txBox="1"/>
            <p:nvPr/>
          </p:nvSpPr>
          <p:spPr>
            <a:xfrm>
              <a:off x="300310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i</a:t>
              </a:r>
            </a:p>
          </p:txBody>
        </p:sp>
        <p:sp>
          <p:nvSpPr>
            <p:cNvPr id="21" name="TextBox 21"/>
            <p:cNvSpPr txBox="1"/>
            <p:nvPr/>
          </p:nvSpPr>
          <p:spPr>
            <a:xfrm>
              <a:off x="3256949"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22" name="TextBox 22"/>
            <p:cNvSpPr txBox="1"/>
            <p:nvPr/>
          </p:nvSpPr>
          <p:spPr>
            <a:xfrm>
              <a:off x="3597635"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e</a:t>
              </a:r>
            </a:p>
          </p:txBody>
        </p:sp>
        <p:sp>
          <p:nvSpPr>
            <p:cNvPr id="23" name="TextBox 23"/>
            <p:cNvSpPr txBox="1"/>
            <p:nvPr/>
          </p:nvSpPr>
          <p:spPr>
            <a:xfrm>
              <a:off x="3992181" y="1101515"/>
              <a:ext cx="184337" cy="350834"/>
            </a:xfrm>
            <a:prstGeom prst="rect">
              <a:avLst/>
            </a:prstGeom>
          </p:spPr>
          <p:txBody>
            <a:bodyPr lIns="0" tIns="0" rIns="0" bIns="0" rtlCol="0" anchor="t">
              <a:spAutoFit/>
            </a:bodyPr>
            <a:lstStyle/>
            <a:p>
              <a:pPr algn="ctr">
                <a:lnSpc>
                  <a:spcPts val="1960"/>
                </a:lnSpc>
                <a:spcBef>
                  <a:spcPct val="0"/>
                </a:spcBef>
              </a:pPr>
              <a:r>
                <a:rPr lang="en-US" sz="1960" spc="-68">
                  <a:solidFill>
                    <a:srgbClr val="E9A500"/>
                  </a:solidFill>
                  <a:latin typeface="Sunborn"/>
                  <a:ea typeface="Sunborn"/>
                  <a:cs typeface="Sunborn"/>
                  <a:sym typeface="Sunborn"/>
                </a:rPr>
                <a:t>2</a:t>
              </a:r>
            </a:p>
          </p:txBody>
        </p:sp>
        <p:sp>
          <p:nvSpPr>
            <p:cNvPr id="24" name="TextBox 24"/>
            <p:cNvSpPr txBox="1"/>
            <p:nvPr/>
          </p:nvSpPr>
          <p:spPr>
            <a:xfrm>
              <a:off x="4231271" y="1105127"/>
              <a:ext cx="216779"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0</a:t>
              </a:r>
            </a:p>
          </p:txBody>
        </p:sp>
        <p:sp>
          <p:nvSpPr>
            <p:cNvPr id="25" name="TextBox 25"/>
            <p:cNvSpPr txBox="1"/>
            <p:nvPr/>
          </p:nvSpPr>
          <p:spPr>
            <a:xfrm>
              <a:off x="4186597" y="1101515"/>
              <a:ext cx="60475"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a:t>
              </a:r>
            </a:p>
          </p:txBody>
        </p:sp>
      </p:grpSp>
      <p:sp>
        <p:nvSpPr>
          <p:cNvPr id="26" name="TextBox 26"/>
          <p:cNvSpPr txBox="1"/>
          <p:nvPr/>
        </p:nvSpPr>
        <p:spPr>
          <a:xfrm>
            <a:off x="11503123" y="1028700"/>
            <a:ext cx="5756177" cy="542925"/>
          </a:xfrm>
          <a:prstGeom prst="rect">
            <a:avLst/>
          </a:prstGeom>
        </p:spPr>
        <p:txBody>
          <a:bodyPr lIns="0" tIns="0" rIns="0" bIns="0" rtlCol="0" anchor="t">
            <a:spAutoFit/>
          </a:bodyPr>
          <a:lstStyle/>
          <a:p>
            <a:pPr algn="r">
              <a:lnSpc>
                <a:spcPts val="4320"/>
              </a:lnSpc>
            </a:pPr>
            <a:r>
              <a:rPr lang="en-US" sz="3600" b="1">
                <a:solidFill>
                  <a:srgbClr val="101010"/>
                </a:solidFill>
                <a:latin typeface="Montserrat Bold"/>
                <a:ea typeface="Montserrat Bold"/>
                <a:cs typeface="Montserrat Bold"/>
                <a:sym typeface="Montserrat Bold"/>
              </a:rPr>
              <a:t>Screening</a:t>
            </a:r>
          </a:p>
        </p:txBody>
      </p:sp>
      <p:sp>
        <p:nvSpPr>
          <p:cNvPr id="27" name="TextBox 27"/>
          <p:cNvSpPr txBox="1"/>
          <p:nvPr/>
        </p:nvSpPr>
        <p:spPr>
          <a:xfrm>
            <a:off x="1028700" y="2550883"/>
            <a:ext cx="14851428" cy="642283"/>
          </a:xfrm>
          <a:prstGeom prst="rect">
            <a:avLst/>
          </a:prstGeom>
        </p:spPr>
        <p:txBody>
          <a:bodyPr lIns="0" tIns="0" rIns="0" bIns="0" rtlCol="0" anchor="t">
            <a:spAutoFit/>
          </a:bodyPr>
          <a:lstStyle/>
          <a:p>
            <a:pPr algn="l">
              <a:lnSpc>
                <a:spcPts val="5250"/>
              </a:lnSpc>
            </a:pPr>
            <a:r>
              <a:rPr lang="en-US" sz="3777" b="1">
                <a:solidFill>
                  <a:srgbClr val="00136F"/>
                </a:solidFill>
                <a:latin typeface="Montserrat Ultra-Bold"/>
                <a:ea typeface="Montserrat Ultra-Bold"/>
                <a:cs typeface="Montserrat Ultra-Bold"/>
                <a:sym typeface="Montserrat Ultra-Bold"/>
              </a:rPr>
              <a:t>CRC Screening: Practical Considerations for Primary Care</a:t>
            </a:r>
          </a:p>
        </p:txBody>
      </p:sp>
      <p:sp>
        <p:nvSpPr>
          <p:cNvPr id="28" name="TextBox 28"/>
          <p:cNvSpPr txBox="1"/>
          <p:nvPr/>
        </p:nvSpPr>
        <p:spPr>
          <a:xfrm>
            <a:off x="4761388" y="3452359"/>
            <a:ext cx="11984392" cy="5184583"/>
          </a:xfrm>
          <a:prstGeom prst="rect">
            <a:avLst/>
          </a:prstGeom>
        </p:spPr>
        <p:txBody>
          <a:bodyPr lIns="0" tIns="0" rIns="0" bIns="0" rtlCol="0" anchor="t">
            <a:spAutoFit/>
          </a:bodyPr>
          <a:lstStyle/>
          <a:p>
            <a:pPr marL="572645" lvl="1" indent="-286323" algn="l">
              <a:lnSpc>
                <a:spcPts val="4562"/>
              </a:lnSpc>
              <a:buFont typeface="Arial"/>
              <a:buChar char="•"/>
            </a:pPr>
            <a:r>
              <a:rPr lang="en-US" sz="2652" b="1" spc="-92">
                <a:solidFill>
                  <a:srgbClr val="000000"/>
                </a:solidFill>
                <a:latin typeface="Univers Bold"/>
                <a:ea typeface="Univers Bold"/>
                <a:cs typeface="Univers Bold"/>
                <a:sym typeface="Univers Bold"/>
              </a:rPr>
              <a:t>Ask about &amp; document Family History of Cancer</a:t>
            </a:r>
          </a:p>
          <a:p>
            <a:pPr marL="1145291" lvl="2" indent="-381764" algn="l">
              <a:lnSpc>
                <a:spcPts val="4562"/>
              </a:lnSpc>
              <a:buFont typeface="Arial"/>
              <a:buChar char="⚬"/>
            </a:pPr>
            <a:r>
              <a:rPr lang="en-US" sz="2652" spc="-92">
                <a:solidFill>
                  <a:srgbClr val="000000"/>
                </a:solidFill>
                <a:latin typeface="Univers"/>
                <a:ea typeface="Univers"/>
                <a:cs typeface="Univers"/>
                <a:sym typeface="Univers"/>
              </a:rPr>
              <a:t>Note </a:t>
            </a:r>
            <a:r>
              <a:rPr lang="en-US" sz="2652" spc="-92">
                <a:solidFill>
                  <a:srgbClr val="FF3600"/>
                </a:solidFill>
                <a:latin typeface="Univers"/>
                <a:ea typeface="Univers"/>
                <a:cs typeface="Univers"/>
                <a:sym typeface="Univers"/>
              </a:rPr>
              <a:t>red-flags </a:t>
            </a:r>
            <a:r>
              <a:rPr lang="en-US" sz="2652" spc="-92">
                <a:solidFill>
                  <a:srgbClr val="000000"/>
                </a:solidFill>
                <a:latin typeface="Univers"/>
                <a:ea typeface="Univers"/>
                <a:cs typeface="Univers"/>
                <a:sym typeface="Univers"/>
              </a:rPr>
              <a:t>(e.g., early onset, strong family history, known genetic mutation in family member) and refer for genetic counseling</a:t>
            </a:r>
          </a:p>
          <a:p>
            <a:pPr marL="572645" lvl="1" indent="-286323" algn="l">
              <a:lnSpc>
                <a:spcPts val="4562"/>
              </a:lnSpc>
              <a:buFont typeface="Arial"/>
              <a:buChar char="•"/>
            </a:pPr>
            <a:r>
              <a:rPr lang="en-US" sz="2652" b="1" spc="-92">
                <a:solidFill>
                  <a:srgbClr val="000000"/>
                </a:solidFill>
                <a:latin typeface="Univers Bold"/>
                <a:ea typeface="Univers Bold"/>
                <a:cs typeface="Univers Bold"/>
                <a:sym typeface="Univers Bold"/>
              </a:rPr>
              <a:t>Recommend screening</a:t>
            </a:r>
            <a:r>
              <a:rPr lang="en-US" sz="2652" spc="-92">
                <a:solidFill>
                  <a:srgbClr val="000000"/>
                </a:solidFill>
                <a:latin typeface="Univers"/>
                <a:ea typeface="Univers"/>
                <a:cs typeface="Univers"/>
                <a:sym typeface="Univers"/>
              </a:rPr>
              <a:t> &amp; engage patients in </a:t>
            </a:r>
            <a:r>
              <a:rPr lang="en-US" sz="2652" b="1" spc="-92">
                <a:solidFill>
                  <a:srgbClr val="000000"/>
                </a:solidFill>
                <a:latin typeface="Univers Bold"/>
                <a:ea typeface="Univers Bold"/>
                <a:cs typeface="Univers Bold"/>
                <a:sym typeface="Univers Bold"/>
              </a:rPr>
              <a:t>shared decision‐making</a:t>
            </a:r>
          </a:p>
          <a:p>
            <a:pPr marL="1145291" lvl="2" indent="-381764" algn="l">
              <a:lnSpc>
                <a:spcPts val="4562"/>
              </a:lnSpc>
              <a:buFont typeface="Arial"/>
              <a:buChar char="⚬"/>
            </a:pPr>
            <a:r>
              <a:rPr lang="en-US" sz="2652" spc="-92">
                <a:solidFill>
                  <a:srgbClr val="000000"/>
                </a:solidFill>
                <a:latin typeface="Univers"/>
                <a:ea typeface="Univers"/>
                <a:cs typeface="Univers"/>
                <a:sym typeface="Univers"/>
              </a:rPr>
              <a:t>Discuss starting age, choice of test, pros/cons, cost/coverage</a:t>
            </a:r>
          </a:p>
          <a:p>
            <a:pPr marL="572645" lvl="1" indent="-286323" algn="l">
              <a:lnSpc>
                <a:spcPts val="4562"/>
              </a:lnSpc>
              <a:buFont typeface="Arial"/>
              <a:buChar char="•"/>
            </a:pPr>
            <a:r>
              <a:rPr lang="en-US" sz="2652" b="1" spc="-92">
                <a:solidFill>
                  <a:srgbClr val="000000"/>
                </a:solidFill>
                <a:latin typeface="Univers Bold"/>
                <a:ea typeface="Univers Bold"/>
                <a:cs typeface="Univers Bold"/>
                <a:sym typeface="Univers Bold"/>
              </a:rPr>
              <a:t>Timely follow-up</a:t>
            </a:r>
            <a:r>
              <a:rPr lang="en-US" sz="2652" spc="-92">
                <a:solidFill>
                  <a:srgbClr val="000000"/>
                </a:solidFill>
                <a:latin typeface="Univers"/>
                <a:ea typeface="Univers"/>
                <a:cs typeface="Univers"/>
                <a:sym typeface="Univers"/>
              </a:rPr>
              <a:t> of abnormal non-colonoscopy screening is critical</a:t>
            </a:r>
          </a:p>
          <a:p>
            <a:pPr marL="572645" lvl="1" indent="-286323" algn="l">
              <a:lnSpc>
                <a:spcPts val="4562"/>
              </a:lnSpc>
              <a:buFont typeface="Arial"/>
              <a:buChar char="•"/>
            </a:pPr>
            <a:r>
              <a:rPr lang="en-US" sz="2652" spc="-92">
                <a:solidFill>
                  <a:srgbClr val="000000"/>
                </a:solidFill>
                <a:latin typeface="Univers"/>
                <a:ea typeface="Univers"/>
                <a:cs typeface="Univers"/>
                <a:sym typeface="Univers"/>
              </a:rPr>
              <a:t>EHR reminders / clinic workflows to </a:t>
            </a:r>
            <a:r>
              <a:rPr lang="en-US" sz="2652" b="1" spc="-92">
                <a:solidFill>
                  <a:srgbClr val="000000"/>
                </a:solidFill>
                <a:latin typeface="Univers Bold"/>
                <a:ea typeface="Univers Bold"/>
                <a:cs typeface="Univers Bold"/>
                <a:sym typeface="Univers Bold"/>
              </a:rPr>
              <a:t>prompt patients</a:t>
            </a:r>
            <a:r>
              <a:rPr lang="en-US" sz="2652" spc="-92">
                <a:solidFill>
                  <a:srgbClr val="000000"/>
                </a:solidFill>
                <a:latin typeface="Univers"/>
                <a:ea typeface="Univers"/>
                <a:cs typeface="Univers"/>
                <a:sym typeface="Univers"/>
              </a:rPr>
              <a:t> </a:t>
            </a:r>
            <a:r>
              <a:rPr lang="en-US" sz="2652" b="1" spc="-92">
                <a:solidFill>
                  <a:srgbClr val="000000"/>
                </a:solidFill>
                <a:latin typeface="Univers Bold"/>
                <a:ea typeface="Univers Bold"/>
                <a:cs typeface="Univers Bold"/>
                <a:sym typeface="Univers Bold"/>
              </a:rPr>
              <a:t>age 45</a:t>
            </a:r>
          </a:p>
          <a:p>
            <a:pPr marL="1145291" lvl="2" indent="-381764" algn="l">
              <a:lnSpc>
                <a:spcPts val="4562"/>
              </a:lnSpc>
              <a:buFont typeface="Arial"/>
              <a:buChar char="⚬"/>
            </a:pPr>
            <a:r>
              <a:rPr lang="en-US" sz="2652" spc="-92">
                <a:solidFill>
                  <a:srgbClr val="000000"/>
                </a:solidFill>
                <a:latin typeface="Univers"/>
                <a:ea typeface="Univers"/>
                <a:cs typeface="Univers"/>
                <a:sym typeface="Univers"/>
              </a:rPr>
              <a:t>Flag patients not up to date, track completion</a:t>
            </a:r>
          </a:p>
          <a:p>
            <a:pPr marL="572645" lvl="1" indent="-286323" algn="l">
              <a:lnSpc>
                <a:spcPts val="4562"/>
              </a:lnSpc>
              <a:buFont typeface="Arial"/>
              <a:buChar char="•"/>
            </a:pPr>
            <a:r>
              <a:rPr lang="en-US" sz="2652" spc="-92">
                <a:solidFill>
                  <a:srgbClr val="000000"/>
                </a:solidFill>
                <a:latin typeface="Univers"/>
                <a:ea typeface="Univers"/>
                <a:cs typeface="Univers"/>
                <a:sym typeface="Univers"/>
              </a:rPr>
              <a:t>Coordinate with oncology or GI for surveillance beyond average risk</a:t>
            </a:r>
          </a:p>
        </p:txBody>
      </p:sp>
      <p:grpSp>
        <p:nvGrpSpPr>
          <p:cNvPr id="29" name="Group 29"/>
          <p:cNvGrpSpPr/>
          <p:nvPr/>
        </p:nvGrpSpPr>
        <p:grpSpPr>
          <a:xfrm>
            <a:off x="1586978" y="3633334"/>
            <a:ext cx="3016358" cy="2763738"/>
            <a:chOff x="0" y="0"/>
            <a:chExt cx="4021811" cy="3684984"/>
          </a:xfrm>
        </p:grpSpPr>
        <p:sp>
          <p:nvSpPr>
            <p:cNvPr id="30" name="Freeform 30"/>
            <p:cNvSpPr/>
            <p:nvPr/>
          </p:nvSpPr>
          <p:spPr>
            <a:xfrm>
              <a:off x="0" y="0"/>
              <a:ext cx="4021811" cy="3684984"/>
            </a:xfrm>
            <a:custGeom>
              <a:avLst/>
              <a:gdLst/>
              <a:ahLst/>
              <a:cxnLst/>
              <a:rect l="l" t="t" r="r" b="b"/>
              <a:pathLst>
                <a:path w="4021811" h="3684984">
                  <a:moveTo>
                    <a:pt x="0" y="0"/>
                  </a:moveTo>
                  <a:lnTo>
                    <a:pt x="4021811" y="0"/>
                  </a:lnTo>
                  <a:lnTo>
                    <a:pt x="4021811" y="3684984"/>
                  </a:lnTo>
                  <a:lnTo>
                    <a:pt x="0" y="3684984"/>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31" name="Freeform 31"/>
            <p:cNvSpPr/>
            <p:nvPr/>
          </p:nvSpPr>
          <p:spPr>
            <a:xfrm>
              <a:off x="3126552" y="1976985"/>
              <a:ext cx="670514" cy="747438"/>
            </a:xfrm>
            <a:custGeom>
              <a:avLst/>
              <a:gdLst/>
              <a:ahLst/>
              <a:cxnLst/>
              <a:rect l="l" t="t" r="r" b="b"/>
              <a:pathLst>
                <a:path w="670514" h="747438">
                  <a:moveTo>
                    <a:pt x="0" y="0"/>
                  </a:moveTo>
                  <a:lnTo>
                    <a:pt x="670515" y="0"/>
                  </a:lnTo>
                  <a:lnTo>
                    <a:pt x="670515" y="747438"/>
                  </a:lnTo>
                  <a:lnTo>
                    <a:pt x="0" y="747438"/>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
          <p:nvSpPr>
            <p:cNvPr id="32" name="Freeform 32"/>
            <p:cNvSpPr/>
            <p:nvPr/>
          </p:nvSpPr>
          <p:spPr>
            <a:xfrm>
              <a:off x="789969" y="2611200"/>
              <a:ext cx="728708" cy="830437"/>
            </a:xfrm>
            <a:custGeom>
              <a:avLst/>
              <a:gdLst/>
              <a:ahLst/>
              <a:cxnLst/>
              <a:rect l="l" t="t" r="r" b="b"/>
              <a:pathLst>
                <a:path w="728708" h="830437">
                  <a:moveTo>
                    <a:pt x="0" y="0"/>
                  </a:moveTo>
                  <a:lnTo>
                    <a:pt x="728708" y="0"/>
                  </a:lnTo>
                  <a:lnTo>
                    <a:pt x="728708" y="830437"/>
                  </a:lnTo>
                  <a:lnTo>
                    <a:pt x="0" y="830437"/>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US"/>
            </a:p>
          </p:txBody>
        </p:sp>
        <p:sp>
          <p:nvSpPr>
            <p:cNvPr id="33" name="TextBox 33"/>
            <p:cNvSpPr txBox="1"/>
            <p:nvPr/>
          </p:nvSpPr>
          <p:spPr>
            <a:xfrm>
              <a:off x="1417723" y="491700"/>
              <a:ext cx="1239438" cy="360237"/>
            </a:xfrm>
            <a:prstGeom prst="rect">
              <a:avLst/>
            </a:prstGeom>
          </p:spPr>
          <p:txBody>
            <a:bodyPr lIns="0" tIns="0" rIns="0" bIns="0" rtlCol="0" anchor="t">
              <a:spAutoFit/>
            </a:bodyPr>
            <a:lstStyle/>
            <a:p>
              <a:pPr algn="ctr">
                <a:lnSpc>
                  <a:spcPts val="1019"/>
                </a:lnSpc>
              </a:pPr>
              <a:r>
                <a:rPr lang="en-US" sz="1009" b="1">
                  <a:solidFill>
                    <a:srgbClr val="000000"/>
                  </a:solidFill>
                  <a:latin typeface="Aptos Bold"/>
                  <a:ea typeface="Aptos Bold"/>
                  <a:cs typeface="Aptos Bold"/>
                  <a:sym typeface="Aptos Bold"/>
                </a:rPr>
                <a:t>Patient goals &amp; preferences</a:t>
              </a:r>
            </a:p>
          </p:txBody>
        </p:sp>
        <p:sp>
          <p:nvSpPr>
            <p:cNvPr id="34" name="TextBox 34"/>
            <p:cNvSpPr txBox="1"/>
            <p:nvPr/>
          </p:nvSpPr>
          <p:spPr>
            <a:xfrm>
              <a:off x="61261" y="2152373"/>
              <a:ext cx="1457416" cy="370806"/>
            </a:xfrm>
            <a:prstGeom prst="rect">
              <a:avLst/>
            </a:prstGeom>
          </p:spPr>
          <p:txBody>
            <a:bodyPr lIns="0" tIns="0" rIns="0" bIns="0" rtlCol="0" anchor="t">
              <a:spAutoFit/>
            </a:bodyPr>
            <a:lstStyle/>
            <a:p>
              <a:pPr algn="ctr">
                <a:lnSpc>
                  <a:spcPts val="1048"/>
                </a:lnSpc>
              </a:pPr>
              <a:r>
                <a:rPr lang="en-US" sz="1038" b="1">
                  <a:solidFill>
                    <a:srgbClr val="000000"/>
                  </a:solidFill>
                  <a:latin typeface="Aptos Bold"/>
                  <a:ea typeface="Aptos Bold"/>
                  <a:cs typeface="Aptos Bold"/>
                  <a:sym typeface="Aptos Bold"/>
                </a:rPr>
                <a:t>Clinical evidence &amp; expertise</a:t>
              </a:r>
            </a:p>
          </p:txBody>
        </p:sp>
        <p:sp>
          <p:nvSpPr>
            <p:cNvPr id="35" name="TextBox 35"/>
            <p:cNvSpPr txBox="1"/>
            <p:nvPr/>
          </p:nvSpPr>
          <p:spPr>
            <a:xfrm>
              <a:off x="1988791" y="2620725"/>
              <a:ext cx="1423002" cy="706654"/>
            </a:xfrm>
            <a:prstGeom prst="rect">
              <a:avLst/>
            </a:prstGeom>
          </p:spPr>
          <p:txBody>
            <a:bodyPr lIns="0" tIns="0" rIns="0" bIns="0" rtlCol="0" anchor="t">
              <a:spAutoFit/>
            </a:bodyPr>
            <a:lstStyle/>
            <a:p>
              <a:pPr algn="ctr">
                <a:lnSpc>
                  <a:spcPts val="1019"/>
                </a:lnSpc>
              </a:pPr>
              <a:r>
                <a:rPr lang="en-US" sz="1009" b="1">
                  <a:solidFill>
                    <a:srgbClr val="000000"/>
                  </a:solidFill>
                  <a:latin typeface="Aptos Bold"/>
                  <a:ea typeface="Aptos Bold"/>
                  <a:cs typeface="Aptos Bold"/>
                  <a:sym typeface="Aptos Bold"/>
                </a:rPr>
                <a:t>Biological, psychological, &amp; sociological context </a:t>
              </a:r>
            </a:p>
          </p:txBody>
        </p:sp>
        <p:sp>
          <p:nvSpPr>
            <p:cNvPr id="36" name="Freeform 36"/>
            <p:cNvSpPr/>
            <p:nvPr/>
          </p:nvSpPr>
          <p:spPr>
            <a:xfrm>
              <a:off x="2255182" y="851937"/>
              <a:ext cx="803957" cy="803957"/>
            </a:xfrm>
            <a:custGeom>
              <a:avLst/>
              <a:gdLst/>
              <a:ahLst/>
              <a:cxnLst/>
              <a:rect l="l" t="t" r="r" b="b"/>
              <a:pathLst>
                <a:path w="803957" h="803957">
                  <a:moveTo>
                    <a:pt x="0" y="0"/>
                  </a:moveTo>
                  <a:lnTo>
                    <a:pt x="803957" y="0"/>
                  </a:lnTo>
                  <a:lnTo>
                    <a:pt x="803957" y="803957"/>
                  </a:lnTo>
                  <a:lnTo>
                    <a:pt x="0" y="803957"/>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US"/>
            </a:p>
          </p:txBody>
        </p:sp>
        <p:sp>
          <p:nvSpPr>
            <p:cNvPr id="37" name="TextBox 37"/>
            <p:cNvSpPr txBox="1"/>
            <p:nvPr/>
          </p:nvSpPr>
          <p:spPr>
            <a:xfrm>
              <a:off x="1696216" y="1940989"/>
              <a:ext cx="629379" cy="322419"/>
            </a:xfrm>
            <a:prstGeom prst="rect">
              <a:avLst/>
            </a:prstGeom>
          </p:spPr>
          <p:txBody>
            <a:bodyPr lIns="0" tIns="0" rIns="0" bIns="0" rtlCol="0" anchor="t">
              <a:spAutoFit/>
            </a:bodyPr>
            <a:lstStyle/>
            <a:p>
              <a:pPr algn="l">
                <a:lnSpc>
                  <a:spcPts val="1745"/>
                </a:lnSpc>
              </a:pPr>
              <a:r>
                <a:rPr lang="en-US" sz="1728" b="1">
                  <a:solidFill>
                    <a:srgbClr val="000000"/>
                  </a:solidFill>
                  <a:latin typeface="Aptos Bold"/>
                  <a:ea typeface="Aptos Bold"/>
                  <a:cs typeface="Aptos Bold"/>
                  <a:sym typeface="Aptos Bold"/>
                </a:rPr>
                <a:t>SDM</a:t>
              </a:r>
            </a:p>
          </p:txBody>
        </p:sp>
      </p:grpSp>
      <p:sp>
        <p:nvSpPr>
          <p:cNvPr id="38" name="Freeform 38"/>
          <p:cNvSpPr/>
          <p:nvPr/>
        </p:nvSpPr>
        <p:spPr>
          <a:xfrm>
            <a:off x="15701481" y="8636942"/>
            <a:ext cx="2088599" cy="1242716"/>
          </a:xfrm>
          <a:custGeom>
            <a:avLst/>
            <a:gdLst/>
            <a:ahLst/>
            <a:cxnLst/>
            <a:rect l="l" t="t" r="r" b="b"/>
            <a:pathLst>
              <a:path w="2088599" h="1242716">
                <a:moveTo>
                  <a:pt x="0" y="0"/>
                </a:moveTo>
                <a:lnTo>
                  <a:pt x="2088599" y="0"/>
                </a:lnTo>
                <a:lnTo>
                  <a:pt x="2088599" y="1242716"/>
                </a:lnTo>
                <a:lnTo>
                  <a:pt x="0" y="1242716"/>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500955" y="1773628"/>
            <a:ext cx="2758345" cy="245871"/>
            <a:chOff x="0" y="0"/>
            <a:chExt cx="726478" cy="64756"/>
          </a:xfrm>
        </p:grpSpPr>
        <p:sp>
          <p:nvSpPr>
            <p:cNvPr id="3" name="Freeform 3"/>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9B314"/>
            </a:solidFill>
          </p:spPr>
          <p:txBody>
            <a:bodyPr/>
            <a:lstStyle/>
            <a:p>
              <a:endParaRPr lang="en-US"/>
            </a:p>
          </p:txBody>
        </p:sp>
        <p:sp>
          <p:nvSpPr>
            <p:cNvPr id="4" name="TextBox 4"/>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028700" y="626321"/>
            <a:ext cx="3336038" cy="1347682"/>
            <a:chOff x="0" y="0"/>
            <a:chExt cx="4448050" cy="1796909"/>
          </a:xfrm>
        </p:grpSpPr>
        <p:sp>
          <p:nvSpPr>
            <p:cNvPr id="6" name="Freeform 6"/>
            <p:cNvSpPr/>
            <p:nvPr/>
          </p:nvSpPr>
          <p:spPr>
            <a:xfrm rot="-586919">
              <a:off x="915157" y="34528"/>
              <a:ext cx="466355" cy="699970"/>
            </a:xfrm>
            <a:custGeom>
              <a:avLst/>
              <a:gdLst/>
              <a:ahLst/>
              <a:cxnLst/>
              <a:rect l="l" t="t" r="r" b="b"/>
              <a:pathLst>
                <a:path w="466355" h="699970">
                  <a:moveTo>
                    <a:pt x="0" y="0"/>
                  </a:moveTo>
                  <a:lnTo>
                    <a:pt x="466355" y="0"/>
                  </a:lnTo>
                  <a:lnTo>
                    <a:pt x="466355" y="699971"/>
                  </a:lnTo>
                  <a:lnTo>
                    <a:pt x="0" y="6999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Freeform 7"/>
            <p:cNvSpPr/>
            <p:nvPr/>
          </p:nvSpPr>
          <p:spPr>
            <a:xfrm rot="-3527984">
              <a:off x="503875" y="121299"/>
              <a:ext cx="425574" cy="638760"/>
            </a:xfrm>
            <a:custGeom>
              <a:avLst/>
              <a:gdLst/>
              <a:ahLst/>
              <a:cxnLst/>
              <a:rect l="l" t="t" r="r" b="b"/>
              <a:pathLst>
                <a:path w="425574" h="638760">
                  <a:moveTo>
                    <a:pt x="0" y="0"/>
                  </a:moveTo>
                  <a:lnTo>
                    <a:pt x="425574" y="0"/>
                  </a:lnTo>
                  <a:lnTo>
                    <a:pt x="425574" y="638760"/>
                  </a:lnTo>
                  <a:lnTo>
                    <a:pt x="0" y="6387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p:cNvSpPr/>
            <p:nvPr/>
          </p:nvSpPr>
          <p:spPr>
            <a:xfrm rot="-6078961">
              <a:off x="221086" y="399711"/>
              <a:ext cx="390806" cy="586575"/>
            </a:xfrm>
            <a:custGeom>
              <a:avLst/>
              <a:gdLst/>
              <a:ahLst/>
              <a:cxnLst/>
              <a:rect l="l" t="t" r="r" b="b"/>
              <a:pathLst>
                <a:path w="390806" h="586575">
                  <a:moveTo>
                    <a:pt x="0" y="0"/>
                  </a:moveTo>
                  <a:lnTo>
                    <a:pt x="390806" y="0"/>
                  </a:lnTo>
                  <a:lnTo>
                    <a:pt x="390806" y="586575"/>
                  </a:lnTo>
                  <a:lnTo>
                    <a:pt x="0" y="58657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Freeform 9"/>
            <p:cNvSpPr/>
            <p:nvPr/>
          </p:nvSpPr>
          <p:spPr>
            <a:xfrm rot="-7906289">
              <a:off x="136525" y="721177"/>
              <a:ext cx="347580" cy="521696"/>
            </a:xfrm>
            <a:custGeom>
              <a:avLst/>
              <a:gdLst/>
              <a:ahLst/>
              <a:cxnLst/>
              <a:rect l="l" t="t" r="r" b="b"/>
              <a:pathLst>
                <a:path w="347580" h="521696">
                  <a:moveTo>
                    <a:pt x="0" y="0"/>
                  </a:moveTo>
                  <a:lnTo>
                    <a:pt x="347579" y="0"/>
                  </a:lnTo>
                  <a:lnTo>
                    <a:pt x="347579" y="521695"/>
                  </a:lnTo>
                  <a:lnTo>
                    <a:pt x="0" y="52169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0" name="Freeform 10"/>
            <p:cNvSpPr/>
            <p:nvPr/>
          </p:nvSpPr>
          <p:spPr>
            <a:xfrm rot="-10285624">
              <a:off x="212313" y="1062796"/>
              <a:ext cx="302405" cy="453891"/>
            </a:xfrm>
            <a:custGeom>
              <a:avLst/>
              <a:gdLst/>
              <a:ahLst/>
              <a:cxnLst/>
              <a:rect l="l" t="t" r="r" b="b"/>
              <a:pathLst>
                <a:path w="302405" h="453891">
                  <a:moveTo>
                    <a:pt x="0" y="0"/>
                  </a:moveTo>
                  <a:lnTo>
                    <a:pt x="302405" y="0"/>
                  </a:lnTo>
                  <a:lnTo>
                    <a:pt x="302405" y="453891"/>
                  </a:lnTo>
                  <a:lnTo>
                    <a:pt x="0" y="4538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1" name="Freeform 11"/>
            <p:cNvSpPr/>
            <p:nvPr/>
          </p:nvSpPr>
          <p:spPr>
            <a:xfrm rot="-1578899">
              <a:off x="427047" y="1276528"/>
              <a:ext cx="261444" cy="392411"/>
            </a:xfrm>
            <a:custGeom>
              <a:avLst/>
              <a:gdLst/>
              <a:ahLst/>
              <a:cxnLst/>
              <a:rect l="l" t="t" r="r" b="b"/>
              <a:pathLst>
                <a:path w="261444" h="392411">
                  <a:moveTo>
                    <a:pt x="0" y="0"/>
                  </a:moveTo>
                  <a:lnTo>
                    <a:pt x="261444" y="0"/>
                  </a:lnTo>
                  <a:lnTo>
                    <a:pt x="261444" y="392411"/>
                  </a:lnTo>
                  <a:lnTo>
                    <a:pt x="0" y="39241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2" name="Freeform 12"/>
            <p:cNvSpPr/>
            <p:nvPr/>
          </p:nvSpPr>
          <p:spPr>
            <a:xfrm rot="6582263">
              <a:off x="723505" y="1453153"/>
              <a:ext cx="233178" cy="349985"/>
            </a:xfrm>
            <a:custGeom>
              <a:avLst/>
              <a:gdLst/>
              <a:ahLst/>
              <a:cxnLst/>
              <a:rect l="l" t="t" r="r" b="b"/>
              <a:pathLst>
                <a:path w="233178" h="349985">
                  <a:moveTo>
                    <a:pt x="0" y="0"/>
                  </a:moveTo>
                  <a:lnTo>
                    <a:pt x="233177" y="0"/>
                  </a:lnTo>
                  <a:lnTo>
                    <a:pt x="233177" y="349985"/>
                  </a:lnTo>
                  <a:lnTo>
                    <a:pt x="0" y="34998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3" name="TextBox 13"/>
            <p:cNvSpPr txBox="1"/>
            <p:nvPr/>
          </p:nvSpPr>
          <p:spPr>
            <a:xfrm>
              <a:off x="668397"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K</a:t>
              </a:r>
            </a:p>
          </p:txBody>
        </p:sp>
        <p:sp>
          <p:nvSpPr>
            <p:cNvPr id="14" name="TextBox 14"/>
            <p:cNvSpPr txBox="1"/>
            <p:nvPr/>
          </p:nvSpPr>
          <p:spPr>
            <a:xfrm>
              <a:off x="103475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a</a:t>
              </a:r>
            </a:p>
          </p:txBody>
        </p:sp>
        <p:sp>
          <p:nvSpPr>
            <p:cNvPr id="15" name="TextBox 15"/>
            <p:cNvSpPr txBox="1"/>
            <p:nvPr/>
          </p:nvSpPr>
          <p:spPr>
            <a:xfrm>
              <a:off x="142290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n</a:t>
              </a:r>
            </a:p>
          </p:txBody>
        </p:sp>
        <p:sp>
          <p:nvSpPr>
            <p:cNvPr id="16" name="TextBox 16"/>
            <p:cNvSpPr txBox="1"/>
            <p:nvPr/>
          </p:nvSpPr>
          <p:spPr>
            <a:xfrm>
              <a:off x="2181657" y="731913"/>
              <a:ext cx="372287"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u</a:t>
              </a:r>
            </a:p>
          </p:txBody>
        </p:sp>
        <p:sp>
          <p:nvSpPr>
            <p:cNvPr id="17" name="TextBox 17"/>
            <p:cNvSpPr txBox="1"/>
            <p:nvPr/>
          </p:nvSpPr>
          <p:spPr>
            <a:xfrm>
              <a:off x="178053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S</a:t>
              </a:r>
            </a:p>
          </p:txBody>
        </p:sp>
        <p:sp>
          <p:nvSpPr>
            <p:cNvPr id="18" name="TextBox 18"/>
            <p:cNvSpPr txBox="1"/>
            <p:nvPr/>
          </p:nvSpPr>
          <p:spPr>
            <a:xfrm>
              <a:off x="2455310"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r</a:t>
              </a:r>
            </a:p>
          </p:txBody>
        </p:sp>
        <p:sp>
          <p:nvSpPr>
            <p:cNvPr id="19" name="TextBox 19"/>
            <p:cNvSpPr txBox="1"/>
            <p:nvPr/>
          </p:nvSpPr>
          <p:spPr>
            <a:xfrm>
              <a:off x="2752546"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20" name="TextBox 20"/>
            <p:cNvSpPr txBox="1"/>
            <p:nvPr/>
          </p:nvSpPr>
          <p:spPr>
            <a:xfrm>
              <a:off x="300310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i</a:t>
              </a:r>
            </a:p>
          </p:txBody>
        </p:sp>
        <p:sp>
          <p:nvSpPr>
            <p:cNvPr id="21" name="TextBox 21"/>
            <p:cNvSpPr txBox="1"/>
            <p:nvPr/>
          </p:nvSpPr>
          <p:spPr>
            <a:xfrm>
              <a:off x="3256949"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22" name="TextBox 22"/>
            <p:cNvSpPr txBox="1"/>
            <p:nvPr/>
          </p:nvSpPr>
          <p:spPr>
            <a:xfrm>
              <a:off x="3597635"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e</a:t>
              </a:r>
            </a:p>
          </p:txBody>
        </p:sp>
        <p:sp>
          <p:nvSpPr>
            <p:cNvPr id="23" name="TextBox 23"/>
            <p:cNvSpPr txBox="1"/>
            <p:nvPr/>
          </p:nvSpPr>
          <p:spPr>
            <a:xfrm>
              <a:off x="3992181" y="1101515"/>
              <a:ext cx="184337" cy="350834"/>
            </a:xfrm>
            <a:prstGeom prst="rect">
              <a:avLst/>
            </a:prstGeom>
          </p:spPr>
          <p:txBody>
            <a:bodyPr lIns="0" tIns="0" rIns="0" bIns="0" rtlCol="0" anchor="t">
              <a:spAutoFit/>
            </a:bodyPr>
            <a:lstStyle/>
            <a:p>
              <a:pPr algn="ctr">
                <a:lnSpc>
                  <a:spcPts val="1960"/>
                </a:lnSpc>
                <a:spcBef>
                  <a:spcPct val="0"/>
                </a:spcBef>
              </a:pPr>
              <a:r>
                <a:rPr lang="en-US" sz="1960" spc="-68">
                  <a:solidFill>
                    <a:srgbClr val="E9A500"/>
                  </a:solidFill>
                  <a:latin typeface="Sunborn"/>
                  <a:ea typeface="Sunborn"/>
                  <a:cs typeface="Sunborn"/>
                  <a:sym typeface="Sunborn"/>
                </a:rPr>
                <a:t>2</a:t>
              </a:r>
            </a:p>
          </p:txBody>
        </p:sp>
        <p:sp>
          <p:nvSpPr>
            <p:cNvPr id="24" name="TextBox 24"/>
            <p:cNvSpPr txBox="1"/>
            <p:nvPr/>
          </p:nvSpPr>
          <p:spPr>
            <a:xfrm>
              <a:off x="4231271" y="1105127"/>
              <a:ext cx="216779"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0</a:t>
              </a:r>
            </a:p>
          </p:txBody>
        </p:sp>
        <p:sp>
          <p:nvSpPr>
            <p:cNvPr id="25" name="TextBox 25"/>
            <p:cNvSpPr txBox="1"/>
            <p:nvPr/>
          </p:nvSpPr>
          <p:spPr>
            <a:xfrm>
              <a:off x="4186597" y="1101515"/>
              <a:ext cx="60475"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a:t>
              </a:r>
            </a:p>
          </p:txBody>
        </p:sp>
      </p:grpSp>
      <p:sp>
        <p:nvSpPr>
          <p:cNvPr id="27" name="TextBox 27"/>
          <p:cNvSpPr txBox="1"/>
          <p:nvPr/>
        </p:nvSpPr>
        <p:spPr>
          <a:xfrm>
            <a:off x="1028700" y="2763087"/>
            <a:ext cx="9981772" cy="529209"/>
          </a:xfrm>
          <a:prstGeom prst="rect">
            <a:avLst/>
          </a:prstGeom>
        </p:spPr>
        <p:txBody>
          <a:bodyPr lIns="0" tIns="0" rIns="0" bIns="0" rtlCol="0" anchor="t">
            <a:spAutoFit/>
          </a:bodyPr>
          <a:lstStyle/>
          <a:p>
            <a:pPr algn="l">
              <a:lnSpc>
                <a:spcPts val="3947"/>
              </a:lnSpc>
            </a:pPr>
            <a:r>
              <a:rPr lang="en-US" sz="4200" b="1">
                <a:solidFill>
                  <a:srgbClr val="00136F"/>
                </a:solidFill>
                <a:latin typeface="Montserrat Ultra-Bold"/>
                <a:ea typeface="Montserrat Ultra-Bold"/>
                <a:cs typeface="Montserrat Ultra-Bold"/>
                <a:sym typeface="Montserrat Ultra-Bold"/>
              </a:rPr>
              <a:t>Treating Colorectal Cancer</a:t>
            </a:r>
          </a:p>
        </p:txBody>
      </p:sp>
      <p:sp>
        <p:nvSpPr>
          <p:cNvPr id="28" name="TextBox 28"/>
          <p:cNvSpPr txBox="1"/>
          <p:nvPr/>
        </p:nvSpPr>
        <p:spPr>
          <a:xfrm>
            <a:off x="11503123" y="1028700"/>
            <a:ext cx="5756177" cy="542925"/>
          </a:xfrm>
          <a:prstGeom prst="rect">
            <a:avLst/>
          </a:prstGeom>
        </p:spPr>
        <p:txBody>
          <a:bodyPr lIns="0" tIns="0" rIns="0" bIns="0" rtlCol="0" anchor="t">
            <a:spAutoFit/>
          </a:bodyPr>
          <a:lstStyle/>
          <a:p>
            <a:pPr algn="r">
              <a:lnSpc>
                <a:spcPts val="4320"/>
              </a:lnSpc>
            </a:pPr>
            <a:r>
              <a:rPr lang="en-US" sz="3600" b="1">
                <a:solidFill>
                  <a:srgbClr val="101010"/>
                </a:solidFill>
                <a:latin typeface="Montserrat Bold"/>
                <a:ea typeface="Montserrat Bold"/>
                <a:cs typeface="Montserrat Bold"/>
                <a:sym typeface="Montserrat Bold"/>
              </a:rPr>
              <a:t>Treatment</a:t>
            </a:r>
          </a:p>
        </p:txBody>
      </p:sp>
      <p:sp>
        <p:nvSpPr>
          <p:cNvPr id="29" name="TextBox 29"/>
          <p:cNvSpPr txBox="1"/>
          <p:nvPr/>
        </p:nvSpPr>
        <p:spPr>
          <a:xfrm>
            <a:off x="1028700" y="3742714"/>
            <a:ext cx="8772623" cy="2993705"/>
          </a:xfrm>
          <a:prstGeom prst="rect">
            <a:avLst/>
          </a:prstGeom>
        </p:spPr>
        <p:txBody>
          <a:bodyPr wrap="square" lIns="0" tIns="0" rIns="0" bIns="0" rtlCol="0" anchor="t">
            <a:spAutoFit/>
          </a:bodyPr>
          <a:lstStyle/>
          <a:p>
            <a:pPr algn="l">
              <a:lnSpc>
                <a:spcPts val="5831"/>
              </a:lnSpc>
            </a:pPr>
            <a:r>
              <a:rPr lang="en-US" sz="2763" b="1" spc="-96">
                <a:solidFill>
                  <a:srgbClr val="000000"/>
                </a:solidFill>
                <a:latin typeface="Univers Bold"/>
                <a:ea typeface="Univers Bold"/>
                <a:cs typeface="Univers Bold"/>
                <a:sym typeface="Univers Bold"/>
              </a:rPr>
              <a:t>Treatment for CRC is highly stage-dependent</a:t>
            </a:r>
          </a:p>
          <a:p>
            <a:pPr marL="596265" lvl="1" indent="-297815" algn="l">
              <a:lnSpc>
                <a:spcPts val="4532"/>
              </a:lnSpc>
              <a:buFont typeface="Arial"/>
              <a:buChar char="•"/>
            </a:pPr>
            <a:r>
              <a:rPr lang="en-US" sz="2763" spc="-96">
                <a:solidFill>
                  <a:srgbClr val="000000"/>
                </a:solidFill>
                <a:latin typeface="Univers"/>
                <a:ea typeface="Univers"/>
                <a:cs typeface="Univers"/>
                <a:sym typeface="Univers"/>
              </a:rPr>
              <a:t>Ranges from localized surgical resection for early-stage disease to combinations of surgery, chemotherapy, radiation, and targeted or immunotherapy for advanced stages</a:t>
            </a:r>
            <a:endParaRPr lang="en-US" sz="2763" spc="-96">
              <a:solidFill>
                <a:srgbClr val="000000"/>
              </a:solidFill>
              <a:latin typeface="Univers"/>
              <a:ea typeface="Univers"/>
              <a:cs typeface="Univers"/>
            </a:endParaRPr>
          </a:p>
        </p:txBody>
      </p:sp>
      <p:graphicFrame>
        <p:nvGraphicFramePr>
          <p:cNvPr id="33" name="Table 32">
            <a:extLst>
              <a:ext uri="{FF2B5EF4-FFF2-40B4-BE49-F238E27FC236}">
                <a16:creationId xmlns:a16="http://schemas.microsoft.com/office/drawing/2014/main" id="{7013D8FE-A3C5-DA54-F23E-1CFC00C0C72A}"/>
              </a:ext>
            </a:extLst>
          </p:cNvPr>
          <p:cNvGraphicFramePr>
            <a:graphicFrameLocks noGrp="1"/>
          </p:cNvGraphicFramePr>
          <p:nvPr>
            <p:extLst>
              <p:ext uri="{D42A27DB-BD31-4B8C-83A1-F6EECF244321}">
                <p14:modId xmlns:p14="http://schemas.microsoft.com/office/powerpoint/2010/main" val="3380572371"/>
              </p:ext>
            </p:extLst>
          </p:nvPr>
        </p:nvGraphicFramePr>
        <p:xfrm>
          <a:off x="10007600" y="3746500"/>
          <a:ext cx="6761574" cy="5073650"/>
        </p:xfrm>
        <a:graphic>
          <a:graphicData uri="http://schemas.openxmlformats.org/drawingml/2006/table">
            <a:tbl>
              <a:tblPr firstRow="1" firstCol="1" bandRow="1">
                <a:tableStyleId>{5C22544A-7EE6-4342-B048-85BDC9FD1C3A}</a:tableStyleId>
              </a:tblPr>
              <a:tblGrid>
                <a:gridCol w="2881312">
                  <a:extLst>
                    <a:ext uri="{9D8B030D-6E8A-4147-A177-3AD203B41FA5}">
                      <a16:colId xmlns:a16="http://schemas.microsoft.com/office/drawing/2014/main" val="4293735867"/>
                    </a:ext>
                  </a:extLst>
                </a:gridCol>
                <a:gridCol w="3880262">
                  <a:extLst>
                    <a:ext uri="{9D8B030D-6E8A-4147-A177-3AD203B41FA5}">
                      <a16:colId xmlns:a16="http://schemas.microsoft.com/office/drawing/2014/main" val="795043787"/>
                    </a:ext>
                  </a:extLst>
                </a:gridCol>
              </a:tblGrid>
              <a:tr h="393700">
                <a:tc>
                  <a:txBody>
                    <a:bodyPr/>
                    <a:lstStyle/>
                    <a:p>
                      <a:pPr>
                        <a:buNone/>
                      </a:pPr>
                      <a:r>
                        <a:rPr lang="en-US" sz="2000" b="1">
                          <a:solidFill>
                            <a:schemeClr val="tx1"/>
                          </a:solidFill>
                          <a:effectLst/>
                        </a:rPr>
                        <a:t>Stage of CRC diagnosis: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US" sz="2000" b="1">
                          <a:solidFill>
                            <a:schemeClr val="tx1"/>
                          </a:solidFill>
                          <a:effectLst/>
                        </a:rPr>
                        <a:t>Treatment may include: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68854350"/>
                  </a:ext>
                </a:extLst>
              </a:tr>
              <a:tr h="908050">
                <a:tc>
                  <a:txBody>
                    <a:bodyPr/>
                    <a:lstStyle/>
                    <a:p>
                      <a:pPr>
                        <a:buNone/>
                      </a:pPr>
                      <a:r>
                        <a:rPr lang="en-US">
                          <a:solidFill>
                            <a:schemeClr val="tx1"/>
                          </a:solidFill>
                          <a:effectLst/>
                        </a:rPr>
                        <a:t>Stage 0 (carcinoma in situ)</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lvl="0" indent="-342900">
                        <a:buNone/>
                      </a:pPr>
                      <a:r>
                        <a:rPr lang="en-US">
                          <a:solidFill>
                            <a:schemeClr val="tx1"/>
                          </a:solidFill>
                          <a:effectLst/>
                        </a:rPr>
                        <a:t>Surgery</a:t>
                      </a:r>
                    </a:p>
                    <a:p>
                      <a:pPr marL="742950" marR="0" lvl="1" indent="-285750">
                        <a:buNone/>
                      </a:pPr>
                      <a:r>
                        <a:rPr lang="en-US">
                          <a:solidFill>
                            <a:schemeClr val="tx1"/>
                          </a:solidFill>
                          <a:effectLst/>
                        </a:rPr>
                        <a:t>Simple polypectomy</a:t>
                      </a:r>
                    </a:p>
                    <a:p>
                      <a:pPr marL="742950" marR="0" lvl="1" indent="-285750">
                        <a:buNone/>
                      </a:pPr>
                      <a:r>
                        <a:rPr lang="en-US">
                          <a:solidFill>
                            <a:schemeClr val="tx1"/>
                          </a:solidFill>
                          <a:effectLst/>
                        </a:rPr>
                        <a:t>Local excision</a:t>
                      </a:r>
                    </a:p>
                    <a:p>
                      <a:pPr marL="742950" marR="0" lvl="1" indent="-285750">
                        <a:buNone/>
                      </a:pPr>
                      <a:r>
                        <a:rPr lang="en-US">
                          <a:solidFill>
                            <a:schemeClr val="tx1"/>
                          </a:solidFill>
                          <a:effectLst/>
                        </a:rPr>
                        <a:t>Resection &amp; anastomosis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8289386"/>
                  </a:ext>
                </a:extLst>
              </a:tr>
              <a:tr h="565150">
                <a:tc>
                  <a:txBody>
                    <a:bodyPr/>
                    <a:lstStyle/>
                    <a:p>
                      <a:pPr>
                        <a:buNone/>
                      </a:pPr>
                      <a:r>
                        <a:rPr lang="en-US">
                          <a:solidFill>
                            <a:schemeClr val="tx1"/>
                          </a:solidFill>
                          <a:effectLst/>
                        </a:rPr>
                        <a:t>Stages I &amp; II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lvl="0" indent="-342900">
                        <a:buNone/>
                      </a:pPr>
                      <a:r>
                        <a:rPr lang="en-US">
                          <a:solidFill>
                            <a:schemeClr val="tx1"/>
                          </a:solidFill>
                          <a:effectLst/>
                        </a:rPr>
                        <a:t>Surgery</a:t>
                      </a:r>
                    </a:p>
                    <a:p>
                      <a:pPr marL="742950" marR="0" lvl="1" indent="-285750">
                        <a:buNone/>
                      </a:pPr>
                      <a:r>
                        <a:rPr lang="en-US">
                          <a:solidFill>
                            <a:schemeClr val="tx1"/>
                          </a:solidFill>
                          <a:effectLst/>
                        </a:rPr>
                        <a:t>Resection &amp; anastomosis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72891722"/>
                  </a:ext>
                </a:extLst>
              </a:tr>
              <a:tr h="748030">
                <a:tc>
                  <a:txBody>
                    <a:bodyPr/>
                    <a:lstStyle/>
                    <a:p>
                      <a:pPr>
                        <a:buNone/>
                      </a:pPr>
                      <a:r>
                        <a:rPr lang="en-US">
                          <a:solidFill>
                            <a:schemeClr val="tx1"/>
                          </a:solidFill>
                          <a:effectLst/>
                        </a:rPr>
                        <a:t>Stage III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lvl="0" indent="-342900">
                        <a:buNone/>
                      </a:pPr>
                      <a:r>
                        <a:rPr lang="en-US">
                          <a:solidFill>
                            <a:schemeClr val="tx1"/>
                          </a:solidFill>
                          <a:effectLst/>
                        </a:rPr>
                        <a:t>Surgery</a:t>
                      </a:r>
                    </a:p>
                    <a:p>
                      <a:pPr marL="742950" marR="0" lvl="1" indent="-285750">
                        <a:buNone/>
                      </a:pPr>
                      <a:r>
                        <a:rPr lang="en-US">
                          <a:solidFill>
                            <a:schemeClr val="tx1"/>
                          </a:solidFill>
                          <a:effectLst/>
                        </a:rPr>
                        <a:t>Resection &amp; anastomosis</a:t>
                      </a:r>
                    </a:p>
                    <a:p>
                      <a:pPr marL="285750" marR="0" lvl="0" indent="-285750">
                        <a:buNone/>
                      </a:pPr>
                      <a:r>
                        <a:rPr lang="en-US">
                          <a:solidFill>
                            <a:schemeClr val="tx1"/>
                          </a:solidFill>
                          <a:effectLst/>
                        </a:rPr>
                        <a:t>Chemotherapy</a:t>
                      </a:r>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51770088"/>
                  </a:ext>
                </a:extLst>
              </a:tr>
              <a:tr h="2147887">
                <a:tc>
                  <a:txBody>
                    <a:bodyPr/>
                    <a:lstStyle/>
                    <a:p>
                      <a:pPr>
                        <a:buNone/>
                      </a:pPr>
                      <a:r>
                        <a:rPr lang="en-US">
                          <a:solidFill>
                            <a:schemeClr val="tx1"/>
                          </a:solidFill>
                          <a:effectLst/>
                        </a:rPr>
                        <a:t>Stage IV &amp; recurrent CRC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lvl="0" indent="-342900">
                        <a:buNone/>
                      </a:pPr>
                      <a:r>
                        <a:rPr lang="en-US">
                          <a:solidFill>
                            <a:schemeClr val="tx1"/>
                          </a:solidFill>
                          <a:effectLst/>
                        </a:rPr>
                        <a:t>Surgery</a:t>
                      </a:r>
                    </a:p>
                    <a:p>
                      <a:pPr marL="742950" marR="0" lvl="1" indent="-285750">
                        <a:buNone/>
                      </a:pPr>
                      <a:r>
                        <a:rPr lang="en-US">
                          <a:solidFill>
                            <a:schemeClr val="tx1"/>
                          </a:solidFill>
                          <a:effectLst/>
                        </a:rPr>
                        <a:t>Local excision</a:t>
                      </a:r>
                    </a:p>
                    <a:p>
                      <a:pPr marL="742950" marR="0" lvl="1" indent="-285750">
                        <a:buNone/>
                      </a:pPr>
                      <a:r>
                        <a:rPr lang="en-US">
                          <a:solidFill>
                            <a:schemeClr val="tx1"/>
                          </a:solidFill>
                          <a:effectLst/>
                        </a:rPr>
                        <a:t>Resection w/wo anastomosis</a:t>
                      </a:r>
                    </a:p>
                    <a:p>
                      <a:pPr marL="742950" marR="0" lvl="1" indent="-285750">
                        <a:buNone/>
                      </a:pPr>
                      <a:r>
                        <a:rPr lang="en-US">
                          <a:solidFill>
                            <a:schemeClr val="tx1"/>
                          </a:solidFill>
                          <a:effectLst/>
                        </a:rPr>
                        <a:t>Tumor debulking</a:t>
                      </a:r>
                    </a:p>
                    <a:p>
                      <a:pPr marL="342900" lvl="0" indent="-342900">
                        <a:buNone/>
                      </a:pPr>
                      <a:r>
                        <a:rPr lang="en-US">
                          <a:solidFill>
                            <a:schemeClr val="tx1"/>
                          </a:solidFill>
                          <a:effectLst/>
                        </a:rPr>
                        <a:t>Radiation</a:t>
                      </a:r>
                    </a:p>
                    <a:p>
                      <a:pPr marL="342900" lvl="0" indent="-342900">
                        <a:buNone/>
                      </a:pPr>
                      <a:r>
                        <a:rPr lang="en-US">
                          <a:solidFill>
                            <a:schemeClr val="tx1"/>
                          </a:solidFill>
                          <a:effectLst/>
                        </a:rPr>
                        <a:t>Chemotherapy</a:t>
                      </a:r>
                    </a:p>
                    <a:p>
                      <a:pPr marL="342900" lvl="0" indent="-342900">
                        <a:buNone/>
                      </a:pPr>
                      <a:r>
                        <a:rPr lang="en-US">
                          <a:solidFill>
                            <a:schemeClr val="tx1"/>
                          </a:solidFill>
                          <a:effectLst/>
                        </a:rPr>
                        <a:t>Palliative Care</a:t>
                      </a:r>
                    </a:p>
                    <a:p>
                      <a:pPr marL="342900" lvl="0" indent="-342900">
                        <a:buNone/>
                      </a:pPr>
                      <a:r>
                        <a:rPr lang="en-US">
                          <a:solidFill>
                            <a:schemeClr val="tx1"/>
                          </a:solidFill>
                          <a:effectLst/>
                        </a:rPr>
                        <a:t>Targeted therapy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31948989"/>
                  </a:ext>
                </a:extLst>
              </a:tr>
            </a:tbl>
          </a:graphicData>
        </a:graphic>
      </p:graphicFrame>
      <p:sp>
        <p:nvSpPr>
          <p:cNvPr id="39" name="TextBox 30">
            <a:extLst>
              <a:ext uri="{FF2B5EF4-FFF2-40B4-BE49-F238E27FC236}">
                <a16:creationId xmlns:a16="http://schemas.microsoft.com/office/drawing/2014/main" id="{C844CEA1-889E-4BCD-0F81-6E18B7EB6469}"/>
              </a:ext>
            </a:extLst>
          </p:cNvPr>
          <p:cNvSpPr txBox="1"/>
          <p:nvPr/>
        </p:nvSpPr>
        <p:spPr>
          <a:xfrm>
            <a:off x="11861800" y="8880475"/>
            <a:ext cx="5028530" cy="282129"/>
          </a:xfrm>
          <a:prstGeom prst="rect">
            <a:avLst/>
          </a:prstGeom>
        </p:spPr>
        <p:txBody>
          <a:bodyPr wrap="square" lIns="0" tIns="0" rIns="0" bIns="0" rtlCol="0" anchor="t">
            <a:spAutoFit/>
          </a:bodyPr>
          <a:lstStyle/>
          <a:p>
            <a:pPr algn="l">
              <a:lnSpc>
                <a:spcPts val="1100"/>
              </a:lnSpc>
              <a:spcBef>
                <a:spcPct val="0"/>
              </a:spcBef>
            </a:pPr>
            <a:r>
              <a:rPr lang="en-US" sz="1100" spc="-38">
                <a:solidFill>
                  <a:srgbClr val="000000"/>
                </a:solidFill>
                <a:latin typeface="Univers"/>
                <a:ea typeface="Univers"/>
                <a:cs typeface="Univers"/>
                <a:sym typeface="Univers"/>
              </a:rPr>
              <a:t>National Comprehensive Cancer Network. NCCN Clinical Practice Guidelines in Oncology: Colon Cancer, Version 5.2025. Published 2025</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500955" y="1702541"/>
            <a:ext cx="2758345" cy="245871"/>
            <a:chOff x="0" y="0"/>
            <a:chExt cx="726478" cy="64756"/>
          </a:xfrm>
        </p:grpSpPr>
        <p:sp>
          <p:nvSpPr>
            <p:cNvPr id="3" name="Freeform 3"/>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9B314"/>
            </a:solidFill>
          </p:spPr>
          <p:txBody>
            <a:bodyPr/>
            <a:lstStyle/>
            <a:p>
              <a:endParaRPr lang="en-US"/>
            </a:p>
          </p:txBody>
        </p:sp>
        <p:sp>
          <p:nvSpPr>
            <p:cNvPr id="4" name="TextBox 4"/>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028700" y="626321"/>
            <a:ext cx="3336038" cy="1347682"/>
            <a:chOff x="0" y="0"/>
            <a:chExt cx="4448050" cy="1796909"/>
          </a:xfrm>
        </p:grpSpPr>
        <p:sp>
          <p:nvSpPr>
            <p:cNvPr id="6" name="Freeform 6"/>
            <p:cNvSpPr/>
            <p:nvPr/>
          </p:nvSpPr>
          <p:spPr>
            <a:xfrm rot="-586919">
              <a:off x="915157" y="34528"/>
              <a:ext cx="466355" cy="699970"/>
            </a:xfrm>
            <a:custGeom>
              <a:avLst/>
              <a:gdLst/>
              <a:ahLst/>
              <a:cxnLst/>
              <a:rect l="l" t="t" r="r" b="b"/>
              <a:pathLst>
                <a:path w="466355" h="699970">
                  <a:moveTo>
                    <a:pt x="0" y="0"/>
                  </a:moveTo>
                  <a:lnTo>
                    <a:pt x="466355" y="0"/>
                  </a:lnTo>
                  <a:lnTo>
                    <a:pt x="466355" y="699971"/>
                  </a:lnTo>
                  <a:lnTo>
                    <a:pt x="0" y="6999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Freeform 7"/>
            <p:cNvSpPr/>
            <p:nvPr/>
          </p:nvSpPr>
          <p:spPr>
            <a:xfrm rot="-3527984">
              <a:off x="503875" y="121299"/>
              <a:ext cx="425574" cy="638760"/>
            </a:xfrm>
            <a:custGeom>
              <a:avLst/>
              <a:gdLst/>
              <a:ahLst/>
              <a:cxnLst/>
              <a:rect l="l" t="t" r="r" b="b"/>
              <a:pathLst>
                <a:path w="425574" h="638760">
                  <a:moveTo>
                    <a:pt x="0" y="0"/>
                  </a:moveTo>
                  <a:lnTo>
                    <a:pt x="425574" y="0"/>
                  </a:lnTo>
                  <a:lnTo>
                    <a:pt x="425574" y="638760"/>
                  </a:lnTo>
                  <a:lnTo>
                    <a:pt x="0" y="6387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p:cNvSpPr/>
            <p:nvPr/>
          </p:nvSpPr>
          <p:spPr>
            <a:xfrm rot="-6078961">
              <a:off x="221086" y="399711"/>
              <a:ext cx="390806" cy="586575"/>
            </a:xfrm>
            <a:custGeom>
              <a:avLst/>
              <a:gdLst/>
              <a:ahLst/>
              <a:cxnLst/>
              <a:rect l="l" t="t" r="r" b="b"/>
              <a:pathLst>
                <a:path w="390806" h="586575">
                  <a:moveTo>
                    <a:pt x="0" y="0"/>
                  </a:moveTo>
                  <a:lnTo>
                    <a:pt x="390806" y="0"/>
                  </a:lnTo>
                  <a:lnTo>
                    <a:pt x="390806" y="586575"/>
                  </a:lnTo>
                  <a:lnTo>
                    <a:pt x="0" y="58657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Freeform 9"/>
            <p:cNvSpPr/>
            <p:nvPr/>
          </p:nvSpPr>
          <p:spPr>
            <a:xfrm rot="-7906289">
              <a:off x="136525" y="721177"/>
              <a:ext cx="347580" cy="521696"/>
            </a:xfrm>
            <a:custGeom>
              <a:avLst/>
              <a:gdLst/>
              <a:ahLst/>
              <a:cxnLst/>
              <a:rect l="l" t="t" r="r" b="b"/>
              <a:pathLst>
                <a:path w="347580" h="521696">
                  <a:moveTo>
                    <a:pt x="0" y="0"/>
                  </a:moveTo>
                  <a:lnTo>
                    <a:pt x="347579" y="0"/>
                  </a:lnTo>
                  <a:lnTo>
                    <a:pt x="347579" y="521695"/>
                  </a:lnTo>
                  <a:lnTo>
                    <a:pt x="0" y="52169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0" name="Freeform 10"/>
            <p:cNvSpPr/>
            <p:nvPr/>
          </p:nvSpPr>
          <p:spPr>
            <a:xfrm rot="-10285624">
              <a:off x="212313" y="1062796"/>
              <a:ext cx="302405" cy="453891"/>
            </a:xfrm>
            <a:custGeom>
              <a:avLst/>
              <a:gdLst/>
              <a:ahLst/>
              <a:cxnLst/>
              <a:rect l="l" t="t" r="r" b="b"/>
              <a:pathLst>
                <a:path w="302405" h="453891">
                  <a:moveTo>
                    <a:pt x="0" y="0"/>
                  </a:moveTo>
                  <a:lnTo>
                    <a:pt x="302405" y="0"/>
                  </a:lnTo>
                  <a:lnTo>
                    <a:pt x="302405" y="453891"/>
                  </a:lnTo>
                  <a:lnTo>
                    <a:pt x="0" y="4538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1" name="Freeform 11"/>
            <p:cNvSpPr/>
            <p:nvPr/>
          </p:nvSpPr>
          <p:spPr>
            <a:xfrm rot="-1578899">
              <a:off x="427047" y="1276528"/>
              <a:ext cx="261444" cy="392411"/>
            </a:xfrm>
            <a:custGeom>
              <a:avLst/>
              <a:gdLst/>
              <a:ahLst/>
              <a:cxnLst/>
              <a:rect l="l" t="t" r="r" b="b"/>
              <a:pathLst>
                <a:path w="261444" h="392411">
                  <a:moveTo>
                    <a:pt x="0" y="0"/>
                  </a:moveTo>
                  <a:lnTo>
                    <a:pt x="261444" y="0"/>
                  </a:lnTo>
                  <a:lnTo>
                    <a:pt x="261444" y="392411"/>
                  </a:lnTo>
                  <a:lnTo>
                    <a:pt x="0" y="39241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2" name="Freeform 12"/>
            <p:cNvSpPr/>
            <p:nvPr/>
          </p:nvSpPr>
          <p:spPr>
            <a:xfrm rot="6582263">
              <a:off x="723505" y="1453153"/>
              <a:ext cx="233178" cy="349985"/>
            </a:xfrm>
            <a:custGeom>
              <a:avLst/>
              <a:gdLst/>
              <a:ahLst/>
              <a:cxnLst/>
              <a:rect l="l" t="t" r="r" b="b"/>
              <a:pathLst>
                <a:path w="233178" h="349985">
                  <a:moveTo>
                    <a:pt x="0" y="0"/>
                  </a:moveTo>
                  <a:lnTo>
                    <a:pt x="233177" y="0"/>
                  </a:lnTo>
                  <a:lnTo>
                    <a:pt x="233177" y="349985"/>
                  </a:lnTo>
                  <a:lnTo>
                    <a:pt x="0" y="34998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3" name="TextBox 13"/>
            <p:cNvSpPr txBox="1"/>
            <p:nvPr/>
          </p:nvSpPr>
          <p:spPr>
            <a:xfrm>
              <a:off x="668397"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K</a:t>
              </a:r>
            </a:p>
          </p:txBody>
        </p:sp>
        <p:sp>
          <p:nvSpPr>
            <p:cNvPr id="14" name="TextBox 14"/>
            <p:cNvSpPr txBox="1"/>
            <p:nvPr/>
          </p:nvSpPr>
          <p:spPr>
            <a:xfrm>
              <a:off x="103475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a</a:t>
              </a:r>
            </a:p>
          </p:txBody>
        </p:sp>
        <p:sp>
          <p:nvSpPr>
            <p:cNvPr id="15" name="TextBox 15"/>
            <p:cNvSpPr txBox="1"/>
            <p:nvPr/>
          </p:nvSpPr>
          <p:spPr>
            <a:xfrm>
              <a:off x="142290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n</a:t>
              </a:r>
            </a:p>
          </p:txBody>
        </p:sp>
        <p:sp>
          <p:nvSpPr>
            <p:cNvPr id="16" name="TextBox 16"/>
            <p:cNvSpPr txBox="1"/>
            <p:nvPr/>
          </p:nvSpPr>
          <p:spPr>
            <a:xfrm>
              <a:off x="2181657" y="731913"/>
              <a:ext cx="372287"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u</a:t>
              </a:r>
            </a:p>
          </p:txBody>
        </p:sp>
        <p:sp>
          <p:nvSpPr>
            <p:cNvPr id="17" name="TextBox 17"/>
            <p:cNvSpPr txBox="1"/>
            <p:nvPr/>
          </p:nvSpPr>
          <p:spPr>
            <a:xfrm>
              <a:off x="178053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S</a:t>
              </a:r>
            </a:p>
          </p:txBody>
        </p:sp>
        <p:sp>
          <p:nvSpPr>
            <p:cNvPr id="18" name="TextBox 18"/>
            <p:cNvSpPr txBox="1"/>
            <p:nvPr/>
          </p:nvSpPr>
          <p:spPr>
            <a:xfrm>
              <a:off x="2455310"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r</a:t>
              </a:r>
            </a:p>
          </p:txBody>
        </p:sp>
        <p:sp>
          <p:nvSpPr>
            <p:cNvPr id="19" name="TextBox 19"/>
            <p:cNvSpPr txBox="1"/>
            <p:nvPr/>
          </p:nvSpPr>
          <p:spPr>
            <a:xfrm>
              <a:off x="2752546"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20" name="TextBox 20"/>
            <p:cNvSpPr txBox="1"/>
            <p:nvPr/>
          </p:nvSpPr>
          <p:spPr>
            <a:xfrm>
              <a:off x="300310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i</a:t>
              </a:r>
            </a:p>
          </p:txBody>
        </p:sp>
        <p:sp>
          <p:nvSpPr>
            <p:cNvPr id="21" name="TextBox 21"/>
            <p:cNvSpPr txBox="1"/>
            <p:nvPr/>
          </p:nvSpPr>
          <p:spPr>
            <a:xfrm>
              <a:off x="3256949"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22" name="TextBox 22"/>
            <p:cNvSpPr txBox="1"/>
            <p:nvPr/>
          </p:nvSpPr>
          <p:spPr>
            <a:xfrm>
              <a:off x="3597635"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e</a:t>
              </a:r>
            </a:p>
          </p:txBody>
        </p:sp>
        <p:sp>
          <p:nvSpPr>
            <p:cNvPr id="23" name="TextBox 23"/>
            <p:cNvSpPr txBox="1"/>
            <p:nvPr/>
          </p:nvSpPr>
          <p:spPr>
            <a:xfrm>
              <a:off x="3992181" y="1101515"/>
              <a:ext cx="184337" cy="350834"/>
            </a:xfrm>
            <a:prstGeom prst="rect">
              <a:avLst/>
            </a:prstGeom>
          </p:spPr>
          <p:txBody>
            <a:bodyPr lIns="0" tIns="0" rIns="0" bIns="0" rtlCol="0" anchor="t">
              <a:spAutoFit/>
            </a:bodyPr>
            <a:lstStyle/>
            <a:p>
              <a:pPr algn="ctr">
                <a:lnSpc>
                  <a:spcPts val="1960"/>
                </a:lnSpc>
                <a:spcBef>
                  <a:spcPct val="0"/>
                </a:spcBef>
              </a:pPr>
              <a:r>
                <a:rPr lang="en-US" sz="1960" spc="-68">
                  <a:solidFill>
                    <a:srgbClr val="E9A500"/>
                  </a:solidFill>
                  <a:latin typeface="Sunborn"/>
                  <a:ea typeface="Sunborn"/>
                  <a:cs typeface="Sunborn"/>
                  <a:sym typeface="Sunborn"/>
                </a:rPr>
                <a:t>2</a:t>
              </a:r>
            </a:p>
          </p:txBody>
        </p:sp>
        <p:sp>
          <p:nvSpPr>
            <p:cNvPr id="24" name="TextBox 24"/>
            <p:cNvSpPr txBox="1"/>
            <p:nvPr/>
          </p:nvSpPr>
          <p:spPr>
            <a:xfrm>
              <a:off x="4231271" y="1105127"/>
              <a:ext cx="216779"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0</a:t>
              </a:r>
            </a:p>
          </p:txBody>
        </p:sp>
        <p:sp>
          <p:nvSpPr>
            <p:cNvPr id="25" name="TextBox 25"/>
            <p:cNvSpPr txBox="1"/>
            <p:nvPr/>
          </p:nvSpPr>
          <p:spPr>
            <a:xfrm>
              <a:off x="4186597" y="1101515"/>
              <a:ext cx="60475"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a:t>
              </a:r>
            </a:p>
          </p:txBody>
        </p:sp>
      </p:grpSp>
      <p:sp>
        <p:nvSpPr>
          <p:cNvPr id="26" name="TextBox 26"/>
          <p:cNvSpPr txBox="1"/>
          <p:nvPr/>
        </p:nvSpPr>
        <p:spPr>
          <a:xfrm>
            <a:off x="1028700" y="2267076"/>
            <a:ext cx="14851428" cy="668610"/>
          </a:xfrm>
          <a:prstGeom prst="rect">
            <a:avLst/>
          </a:prstGeom>
        </p:spPr>
        <p:txBody>
          <a:bodyPr lIns="0" tIns="0" rIns="0" bIns="0" rtlCol="0" anchor="t">
            <a:spAutoFit/>
          </a:bodyPr>
          <a:lstStyle/>
          <a:p>
            <a:pPr algn="l">
              <a:lnSpc>
                <a:spcPts val="5336"/>
              </a:lnSpc>
            </a:pPr>
            <a:r>
              <a:rPr lang="en-US" sz="4234" b="1">
                <a:solidFill>
                  <a:srgbClr val="00136F"/>
                </a:solidFill>
                <a:latin typeface="Montserrat Ultra-Bold"/>
                <a:ea typeface="Montserrat Ultra-Bold"/>
                <a:cs typeface="Montserrat Ultra-Bold"/>
                <a:sym typeface="Montserrat Ultra-Bold"/>
              </a:rPr>
              <a:t>Surveillance After Completion of Definitive Therapy</a:t>
            </a:r>
          </a:p>
        </p:txBody>
      </p:sp>
      <p:sp>
        <p:nvSpPr>
          <p:cNvPr id="27" name="Freeform 27"/>
          <p:cNvSpPr/>
          <p:nvPr/>
        </p:nvSpPr>
        <p:spPr>
          <a:xfrm>
            <a:off x="9071305" y="3332239"/>
            <a:ext cx="8187995" cy="5926061"/>
          </a:xfrm>
          <a:custGeom>
            <a:avLst/>
            <a:gdLst/>
            <a:ahLst/>
            <a:cxnLst/>
            <a:rect l="l" t="t" r="r" b="b"/>
            <a:pathLst>
              <a:path w="8187995" h="5926061">
                <a:moveTo>
                  <a:pt x="0" y="0"/>
                </a:moveTo>
                <a:lnTo>
                  <a:pt x="8187995" y="0"/>
                </a:lnTo>
                <a:lnTo>
                  <a:pt x="8187995" y="5926061"/>
                </a:lnTo>
                <a:lnTo>
                  <a:pt x="0" y="5926061"/>
                </a:lnTo>
                <a:lnTo>
                  <a:pt x="0" y="0"/>
                </a:lnTo>
                <a:close/>
              </a:path>
            </a:pathLst>
          </a:custGeom>
          <a:blipFill>
            <a:blip r:embed="rId12"/>
            <a:stretch>
              <a:fillRect/>
            </a:stretch>
          </a:blipFill>
        </p:spPr>
        <p:txBody>
          <a:bodyPr/>
          <a:lstStyle/>
          <a:p>
            <a:endParaRPr lang="en-US"/>
          </a:p>
        </p:txBody>
      </p:sp>
      <p:sp>
        <p:nvSpPr>
          <p:cNvPr id="28" name="TextBox 28"/>
          <p:cNvSpPr txBox="1"/>
          <p:nvPr/>
        </p:nvSpPr>
        <p:spPr>
          <a:xfrm>
            <a:off x="9822442" y="1028700"/>
            <a:ext cx="7436858" cy="542925"/>
          </a:xfrm>
          <a:prstGeom prst="rect">
            <a:avLst/>
          </a:prstGeom>
        </p:spPr>
        <p:txBody>
          <a:bodyPr lIns="0" tIns="0" rIns="0" bIns="0" rtlCol="0" anchor="t">
            <a:spAutoFit/>
          </a:bodyPr>
          <a:lstStyle/>
          <a:p>
            <a:pPr algn="r">
              <a:lnSpc>
                <a:spcPts val="4320"/>
              </a:lnSpc>
            </a:pPr>
            <a:r>
              <a:rPr lang="en-US" sz="3600" b="1">
                <a:solidFill>
                  <a:srgbClr val="101010"/>
                </a:solidFill>
                <a:latin typeface="Montserrat Bold"/>
                <a:ea typeface="Montserrat Bold"/>
                <a:cs typeface="Montserrat Bold"/>
                <a:sym typeface="Montserrat Bold"/>
              </a:rPr>
              <a:t>Surveillance</a:t>
            </a:r>
          </a:p>
        </p:txBody>
      </p:sp>
      <p:sp>
        <p:nvSpPr>
          <p:cNvPr id="29" name="TextBox 29"/>
          <p:cNvSpPr txBox="1"/>
          <p:nvPr/>
        </p:nvSpPr>
        <p:spPr>
          <a:xfrm>
            <a:off x="1028700" y="3336468"/>
            <a:ext cx="7688208" cy="1057393"/>
          </a:xfrm>
          <a:prstGeom prst="rect">
            <a:avLst/>
          </a:prstGeom>
        </p:spPr>
        <p:txBody>
          <a:bodyPr lIns="0" tIns="0" rIns="0" bIns="0" rtlCol="0" anchor="t">
            <a:spAutoFit/>
          </a:bodyPr>
          <a:lstStyle/>
          <a:p>
            <a:pPr algn="l">
              <a:lnSpc>
                <a:spcPts val="4078"/>
              </a:lnSpc>
            </a:pPr>
            <a:r>
              <a:rPr lang="en-US" sz="2774" b="1">
                <a:solidFill>
                  <a:srgbClr val="2D262A"/>
                </a:solidFill>
                <a:latin typeface="Univers Bold"/>
                <a:ea typeface="Univers Bold"/>
                <a:cs typeface="Univers Bold"/>
                <a:sym typeface="Univers Bold"/>
              </a:rPr>
              <a:t>National Comprehensive Cancer Network (NCCN) Colon Cancer Guidelines, v5. 2025</a:t>
            </a:r>
          </a:p>
        </p:txBody>
      </p:sp>
      <p:sp>
        <p:nvSpPr>
          <p:cNvPr id="30" name="TextBox 30"/>
          <p:cNvSpPr txBox="1"/>
          <p:nvPr/>
        </p:nvSpPr>
        <p:spPr>
          <a:xfrm>
            <a:off x="1028700" y="9248775"/>
            <a:ext cx="8305130" cy="170815"/>
          </a:xfrm>
          <a:prstGeom prst="rect">
            <a:avLst/>
          </a:prstGeom>
        </p:spPr>
        <p:txBody>
          <a:bodyPr lIns="0" tIns="0" rIns="0" bIns="0" rtlCol="0" anchor="t">
            <a:spAutoFit/>
          </a:bodyPr>
          <a:lstStyle/>
          <a:p>
            <a:pPr algn="l">
              <a:lnSpc>
                <a:spcPts val="1100"/>
              </a:lnSpc>
              <a:spcBef>
                <a:spcPct val="0"/>
              </a:spcBef>
            </a:pPr>
            <a:r>
              <a:rPr lang="en-US" sz="1100" spc="-38">
                <a:solidFill>
                  <a:srgbClr val="000000"/>
                </a:solidFill>
                <a:latin typeface="Univers"/>
                <a:ea typeface="Univers"/>
                <a:cs typeface="Univers"/>
                <a:sym typeface="Univers"/>
              </a:rPr>
              <a:t>National Comprehensive Cancer Network. NCCN Clinical Practice Guidelines in Oncology: Colon Cancer, Version 5.2025. Published 2025</a:t>
            </a:r>
          </a:p>
        </p:txBody>
      </p:sp>
      <p:sp>
        <p:nvSpPr>
          <p:cNvPr id="31" name="TextBox 31"/>
          <p:cNvSpPr txBox="1"/>
          <p:nvPr/>
        </p:nvSpPr>
        <p:spPr>
          <a:xfrm>
            <a:off x="1028700" y="4822486"/>
            <a:ext cx="7688208" cy="925487"/>
          </a:xfrm>
          <a:prstGeom prst="rect">
            <a:avLst/>
          </a:prstGeom>
        </p:spPr>
        <p:txBody>
          <a:bodyPr lIns="0" tIns="0" rIns="0" bIns="0" rtlCol="0" anchor="t">
            <a:spAutoFit/>
          </a:bodyPr>
          <a:lstStyle/>
          <a:p>
            <a:pPr marL="553465" lvl="1" indent="-276732" algn="l">
              <a:lnSpc>
                <a:spcPts val="3588"/>
              </a:lnSpc>
              <a:buFont typeface="Arial"/>
              <a:buChar char="•"/>
            </a:pPr>
            <a:r>
              <a:rPr lang="en-US" sz="2563" spc="-89">
                <a:solidFill>
                  <a:srgbClr val="000000"/>
                </a:solidFill>
                <a:latin typeface="Univers"/>
                <a:ea typeface="Univers"/>
                <a:cs typeface="Univers"/>
                <a:sym typeface="Univers"/>
              </a:rPr>
              <a:t>Routine CEA monitoring and routine CT scanning are </a:t>
            </a:r>
            <a:r>
              <a:rPr lang="en-US" sz="2563" b="1" spc="-89">
                <a:solidFill>
                  <a:srgbClr val="000000"/>
                </a:solidFill>
                <a:latin typeface="Univers Bold"/>
                <a:ea typeface="Univers Bold"/>
                <a:cs typeface="Univers Bold"/>
                <a:sym typeface="Univers Bold"/>
              </a:rPr>
              <a:t>not recommended</a:t>
            </a:r>
            <a:r>
              <a:rPr lang="en-US" sz="2563" spc="-89">
                <a:solidFill>
                  <a:srgbClr val="000000"/>
                </a:solidFill>
                <a:latin typeface="Univers"/>
                <a:ea typeface="Univers"/>
                <a:cs typeface="Univers"/>
                <a:sym typeface="Univers"/>
              </a:rPr>
              <a:t> </a:t>
            </a:r>
            <a:r>
              <a:rPr lang="en-US" sz="2563" b="1" spc="-89">
                <a:solidFill>
                  <a:srgbClr val="000000"/>
                </a:solidFill>
                <a:latin typeface="Univers Bold"/>
                <a:ea typeface="Univers Bold"/>
                <a:cs typeface="Univers Bold"/>
                <a:sym typeface="Univers Bold"/>
              </a:rPr>
              <a:t>beyond 5 years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500955" y="1702541"/>
            <a:ext cx="2758345" cy="245871"/>
            <a:chOff x="0" y="0"/>
            <a:chExt cx="726478" cy="64756"/>
          </a:xfrm>
        </p:grpSpPr>
        <p:sp>
          <p:nvSpPr>
            <p:cNvPr id="3" name="Freeform 3"/>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9B314"/>
            </a:solidFill>
          </p:spPr>
          <p:txBody>
            <a:bodyPr/>
            <a:lstStyle/>
            <a:p>
              <a:endParaRPr lang="en-US"/>
            </a:p>
          </p:txBody>
        </p:sp>
        <p:sp>
          <p:nvSpPr>
            <p:cNvPr id="4" name="TextBox 4"/>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028700" y="626321"/>
            <a:ext cx="3336038" cy="1347682"/>
            <a:chOff x="0" y="0"/>
            <a:chExt cx="4448050" cy="1796909"/>
          </a:xfrm>
        </p:grpSpPr>
        <p:sp>
          <p:nvSpPr>
            <p:cNvPr id="6" name="Freeform 6"/>
            <p:cNvSpPr/>
            <p:nvPr/>
          </p:nvSpPr>
          <p:spPr>
            <a:xfrm rot="-586919">
              <a:off x="915157" y="34528"/>
              <a:ext cx="466355" cy="699970"/>
            </a:xfrm>
            <a:custGeom>
              <a:avLst/>
              <a:gdLst/>
              <a:ahLst/>
              <a:cxnLst/>
              <a:rect l="l" t="t" r="r" b="b"/>
              <a:pathLst>
                <a:path w="466355" h="699970">
                  <a:moveTo>
                    <a:pt x="0" y="0"/>
                  </a:moveTo>
                  <a:lnTo>
                    <a:pt x="466355" y="0"/>
                  </a:lnTo>
                  <a:lnTo>
                    <a:pt x="466355" y="699971"/>
                  </a:lnTo>
                  <a:lnTo>
                    <a:pt x="0" y="6999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Freeform 7"/>
            <p:cNvSpPr/>
            <p:nvPr/>
          </p:nvSpPr>
          <p:spPr>
            <a:xfrm rot="-3527984">
              <a:off x="503875" y="121299"/>
              <a:ext cx="425574" cy="638760"/>
            </a:xfrm>
            <a:custGeom>
              <a:avLst/>
              <a:gdLst/>
              <a:ahLst/>
              <a:cxnLst/>
              <a:rect l="l" t="t" r="r" b="b"/>
              <a:pathLst>
                <a:path w="425574" h="638760">
                  <a:moveTo>
                    <a:pt x="0" y="0"/>
                  </a:moveTo>
                  <a:lnTo>
                    <a:pt x="425574" y="0"/>
                  </a:lnTo>
                  <a:lnTo>
                    <a:pt x="425574" y="638760"/>
                  </a:lnTo>
                  <a:lnTo>
                    <a:pt x="0" y="6387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p:cNvSpPr/>
            <p:nvPr/>
          </p:nvSpPr>
          <p:spPr>
            <a:xfrm rot="-6078961">
              <a:off x="221086" y="399711"/>
              <a:ext cx="390806" cy="586575"/>
            </a:xfrm>
            <a:custGeom>
              <a:avLst/>
              <a:gdLst/>
              <a:ahLst/>
              <a:cxnLst/>
              <a:rect l="l" t="t" r="r" b="b"/>
              <a:pathLst>
                <a:path w="390806" h="586575">
                  <a:moveTo>
                    <a:pt x="0" y="0"/>
                  </a:moveTo>
                  <a:lnTo>
                    <a:pt x="390806" y="0"/>
                  </a:lnTo>
                  <a:lnTo>
                    <a:pt x="390806" y="586575"/>
                  </a:lnTo>
                  <a:lnTo>
                    <a:pt x="0" y="58657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Freeform 9"/>
            <p:cNvSpPr/>
            <p:nvPr/>
          </p:nvSpPr>
          <p:spPr>
            <a:xfrm rot="-7906289">
              <a:off x="136525" y="721177"/>
              <a:ext cx="347580" cy="521696"/>
            </a:xfrm>
            <a:custGeom>
              <a:avLst/>
              <a:gdLst/>
              <a:ahLst/>
              <a:cxnLst/>
              <a:rect l="l" t="t" r="r" b="b"/>
              <a:pathLst>
                <a:path w="347580" h="521696">
                  <a:moveTo>
                    <a:pt x="0" y="0"/>
                  </a:moveTo>
                  <a:lnTo>
                    <a:pt x="347579" y="0"/>
                  </a:lnTo>
                  <a:lnTo>
                    <a:pt x="347579" y="521695"/>
                  </a:lnTo>
                  <a:lnTo>
                    <a:pt x="0" y="52169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0" name="Freeform 10"/>
            <p:cNvSpPr/>
            <p:nvPr/>
          </p:nvSpPr>
          <p:spPr>
            <a:xfrm rot="-10285624">
              <a:off x="212313" y="1062796"/>
              <a:ext cx="302405" cy="453891"/>
            </a:xfrm>
            <a:custGeom>
              <a:avLst/>
              <a:gdLst/>
              <a:ahLst/>
              <a:cxnLst/>
              <a:rect l="l" t="t" r="r" b="b"/>
              <a:pathLst>
                <a:path w="302405" h="453891">
                  <a:moveTo>
                    <a:pt x="0" y="0"/>
                  </a:moveTo>
                  <a:lnTo>
                    <a:pt x="302405" y="0"/>
                  </a:lnTo>
                  <a:lnTo>
                    <a:pt x="302405" y="453891"/>
                  </a:lnTo>
                  <a:lnTo>
                    <a:pt x="0" y="4538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1" name="Freeform 11"/>
            <p:cNvSpPr/>
            <p:nvPr/>
          </p:nvSpPr>
          <p:spPr>
            <a:xfrm rot="-1578899">
              <a:off x="427047" y="1276528"/>
              <a:ext cx="261444" cy="392411"/>
            </a:xfrm>
            <a:custGeom>
              <a:avLst/>
              <a:gdLst/>
              <a:ahLst/>
              <a:cxnLst/>
              <a:rect l="l" t="t" r="r" b="b"/>
              <a:pathLst>
                <a:path w="261444" h="392411">
                  <a:moveTo>
                    <a:pt x="0" y="0"/>
                  </a:moveTo>
                  <a:lnTo>
                    <a:pt x="261444" y="0"/>
                  </a:lnTo>
                  <a:lnTo>
                    <a:pt x="261444" y="392411"/>
                  </a:lnTo>
                  <a:lnTo>
                    <a:pt x="0" y="39241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2" name="Freeform 12"/>
            <p:cNvSpPr/>
            <p:nvPr/>
          </p:nvSpPr>
          <p:spPr>
            <a:xfrm rot="6582263">
              <a:off x="723505" y="1453153"/>
              <a:ext cx="233178" cy="349985"/>
            </a:xfrm>
            <a:custGeom>
              <a:avLst/>
              <a:gdLst/>
              <a:ahLst/>
              <a:cxnLst/>
              <a:rect l="l" t="t" r="r" b="b"/>
              <a:pathLst>
                <a:path w="233178" h="349985">
                  <a:moveTo>
                    <a:pt x="0" y="0"/>
                  </a:moveTo>
                  <a:lnTo>
                    <a:pt x="233177" y="0"/>
                  </a:lnTo>
                  <a:lnTo>
                    <a:pt x="233177" y="349985"/>
                  </a:lnTo>
                  <a:lnTo>
                    <a:pt x="0" y="34998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3" name="TextBox 13"/>
            <p:cNvSpPr txBox="1"/>
            <p:nvPr/>
          </p:nvSpPr>
          <p:spPr>
            <a:xfrm>
              <a:off x="668397"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K</a:t>
              </a:r>
            </a:p>
          </p:txBody>
        </p:sp>
        <p:sp>
          <p:nvSpPr>
            <p:cNvPr id="14" name="TextBox 14"/>
            <p:cNvSpPr txBox="1"/>
            <p:nvPr/>
          </p:nvSpPr>
          <p:spPr>
            <a:xfrm>
              <a:off x="103475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a</a:t>
              </a:r>
            </a:p>
          </p:txBody>
        </p:sp>
        <p:sp>
          <p:nvSpPr>
            <p:cNvPr id="15" name="TextBox 15"/>
            <p:cNvSpPr txBox="1"/>
            <p:nvPr/>
          </p:nvSpPr>
          <p:spPr>
            <a:xfrm>
              <a:off x="142290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n</a:t>
              </a:r>
            </a:p>
          </p:txBody>
        </p:sp>
        <p:sp>
          <p:nvSpPr>
            <p:cNvPr id="16" name="TextBox 16"/>
            <p:cNvSpPr txBox="1"/>
            <p:nvPr/>
          </p:nvSpPr>
          <p:spPr>
            <a:xfrm>
              <a:off x="2181657" y="731913"/>
              <a:ext cx="372287"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u</a:t>
              </a:r>
            </a:p>
          </p:txBody>
        </p:sp>
        <p:sp>
          <p:nvSpPr>
            <p:cNvPr id="17" name="TextBox 17"/>
            <p:cNvSpPr txBox="1"/>
            <p:nvPr/>
          </p:nvSpPr>
          <p:spPr>
            <a:xfrm>
              <a:off x="178053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S</a:t>
              </a:r>
            </a:p>
          </p:txBody>
        </p:sp>
        <p:sp>
          <p:nvSpPr>
            <p:cNvPr id="18" name="TextBox 18"/>
            <p:cNvSpPr txBox="1"/>
            <p:nvPr/>
          </p:nvSpPr>
          <p:spPr>
            <a:xfrm>
              <a:off x="2455310"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r</a:t>
              </a:r>
            </a:p>
          </p:txBody>
        </p:sp>
        <p:sp>
          <p:nvSpPr>
            <p:cNvPr id="19" name="TextBox 19"/>
            <p:cNvSpPr txBox="1"/>
            <p:nvPr/>
          </p:nvSpPr>
          <p:spPr>
            <a:xfrm>
              <a:off x="2752546"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20" name="TextBox 20"/>
            <p:cNvSpPr txBox="1"/>
            <p:nvPr/>
          </p:nvSpPr>
          <p:spPr>
            <a:xfrm>
              <a:off x="300310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i</a:t>
              </a:r>
            </a:p>
          </p:txBody>
        </p:sp>
        <p:sp>
          <p:nvSpPr>
            <p:cNvPr id="21" name="TextBox 21"/>
            <p:cNvSpPr txBox="1"/>
            <p:nvPr/>
          </p:nvSpPr>
          <p:spPr>
            <a:xfrm>
              <a:off x="3256949"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22" name="TextBox 22"/>
            <p:cNvSpPr txBox="1"/>
            <p:nvPr/>
          </p:nvSpPr>
          <p:spPr>
            <a:xfrm>
              <a:off x="3597635"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e</a:t>
              </a:r>
            </a:p>
          </p:txBody>
        </p:sp>
        <p:sp>
          <p:nvSpPr>
            <p:cNvPr id="23" name="TextBox 23"/>
            <p:cNvSpPr txBox="1"/>
            <p:nvPr/>
          </p:nvSpPr>
          <p:spPr>
            <a:xfrm>
              <a:off x="3992181" y="1101515"/>
              <a:ext cx="184337" cy="350834"/>
            </a:xfrm>
            <a:prstGeom prst="rect">
              <a:avLst/>
            </a:prstGeom>
          </p:spPr>
          <p:txBody>
            <a:bodyPr lIns="0" tIns="0" rIns="0" bIns="0" rtlCol="0" anchor="t">
              <a:spAutoFit/>
            </a:bodyPr>
            <a:lstStyle/>
            <a:p>
              <a:pPr algn="ctr">
                <a:lnSpc>
                  <a:spcPts val="1960"/>
                </a:lnSpc>
                <a:spcBef>
                  <a:spcPct val="0"/>
                </a:spcBef>
              </a:pPr>
              <a:r>
                <a:rPr lang="en-US" sz="1960" spc="-68">
                  <a:solidFill>
                    <a:srgbClr val="E9A500"/>
                  </a:solidFill>
                  <a:latin typeface="Sunborn"/>
                  <a:ea typeface="Sunborn"/>
                  <a:cs typeface="Sunborn"/>
                  <a:sym typeface="Sunborn"/>
                </a:rPr>
                <a:t>2</a:t>
              </a:r>
            </a:p>
          </p:txBody>
        </p:sp>
        <p:sp>
          <p:nvSpPr>
            <p:cNvPr id="24" name="TextBox 24"/>
            <p:cNvSpPr txBox="1"/>
            <p:nvPr/>
          </p:nvSpPr>
          <p:spPr>
            <a:xfrm>
              <a:off x="4231271" y="1105127"/>
              <a:ext cx="216779"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0</a:t>
              </a:r>
            </a:p>
          </p:txBody>
        </p:sp>
        <p:sp>
          <p:nvSpPr>
            <p:cNvPr id="25" name="TextBox 25"/>
            <p:cNvSpPr txBox="1"/>
            <p:nvPr/>
          </p:nvSpPr>
          <p:spPr>
            <a:xfrm>
              <a:off x="4186597" y="1101515"/>
              <a:ext cx="60475"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a:t>
              </a:r>
            </a:p>
          </p:txBody>
        </p:sp>
      </p:grpSp>
      <p:sp>
        <p:nvSpPr>
          <p:cNvPr id="26" name="Freeform 26"/>
          <p:cNvSpPr/>
          <p:nvPr/>
        </p:nvSpPr>
        <p:spPr>
          <a:xfrm>
            <a:off x="1028700" y="3932604"/>
            <a:ext cx="4062567" cy="2828563"/>
          </a:xfrm>
          <a:custGeom>
            <a:avLst/>
            <a:gdLst/>
            <a:ahLst/>
            <a:cxnLst/>
            <a:rect l="l" t="t" r="r" b="b"/>
            <a:pathLst>
              <a:path w="4062567" h="2828563">
                <a:moveTo>
                  <a:pt x="0" y="0"/>
                </a:moveTo>
                <a:lnTo>
                  <a:pt x="4062567" y="0"/>
                </a:lnTo>
                <a:lnTo>
                  <a:pt x="4062567" y="2828563"/>
                </a:lnTo>
                <a:lnTo>
                  <a:pt x="0" y="2828563"/>
                </a:lnTo>
                <a:lnTo>
                  <a:pt x="0" y="0"/>
                </a:lnTo>
                <a:close/>
              </a:path>
            </a:pathLst>
          </a:custGeom>
          <a:blipFill>
            <a:blip r:embed="rId12"/>
            <a:stretch>
              <a:fillRect/>
            </a:stretch>
          </a:blipFill>
          <a:ln w="38100" cap="sq">
            <a:solidFill>
              <a:srgbClr val="00365F"/>
            </a:solidFill>
            <a:prstDash val="solid"/>
            <a:miter/>
          </a:ln>
        </p:spPr>
        <p:txBody>
          <a:bodyPr/>
          <a:lstStyle/>
          <a:p>
            <a:endParaRPr lang="en-US"/>
          </a:p>
        </p:txBody>
      </p:sp>
      <p:sp>
        <p:nvSpPr>
          <p:cNvPr id="27" name="Freeform 27"/>
          <p:cNvSpPr/>
          <p:nvPr/>
        </p:nvSpPr>
        <p:spPr>
          <a:xfrm>
            <a:off x="2122662" y="5372413"/>
            <a:ext cx="3778923" cy="2777508"/>
          </a:xfrm>
          <a:custGeom>
            <a:avLst/>
            <a:gdLst/>
            <a:ahLst/>
            <a:cxnLst/>
            <a:rect l="l" t="t" r="r" b="b"/>
            <a:pathLst>
              <a:path w="3778923" h="2777508">
                <a:moveTo>
                  <a:pt x="0" y="0"/>
                </a:moveTo>
                <a:lnTo>
                  <a:pt x="3778923" y="0"/>
                </a:lnTo>
                <a:lnTo>
                  <a:pt x="3778923" y="2777508"/>
                </a:lnTo>
                <a:lnTo>
                  <a:pt x="0" y="2777508"/>
                </a:lnTo>
                <a:lnTo>
                  <a:pt x="0" y="0"/>
                </a:lnTo>
                <a:close/>
              </a:path>
            </a:pathLst>
          </a:custGeom>
          <a:blipFill>
            <a:blip r:embed="rId13"/>
            <a:stretch>
              <a:fillRect/>
            </a:stretch>
          </a:blipFill>
          <a:ln w="38100" cap="sq">
            <a:solidFill>
              <a:srgbClr val="00365F"/>
            </a:solidFill>
            <a:prstDash val="solid"/>
            <a:miter/>
          </a:ln>
        </p:spPr>
        <p:txBody>
          <a:bodyPr/>
          <a:lstStyle/>
          <a:p>
            <a:endParaRPr lang="en-US"/>
          </a:p>
        </p:txBody>
      </p:sp>
      <p:sp>
        <p:nvSpPr>
          <p:cNvPr id="28" name="TextBox 28"/>
          <p:cNvSpPr txBox="1"/>
          <p:nvPr/>
        </p:nvSpPr>
        <p:spPr>
          <a:xfrm>
            <a:off x="1028700" y="2385164"/>
            <a:ext cx="14102508" cy="668610"/>
          </a:xfrm>
          <a:prstGeom prst="rect">
            <a:avLst/>
          </a:prstGeom>
        </p:spPr>
        <p:txBody>
          <a:bodyPr lIns="0" tIns="0" rIns="0" bIns="0" rtlCol="0" anchor="t">
            <a:spAutoFit/>
          </a:bodyPr>
          <a:lstStyle/>
          <a:p>
            <a:pPr algn="l">
              <a:lnSpc>
                <a:spcPts val="5336"/>
              </a:lnSpc>
            </a:pPr>
            <a:r>
              <a:rPr lang="en-US" sz="4234" b="1">
                <a:solidFill>
                  <a:srgbClr val="00136F"/>
                </a:solidFill>
                <a:latin typeface="Montserrat Ultra-Bold"/>
                <a:ea typeface="Montserrat Ultra-Bold"/>
                <a:cs typeface="Montserrat Ultra-Bold"/>
                <a:sym typeface="Montserrat Ultra-Bold"/>
              </a:rPr>
              <a:t>Risk of Subsequent Primary Malignancies (SPMs)</a:t>
            </a:r>
          </a:p>
        </p:txBody>
      </p:sp>
      <p:sp>
        <p:nvSpPr>
          <p:cNvPr id="29" name="TextBox 29"/>
          <p:cNvSpPr txBox="1"/>
          <p:nvPr/>
        </p:nvSpPr>
        <p:spPr>
          <a:xfrm>
            <a:off x="9822442" y="1028700"/>
            <a:ext cx="7436858" cy="542925"/>
          </a:xfrm>
          <a:prstGeom prst="rect">
            <a:avLst/>
          </a:prstGeom>
        </p:spPr>
        <p:txBody>
          <a:bodyPr lIns="0" tIns="0" rIns="0" bIns="0" rtlCol="0" anchor="t">
            <a:spAutoFit/>
          </a:bodyPr>
          <a:lstStyle/>
          <a:p>
            <a:pPr algn="r">
              <a:lnSpc>
                <a:spcPts val="4320"/>
              </a:lnSpc>
            </a:pPr>
            <a:r>
              <a:rPr lang="en-US" sz="3600" b="1">
                <a:solidFill>
                  <a:srgbClr val="101010"/>
                </a:solidFill>
                <a:latin typeface="Montserrat Bold"/>
                <a:ea typeface="Montserrat Bold"/>
                <a:cs typeface="Montserrat Bold"/>
                <a:sym typeface="Montserrat Bold"/>
              </a:rPr>
              <a:t>Surveillance</a:t>
            </a:r>
          </a:p>
        </p:txBody>
      </p:sp>
      <p:sp>
        <p:nvSpPr>
          <p:cNvPr id="30" name="TextBox 30"/>
          <p:cNvSpPr txBox="1"/>
          <p:nvPr/>
        </p:nvSpPr>
        <p:spPr>
          <a:xfrm>
            <a:off x="9128537" y="8864296"/>
            <a:ext cx="8130763" cy="304165"/>
          </a:xfrm>
          <a:prstGeom prst="rect">
            <a:avLst/>
          </a:prstGeom>
        </p:spPr>
        <p:txBody>
          <a:bodyPr lIns="0" tIns="0" rIns="0" bIns="0" rtlCol="0" anchor="t">
            <a:spAutoFit/>
          </a:bodyPr>
          <a:lstStyle/>
          <a:p>
            <a:pPr algn="l">
              <a:lnSpc>
                <a:spcPts val="1100"/>
              </a:lnSpc>
              <a:spcBef>
                <a:spcPct val="0"/>
              </a:spcBef>
            </a:pPr>
            <a:r>
              <a:rPr lang="en-US" sz="1100" spc="-38">
                <a:solidFill>
                  <a:srgbClr val="101010"/>
                </a:solidFill>
                <a:latin typeface="Univers"/>
                <a:ea typeface="Univers"/>
                <a:cs typeface="Univers"/>
                <a:sym typeface="Univers"/>
              </a:rPr>
              <a:t>Buchler T, Ambrozova M, Majek O, Dianova T, Klika P, Dusek L. Risk of second primary malignancies after adjuvant chemotherapy for colon cancer. Cancer. 2025 Oct 15;131(20):e70116. doi: 10.1002/cncr.70116. PMID: 41060089; PMCID: PMC12506602.</a:t>
            </a:r>
          </a:p>
        </p:txBody>
      </p:sp>
      <p:sp>
        <p:nvSpPr>
          <p:cNvPr id="31" name="TextBox 31"/>
          <p:cNvSpPr txBox="1"/>
          <p:nvPr/>
        </p:nvSpPr>
        <p:spPr>
          <a:xfrm>
            <a:off x="5649484" y="3415724"/>
            <a:ext cx="12135027" cy="4877072"/>
          </a:xfrm>
          <a:prstGeom prst="rect">
            <a:avLst/>
          </a:prstGeom>
        </p:spPr>
        <p:txBody>
          <a:bodyPr lIns="0" tIns="0" rIns="0" bIns="0" rtlCol="0" anchor="t">
            <a:spAutoFit/>
          </a:bodyPr>
          <a:lstStyle/>
          <a:p>
            <a:pPr marL="555173" lvl="1" indent="-277586" algn="l">
              <a:lnSpc>
                <a:spcPts val="4808"/>
              </a:lnSpc>
              <a:buFont typeface="Arial"/>
              <a:buChar char="•"/>
            </a:pPr>
            <a:r>
              <a:rPr lang="en-US" sz="2571" spc="-90">
                <a:solidFill>
                  <a:srgbClr val="000000"/>
                </a:solidFill>
                <a:latin typeface="Univers"/>
                <a:ea typeface="Univers"/>
                <a:cs typeface="Univers"/>
                <a:sym typeface="Univers"/>
              </a:rPr>
              <a:t>2022 meta‐analysis (Du, et al) of data from </a:t>
            </a:r>
            <a:r>
              <a:rPr lang="en-US" sz="2571" b="1" spc="-90">
                <a:solidFill>
                  <a:srgbClr val="000000"/>
                </a:solidFill>
                <a:latin typeface="Univers Bold"/>
                <a:ea typeface="Univers Bold"/>
                <a:cs typeface="Univers Bold"/>
                <a:sym typeface="Univers Bold"/>
              </a:rPr>
              <a:t>over 1.5 million CRC survivors</a:t>
            </a:r>
            <a:r>
              <a:rPr lang="en-US" sz="2571" spc="-90">
                <a:solidFill>
                  <a:srgbClr val="000000"/>
                </a:solidFill>
                <a:latin typeface="Univers"/>
                <a:ea typeface="Univers"/>
                <a:cs typeface="Univers"/>
                <a:sym typeface="Univers"/>
              </a:rPr>
              <a:t> across 42 studies reported a </a:t>
            </a:r>
            <a:r>
              <a:rPr lang="en-US" sz="2571" b="1" spc="-90">
                <a:solidFill>
                  <a:srgbClr val="000000"/>
                </a:solidFill>
                <a:latin typeface="Univers Bold"/>
                <a:ea typeface="Univers Bold"/>
                <a:cs typeface="Univers Bold"/>
                <a:sym typeface="Univers Bold"/>
              </a:rPr>
              <a:t>moderately increased risk for SPMs</a:t>
            </a:r>
          </a:p>
          <a:p>
            <a:pPr marL="555173" lvl="1" indent="-277586" algn="l">
              <a:lnSpc>
                <a:spcPts val="4808"/>
              </a:lnSpc>
              <a:buFont typeface="Arial"/>
              <a:buChar char="•"/>
            </a:pPr>
            <a:r>
              <a:rPr lang="en-US" sz="2571" spc="-90">
                <a:solidFill>
                  <a:srgbClr val="000000"/>
                </a:solidFill>
                <a:latin typeface="Univers"/>
                <a:ea typeface="Univers"/>
                <a:cs typeface="Univers"/>
                <a:sym typeface="Univers"/>
              </a:rPr>
              <a:t>2025 study evaluated the </a:t>
            </a:r>
            <a:r>
              <a:rPr lang="en-US" sz="2571" b="1" spc="-90">
                <a:solidFill>
                  <a:srgbClr val="000000"/>
                </a:solidFill>
                <a:latin typeface="Univers Bold"/>
                <a:ea typeface="Univers Bold"/>
                <a:cs typeface="Univers Bold"/>
                <a:sym typeface="Univers Bold"/>
              </a:rPr>
              <a:t>incidence of SPMs among CRC survivors</a:t>
            </a:r>
            <a:r>
              <a:rPr lang="en-US" sz="2571" spc="-90">
                <a:solidFill>
                  <a:srgbClr val="000000"/>
                </a:solidFill>
                <a:latin typeface="Univers"/>
                <a:ea typeface="Univers"/>
                <a:cs typeface="Univers"/>
                <a:sym typeface="Univers"/>
              </a:rPr>
              <a:t> in relation to adjuvant chemotherapy type</a:t>
            </a:r>
          </a:p>
          <a:p>
            <a:pPr marL="1110346" lvl="2" indent="-370115" algn="l">
              <a:lnSpc>
                <a:spcPts val="4808"/>
              </a:lnSpc>
              <a:buFont typeface="Arial"/>
              <a:buChar char="⚬"/>
            </a:pPr>
            <a:r>
              <a:rPr lang="en-US" sz="2571" spc="-90">
                <a:solidFill>
                  <a:srgbClr val="000000"/>
                </a:solidFill>
                <a:latin typeface="Univers"/>
                <a:ea typeface="Univers"/>
                <a:cs typeface="Univers"/>
                <a:sym typeface="Univers"/>
              </a:rPr>
              <a:t>Patients tx with </a:t>
            </a:r>
            <a:r>
              <a:rPr lang="en-US" sz="2571" b="1" spc="-90">
                <a:solidFill>
                  <a:srgbClr val="000000"/>
                </a:solidFill>
                <a:latin typeface="Univers Bold"/>
                <a:ea typeface="Univers Bold"/>
                <a:cs typeface="Univers Bold"/>
                <a:sym typeface="Univers Bold"/>
                <a:hlinkClick r:id="rId14" tooltip="https://www.google.com/search?q=oxaliplatin&amp;oq=Risk+of+second+primary+malignancies+after+adjuvant+chemotherapy+for+colon+cancer.&amp;gs_lcrp=EgZjaHJvbWUyBggAEEUYOTIGCAEQRRg80gEHNDMzajBqMagCALACAA&amp;sourceid=chrome&amp;ie=UTF-8&amp;mstk=AUtExfAuFZszSTfzOi6sST1e8ODO-zLiYsb_sOreOaLtIjS46fLy2CWZ4MOt7Gtb5zDQdmgglAA-DIJqB5QG_A2ZYKgdfkJvDV0edcYlY4PGjdmdLLpWgTpSXZwq_dB3Q9H1J6amXdHwKS9ylX3tHjRqR3oAanJVJ3Yc1CCPl-d8zT3G1f0&amp;csui=3&amp;ved=2ahUKEwirmpiM5t2QAxUg4ckDHbq3JfIQgK4QegQIARAC"/>
              </a:rPr>
              <a:t>oxaliplatin</a:t>
            </a:r>
            <a:r>
              <a:rPr lang="en-US" sz="2571" spc="-90">
                <a:solidFill>
                  <a:srgbClr val="000000"/>
                </a:solidFill>
                <a:latin typeface="Univers"/>
                <a:ea typeface="Univers"/>
                <a:cs typeface="Univers"/>
                <a:sym typeface="Univers"/>
              </a:rPr>
              <a:t> = higher risk of SPM, particularly a </a:t>
            </a:r>
            <a:r>
              <a:rPr lang="en-US" sz="2571" b="1" spc="-90">
                <a:solidFill>
                  <a:srgbClr val="000000"/>
                </a:solidFill>
                <a:latin typeface="Univers Bold"/>
                <a:ea typeface="Univers Bold"/>
                <a:cs typeface="Univers Bold"/>
                <a:sym typeface="Univers Bold"/>
              </a:rPr>
              <a:t>second CRC</a:t>
            </a:r>
            <a:r>
              <a:rPr lang="en-US" sz="2571" spc="-90">
                <a:solidFill>
                  <a:srgbClr val="000000"/>
                </a:solidFill>
                <a:latin typeface="Univers"/>
                <a:ea typeface="Univers"/>
                <a:cs typeface="Univers"/>
                <a:sym typeface="Univers"/>
              </a:rPr>
              <a:t> compared to those on other regimens or no chemotherapy</a:t>
            </a:r>
          </a:p>
          <a:p>
            <a:pPr marL="1110346" lvl="2" indent="-370115" algn="l">
              <a:lnSpc>
                <a:spcPts val="4808"/>
              </a:lnSpc>
              <a:buFont typeface="Arial"/>
              <a:buChar char="⚬"/>
            </a:pPr>
            <a:r>
              <a:rPr lang="en-US" sz="2571" b="1" spc="-90">
                <a:solidFill>
                  <a:srgbClr val="000000"/>
                </a:solidFill>
                <a:latin typeface="Univers Bold"/>
                <a:ea typeface="Univers Bold"/>
                <a:cs typeface="Univers Bold"/>
                <a:sym typeface="Univers Bold"/>
              </a:rPr>
              <a:t>Key risk factors for SPM</a:t>
            </a:r>
            <a:r>
              <a:rPr lang="en-US" sz="2571" spc="-90">
                <a:solidFill>
                  <a:srgbClr val="000000"/>
                </a:solidFill>
                <a:latin typeface="Univers"/>
                <a:ea typeface="Univers"/>
                <a:cs typeface="Univers"/>
                <a:sym typeface="Univers"/>
              </a:rPr>
              <a:t> include older age, male sex, and the extent of the original disease</a:t>
            </a:r>
          </a:p>
        </p:txBody>
      </p:sp>
      <p:sp>
        <p:nvSpPr>
          <p:cNvPr id="32" name="TextBox 32"/>
          <p:cNvSpPr txBox="1"/>
          <p:nvPr/>
        </p:nvSpPr>
        <p:spPr>
          <a:xfrm>
            <a:off x="9148481" y="9292286"/>
            <a:ext cx="8110819" cy="304165"/>
          </a:xfrm>
          <a:prstGeom prst="rect">
            <a:avLst/>
          </a:prstGeom>
        </p:spPr>
        <p:txBody>
          <a:bodyPr lIns="0" tIns="0" rIns="0" bIns="0" rtlCol="0" anchor="t">
            <a:spAutoFit/>
          </a:bodyPr>
          <a:lstStyle/>
          <a:p>
            <a:pPr algn="l">
              <a:lnSpc>
                <a:spcPts val="1100"/>
              </a:lnSpc>
              <a:spcBef>
                <a:spcPct val="0"/>
              </a:spcBef>
            </a:pPr>
            <a:r>
              <a:rPr lang="en-US" sz="1100" spc="-38">
                <a:solidFill>
                  <a:srgbClr val="000000"/>
                </a:solidFill>
                <a:latin typeface="Univers"/>
                <a:ea typeface="Univers"/>
                <a:cs typeface="Univers"/>
                <a:sym typeface="Univers"/>
              </a:rPr>
              <a:t>Du S, Li Y, Sun H, et al. The risk of developing second primary malignancies among colorectal cancer patients. Aging (Albany NY). 2022; 14(16): 6756-6779. doi:10.18632/aging.204250</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500955" y="2102547"/>
            <a:ext cx="2758345" cy="245871"/>
            <a:chOff x="0" y="0"/>
            <a:chExt cx="726478" cy="64756"/>
          </a:xfrm>
        </p:grpSpPr>
        <p:sp>
          <p:nvSpPr>
            <p:cNvPr id="3" name="Freeform 3"/>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9B314"/>
            </a:solidFill>
          </p:spPr>
          <p:txBody>
            <a:bodyPr/>
            <a:lstStyle/>
            <a:p>
              <a:endParaRPr lang="en-US"/>
            </a:p>
          </p:txBody>
        </p:sp>
        <p:sp>
          <p:nvSpPr>
            <p:cNvPr id="4" name="TextBox 4"/>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028700" y="446628"/>
            <a:ext cx="3336038" cy="1347682"/>
            <a:chOff x="0" y="0"/>
            <a:chExt cx="4448050" cy="1796909"/>
          </a:xfrm>
        </p:grpSpPr>
        <p:sp>
          <p:nvSpPr>
            <p:cNvPr id="6" name="Freeform 6"/>
            <p:cNvSpPr/>
            <p:nvPr/>
          </p:nvSpPr>
          <p:spPr>
            <a:xfrm rot="-586919">
              <a:off x="915157" y="34528"/>
              <a:ext cx="466355" cy="699970"/>
            </a:xfrm>
            <a:custGeom>
              <a:avLst/>
              <a:gdLst/>
              <a:ahLst/>
              <a:cxnLst/>
              <a:rect l="l" t="t" r="r" b="b"/>
              <a:pathLst>
                <a:path w="466355" h="699970">
                  <a:moveTo>
                    <a:pt x="0" y="0"/>
                  </a:moveTo>
                  <a:lnTo>
                    <a:pt x="466355" y="0"/>
                  </a:lnTo>
                  <a:lnTo>
                    <a:pt x="466355" y="699971"/>
                  </a:lnTo>
                  <a:lnTo>
                    <a:pt x="0" y="6999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Freeform 7"/>
            <p:cNvSpPr/>
            <p:nvPr/>
          </p:nvSpPr>
          <p:spPr>
            <a:xfrm rot="-3527984">
              <a:off x="503875" y="121299"/>
              <a:ext cx="425574" cy="638760"/>
            </a:xfrm>
            <a:custGeom>
              <a:avLst/>
              <a:gdLst/>
              <a:ahLst/>
              <a:cxnLst/>
              <a:rect l="l" t="t" r="r" b="b"/>
              <a:pathLst>
                <a:path w="425574" h="638760">
                  <a:moveTo>
                    <a:pt x="0" y="0"/>
                  </a:moveTo>
                  <a:lnTo>
                    <a:pt x="425574" y="0"/>
                  </a:lnTo>
                  <a:lnTo>
                    <a:pt x="425574" y="638760"/>
                  </a:lnTo>
                  <a:lnTo>
                    <a:pt x="0" y="6387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p:cNvSpPr/>
            <p:nvPr/>
          </p:nvSpPr>
          <p:spPr>
            <a:xfrm rot="-6078961">
              <a:off x="221086" y="399711"/>
              <a:ext cx="390806" cy="586575"/>
            </a:xfrm>
            <a:custGeom>
              <a:avLst/>
              <a:gdLst/>
              <a:ahLst/>
              <a:cxnLst/>
              <a:rect l="l" t="t" r="r" b="b"/>
              <a:pathLst>
                <a:path w="390806" h="586575">
                  <a:moveTo>
                    <a:pt x="0" y="0"/>
                  </a:moveTo>
                  <a:lnTo>
                    <a:pt x="390806" y="0"/>
                  </a:lnTo>
                  <a:lnTo>
                    <a:pt x="390806" y="586575"/>
                  </a:lnTo>
                  <a:lnTo>
                    <a:pt x="0" y="58657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Freeform 9"/>
            <p:cNvSpPr/>
            <p:nvPr/>
          </p:nvSpPr>
          <p:spPr>
            <a:xfrm rot="-7906289">
              <a:off x="136525" y="721177"/>
              <a:ext cx="347580" cy="521696"/>
            </a:xfrm>
            <a:custGeom>
              <a:avLst/>
              <a:gdLst/>
              <a:ahLst/>
              <a:cxnLst/>
              <a:rect l="l" t="t" r="r" b="b"/>
              <a:pathLst>
                <a:path w="347580" h="521696">
                  <a:moveTo>
                    <a:pt x="0" y="0"/>
                  </a:moveTo>
                  <a:lnTo>
                    <a:pt x="347579" y="0"/>
                  </a:lnTo>
                  <a:lnTo>
                    <a:pt x="347579" y="521695"/>
                  </a:lnTo>
                  <a:lnTo>
                    <a:pt x="0" y="52169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0" name="Freeform 10"/>
            <p:cNvSpPr/>
            <p:nvPr/>
          </p:nvSpPr>
          <p:spPr>
            <a:xfrm rot="-10285624">
              <a:off x="212313" y="1062796"/>
              <a:ext cx="302405" cy="453891"/>
            </a:xfrm>
            <a:custGeom>
              <a:avLst/>
              <a:gdLst/>
              <a:ahLst/>
              <a:cxnLst/>
              <a:rect l="l" t="t" r="r" b="b"/>
              <a:pathLst>
                <a:path w="302405" h="453891">
                  <a:moveTo>
                    <a:pt x="0" y="0"/>
                  </a:moveTo>
                  <a:lnTo>
                    <a:pt x="302405" y="0"/>
                  </a:lnTo>
                  <a:lnTo>
                    <a:pt x="302405" y="453891"/>
                  </a:lnTo>
                  <a:lnTo>
                    <a:pt x="0" y="4538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1" name="Freeform 11"/>
            <p:cNvSpPr/>
            <p:nvPr/>
          </p:nvSpPr>
          <p:spPr>
            <a:xfrm rot="-1578899">
              <a:off x="427047" y="1276528"/>
              <a:ext cx="261444" cy="392411"/>
            </a:xfrm>
            <a:custGeom>
              <a:avLst/>
              <a:gdLst/>
              <a:ahLst/>
              <a:cxnLst/>
              <a:rect l="l" t="t" r="r" b="b"/>
              <a:pathLst>
                <a:path w="261444" h="392411">
                  <a:moveTo>
                    <a:pt x="0" y="0"/>
                  </a:moveTo>
                  <a:lnTo>
                    <a:pt x="261444" y="0"/>
                  </a:lnTo>
                  <a:lnTo>
                    <a:pt x="261444" y="392411"/>
                  </a:lnTo>
                  <a:lnTo>
                    <a:pt x="0" y="39241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2" name="Freeform 12"/>
            <p:cNvSpPr/>
            <p:nvPr/>
          </p:nvSpPr>
          <p:spPr>
            <a:xfrm rot="6582263">
              <a:off x="723505" y="1453153"/>
              <a:ext cx="233178" cy="349985"/>
            </a:xfrm>
            <a:custGeom>
              <a:avLst/>
              <a:gdLst/>
              <a:ahLst/>
              <a:cxnLst/>
              <a:rect l="l" t="t" r="r" b="b"/>
              <a:pathLst>
                <a:path w="233178" h="349985">
                  <a:moveTo>
                    <a:pt x="0" y="0"/>
                  </a:moveTo>
                  <a:lnTo>
                    <a:pt x="233177" y="0"/>
                  </a:lnTo>
                  <a:lnTo>
                    <a:pt x="233177" y="349985"/>
                  </a:lnTo>
                  <a:lnTo>
                    <a:pt x="0" y="34998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3" name="TextBox 13"/>
            <p:cNvSpPr txBox="1"/>
            <p:nvPr/>
          </p:nvSpPr>
          <p:spPr>
            <a:xfrm>
              <a:off x="668397"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K</a:t>
              </a:r>
            </a:p>
          </p:txBody>
        </p:sp>
        <p:sp>
          <p:nvSpPr>
            <p:cNvPr id="14" name="TextBox 14"/>
            <p:cNvSpPr txBox="1"/>
            <p:nvPr/>
          </p:nvSpPr>
          <p:spPr>
            <a:xfrm>
              <a:off x="103475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a</a:t>
              </a:r>
            </a:p>
          </p:txBody>
        </p:sp>
        <p:sp>
          <p:nvSpPr>
            <p:cNvPr id="15" name="TextBox 15"/>
            <p:cNvSpPr txBox="1"/>
            <p:nvPr/>
          </p:nvSpPr>
          <p:spPr>
            <a:xfrm>
              <a:off x="142290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n</a:t>
              </a:r>
            </a:p>
          </p:txBody>
        </p:sp>
        <p:sp>
          <p:nvSpPr>
            <p:cNvPr id="16" name="TextBox 16"/>
            <p:cNvSpPr txBox="1"/>
            <p:nvPr/>
          </p:nvSpPr>
          <p:spPr>
            <a:xfrm>
              <a:off x="2181657" y="731913"/>
              <a:ext cx="372287"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u</a:t>
              </a:r>
            </a:p>
          </p:txBody>
        </p:sp>
        <p:sp>
          <p:nvSpPr>
            <p:cNvPr id="17" name="TextBox 17"/>
            <p:cNvSpPr txBox="1"/>
            <p:nvPr/>
          </p:nvSpPr>
          <p:spPr>
            <a:xfrm>
              <a:off x="178053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S</a:t>
              </a:r>
            </a:p>
          </p:txBody>
        </p:sp>
        <p:sp>
          <p:nvSpPr>
            <p:cNvPr id="18" name="TextBox 18"/>
            <p:cNvSpPr txBox="1"/>
            <p:nvPr/>
          </p:nvSpPr>
          <p:spPr>
            <a:xfrm>
              <a:off x="2455310"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r</a:t>
              </a:r>
            </a:p>
          </p:txBody>
        </p:sp>
        <p:sp>
          <p:nvSpPr>
            <p:cNvPr id="19" name="TextBox 19"/>
            <p:cNvSpPr txBox="1"/>
            <p:nvPr/>
          </p:nvSpPr>
          <p:spPr>
            <a:xfrm>
              <a:off x="2752546"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20" name="TextBox 20"/>
            <p:cNvSpPr txBox="1"/>
            <p:nvPr/>
          </p:nvSpPr>
          <p:spPr>
            <a:xfrm>
              <a:off x="300310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i</a:t>
              </a:r>
            </a:p>
          </p:txBody>
        </p:sp>
        <p:sp>
          <p:nvSpPr>
            <p:cNvPr id="21" name="TextBox 21"/>
            <p:cNvSpPr txBox="1"/>
            <p:nvPr/>
          </p:nvSpPr>
          <p:spPr>
            <a:xfrm>
              <a:off x="3256949"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22" name="TextBox 22"/>
            <p:cNvSpPr txBox="1"/>
            <p:nvPr/>
          </p:nvSpPr>
          <p:spPr>
            <a:xfrm>
              <a:off x="3597635"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e</a:t>
              </a:r>
            </a:p>
          </p:txBody>
        </p:sp>
        <p:sp>
          <p:nvSpPr>
            <p:cNvPr id="23" name="TextBox 23"/>
            <p:cNvSpPr txBox="1"/>
            <p:nvPr/>
          </p:nvSpPr>
          <p:spPr>
            <a:xfrm>
              <a:off x="3992181" y="1101515"/>
              <a:ext cx="184337" cy="350834"/>
            </a:xfrm>
            <a:prstGeom prst="rect">
              <a:avLst/>
            </a:prstGeom>
          </p:spPr>
          <p:txBody>
            <a:bodyPr lIns="0" tIns="0" rIns="0" bIns="0" rtlCol="0" anchor="t">
              <a:spAutoFit/>
            </a:bodyPr>
            <a:lstStyle/>
            <a:p>
              <a:pPr algn="ctr">
                <a:lnSpc>
                  <a:spcPts val="1960"/>
                </a:lnSpc>
                <a:spcBef>
                  <a:spcPct val="0"/>
                </a:spcBef>
              </a:pPr>
              <a:r>
                <a:rPr lang="en-US" sz="1960" spc="-68">
                  <a:solidFill>
                    <a:srgbClr val="E9A500"/>
                  </a:solidFill>
                  <a:latin typeface="Sunborn"/>
                  <a:ea typeface="Sunborn"/>
                  <a:cs typeface="Sunborn"/>
                  <a:sym typeface="Sunborn"/>
                </a:rPr>
                <a:t>2</a:t>
              </a:r>
            </a:p>
          </p:txBody>
        </p:sp>
        <p:sp>
          <p:nvSpPr>
            <p:cNvPr id="24" name="TextBox 24"/>
            <p:cNvSpPr txBox="1"/>
            <p:nvPr/>
          </p:nvSpPr>
          <p:spPr>
            <a:xfrm>
              <a:off x="4231271" y="1105127"/>
              <a:ext cx="216779"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0</a:t>
              </a:r>
            </a:p>
          </p:txBody>
        </p:sp>
        <p:sp>
          <p:nvSpPr>
            <p:cNvPr id="25" name="TextBox 25"/>
            <p:cNvSpPr txBox="1"/>
            <p:nvPr/>
          </p:nvSpPr>
          <p:spPr>
            <a:xfrm>
              <a:off x="4186597" y="1101515"/>
              <a:ext cx="60475"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a:t>
              </a:r>
            </a:p>
          </p:txBody>
        </p:sp>
      </p:grpSp>
      <p:sp>
        <p:nvSpPr>
          <p:cNvPr id="26" name="TextBox 26"/>
          <p:cNvSpPr txBox="1"/>
          <p:nvPr/>
        </p:nvSpPr>
        <p:spPr>
          <a:xfrm>
            <a:off x="1028700" y="3492762"/>
            <a:ext cx="10390573" cy="3572421"/>
          </a:xfrm>
          <a:prstGeom prst="rect">
            <a:avLst/>
          </a:prstGeom>
        </p:spPr>
        <p:txBody>
          <a:bodyPr lIns="0" tIns="0" rIns="0" bIns="0" rtlCol="0" anchor="t">
            <a:spAutoFit/>
          </a:bodyPr>
          <a:lstStyle/>
          <a:p>
            <a:pPr marL="581090" lvl="1" indent="-290545" algn="l">
              <a:lnSpc>
                <a:spcPts val="4736"/>
              </a:lnSpc>
              <a:buFont typeface="Arial"/>
              <a:buChar char="•"/>
            </a:pPr>
            <a:r>
              <a:rPr lang="en-US" sz="2691" spc="-94">
                <a:solidFill>
                  <a:srgbClr val="000000"/>
                </a:solidFill>
                <a:latin typeface="Univers"/>
                <a:ea typeface="Univers"/>
                <a:cs typeface="Univers"/>
                <a:sym typeface="Univers"/>
              </a:rPr>
              <a:t>Once side effects from primary treatments subside, many CRC survivors continue to report a </a:t>
            </a:r>
            <a:r>
              <a:rPr lang="en-US" sz="2691" b="1" spc="-94">
                <a:solidFill>
                  <a:srgbClr val="000000"/>
                </a:solidFill>
                <a:latin typeface="Univers Bold"/>
                <a:ea typeface="Univers Bold"/>
                <a:cs typeface="Univers Bold"/>
                <a:sym typeface="Univers Bold"/>
              </a:rPr>
              <a:t>high burden of symptoms</a:t>
            </a:r>
          </a:p>
          <a:p>
            <a:pPr marL="581090" lvl="1" indent="-290545" algn="l">
              <a:lnSpc>
                <a:spcPts val="4736"/>
              </a:lnSpc>
              <a:buFont typeface="Arial"/>
              <a:buChar char="•"/>
            </a:pPr>
            <a:r>
              <a:rPr lang="en-US" sz="2691" b="1" spc="-94">
                <a:solidFill>
                  <a:srgbClr val="000000"/>
                </a:solidFill>
                <a:latin typeface="Univers Bold"/>
                <a:ea typeface="Univers Bold"/>
                <a:cs typeface="Univers Bold"/>
                <a:sym typeface="Univers Bold"/>
              </a:rPr>
              <a:t>Side effects from primary treatments </a:t>
            </a:r>
            <a:r>
              <a:rPr lang="en-US" sz="2691" spc="-94">
                <a:solidFill>
                  <a:srgbClr val="000000"/>
                </a:solidFill>
                <a:latin typeface="Univers"/>
                <a:ea typeface="Univers"/>
                <a:cs typeface="Univers"/>
                <a:sym typeface="Univers"/>
              </a:rPr>
              <a:t>tend to be most prominent during the first three years post treatment, however...</a:t>
            </a:r>
          </a:p>
          <a:p>
            <a:pPr marL="1162179" lvl="2" indent="-387393" algn="l">
              <a:lnSpc>
                <a:spcPts val="4736"/>
              </a:lnSpc>
              <a:buFont typeface="Arial"/>
              <a:buChar char="⚬"/>
            </a:pPr>
            <a:r>
              <a:rPr lang="en-US" sz="2691" b="1" spc="-94">
                <a:solidFill>
                  <a:srgbClr val="000000"/>
                </a:solidFill>
                <a:latin typeface="Univers Bold"/>
                <a:ea typeface="Univers Bold"/>
                <a:cs typeface="Univers Bold"/>
                <a:sym typeface="Univers Bold"/>
              </a:rPr>
              <a:t>Long-term effects of treatment can persist</a:t>
            </a:r>
            <a:r>
              <a:rPr lang="en-US" sz="2691" spc="-94">
                <a:solidFill>
                  <a:srgbClr val="000000"/>
                </a:solidFill>
                <a:latin typeface="Univers"/>
                <a:ea typeface="Univers"/>
                <a:cs typeface="Univers"/>
                <a:sym typeface="Univers"/>
              </a:rPr>
              <a:t> and is a major factor associated with QoL post-treatment </a:t>
            </a:r>
          </a:p>
        </p:txBody>
      </p:sp>
      <p:grpSp>
        <p:nvGrpSpPr>
          <p:cNvPr id="27" name="Group 27"/>
          <p:cNvGrpSpPr/>
          <p:nvPr/>
        </p:nvGrpSpPr>
        <p:grpSpPr>
          <a:xfrm>
            <a:off x="11672453" y="3418386"/>
            <a:ext cx="4471703" cy="5545273"/>
            <a:chOff x="0" y="0"/>
            <a:chExt cx="5962271" cy="7393698"/>
          </a:xfrm>
        </p:grpSpPr>
        <p:sp>
          <p:nvSpPr>
            <p:cNvPr id="28" name="Freeform 28"/>
            <p:cNvSpPr/>
            <p:nvPr/>
          </p:nvSpPr>
          <p:spPr>
            <a:xfrm>
              <a:off x="0" y="0"/>
              <a:ext cx="5962271" cy="7393698"/>
            </a:xfrm>
            <a:custGeom>
              <a:avLst/>
              <a:gdLst/>
              <a:ahLst/>
              <a:cxnLst/>
              <a:rect l="l" t="t" r="r" b="b"/>
              <a:pathLst>
                <a:path w="5962271" h="7393698">
                  <a:moveTo>
                    <a:pt x="0" y="0"/>
                  </a:moveTo>
                  <a:lnTo>
                    <a:pt x="5962271" y="0"/>
                  </a:lnTo>
                  <a:lnTo>
                    <a:pt x="5962271" y="7393698"/>
                  </a:lnTo>
                  <a:lnTo>
                    <a:pt x="0" y="7393698"/>
                  </a:lnTo>
                  <a:lnTo>
                    <a:pt x="0" y="0"/>
                  </a:lnTo>
                  <a:close/>
                </a:path>
              </a:pathLst>
            </a:custGeom>
            <a:blipFill>
              <a:blip r:embed="rId12">
                <a:extLst>
                  <a:ext uri="{96DAC541-7B7A-43D3-8B79-37D633B846F1}">
                    <asvg:svgBlip xmlns:asvg="http://schemas.microsoft.com/office/drawing/2016/SVG/main" r:embed="rId13"/>
                  </a:ext>
                </a:extLst>
              </a:blip>
              <a:stretch>
                <a:fillRect t="-478" b="-478"/>
              </a:stretch>
            </a:blipFill>
          </p:spPr>
          <p:txBody>
            <a:bodyPr/>
            <a:lstStyle/>
            <a:p>
              <a:endParaRPr lang="en-US"/>
            </a:p>
          </p:txBody>
        </p:sp>
        <p:sp>
          <p:nvSpPr>
            <p:cNvPr id="29" name="TextBox 29"/>
            <p:cNvSpPr txBox="1"/>
            <p:nvPr/>
          </p:nvSpPr>
          <p:spPr>
            <a:xfrm>
              <a:off x="757200" y="2627832"/>
              <a:ext cx="4447870" cy="4087359"/>
            </a:xfrm>
            <a:prstGeom prst="rect">
              <a:avLst/>
            </a:prstGeom>
          </p:spPr>
          <p:txBody>
            <a:bodyPr lIns="0" tIns="0" rIns="0" bIns="0" rtlCol="0" anchor="t">
              <a:spAutoFit/>
            </a:bodyPr>
            <a:lstStyle/>
            <a:p>
              <a:pPr marL="516430" lvl="1" indent="-258215" algn="l">
                <a:lnSpc>
                  <a:spcPts val="2391"/>
                </a:lnSpc>
                <a:buFont typeface="Arial"/>
                <a:buChar char="•"/>
              </a:pPr>
              <a:r>
                <a:rPr lang="en-US" sz="2391" spc="-83">
                  <a:solidFill>
                    <a:srgbClr val="000000"/>
                  </a:solidFill>
                  <a:latin typeface="Univers"/>
                  <a:ea typeface="Univers"/>
                  <a:cs typeface="Univers"/>
                  <a:sym typeface="Univers"/>
                </a:rPr>
                <a:t>fatigue</a:t>
              </a:r>
            </a:p>
            <a:p>
              <a:pPr marL="516430" lvl="1" indent="-258215" algn="l">
                <a:lnSpc>
                  <a:spcPts val="2391"/>
                </a:lnSpc>
                <a:buFont typeface="Arial"/>
                <a:buChar char="•"/>
              </a:pPr>
              <a:r>
                <a:rPr lang="en-US" sz="2391" spc="-83">
                  <a:solidFill>
                    <a:srgbClr val="000000"/>
                  </a:solidFill>
                  <a:latin typeface="Univers"/>
                  <a:ea typeface="Univers"/>
                  <a:cs typeface="Univers"/>
                  <a:sym typeface="Univers"/>
                </a:rPr>
                <a:t>sleep difficulty</a:t>
              </a:r>
            </a:p>
            <a:p>
              <a:pPr marL="516430" lvl="1" indent="-258215" algn="l">
                <a:lnSpc>
                  <a:spcPts val="2391"/>
                </a:lnSpc>
                <a:buFont typeface="Arial"/>
                <a:buChar char="•"/>
              </a:pPr>
              <a:r>
                <a:rPr lang="en-US" sz="2391" spc="-83">
                  <a:solidFill>
                    <a:srgbClr val="000000"/>
                  </a:solidFill>
                  <a:latin typeface="Univers"/>
                  <a:ea typeface="Univers"/>
                  <a:cs typeface="Univers"/>
                  <a:sym typeface="Univers"/>
                </a:rPr>
                <a:t>fear of recurrence</a:t>
              </a:r>
            </a:p>
            <a:p>
              <a:pPr marL="516430" lvl="1" indent="-258215" algn="l">
                <a:lnSpc>
                  <a:spcPts val="2391"/>
                </a:lnSpc>
                <a:buFont typeface="Arial"/>
                <a:buChar char="•"/>
              </a:pPr>
              <a:r>
                <a:rPr lang="en-US" sz="2391" spc="-83">
                  <a:solidFill>
                    <a:srgbClr val="000000"/>
                  </a:solidFill>
                  <a:latin typeface="Univers"/>
                  <a:ea typeface="Univers"/>
                  <a:cs typeface="Univers"/>
                  <a:sym typeface="Univers"/>
                </a:rPr>
                <a:t>anxiety</a:t>
              </a:r>
            </a:p>
            <a:p>
              <a:pPr marL="516430" lvl="1" indent="-258215" algn="l">
                <a:lnSpc>
                  <a:spcPts val="2391"/>
                </a:lnSpc>
                <a:buFont typeface="Arial"/>
                <a:buChar char="•"/>
              </a:pPr>
              <a:r>
                <a:rPr lang="en-US" sz="2391" spc="-83">
                  <a:solidFill>
                    <a:srgbClr val="000000"/>
                  </a:solidFill>
                  <a:latin typeface="Univers"/>
                  <a:ea typeface="Univers"/>
                  <a:cs typeface="Univers"/>
                  <a:sym typeface="Univers"/>
                </a:rPr>
                <a:t>depression</a:t>
              </a:r>
            </a:p>
            <a:p>
              <a:pPr marL="516430" lvl="1" indent="-258215" algn="l">
                <a:lnSpc>
                  <a:spcPts val="2391"/>
                </a:lnSpc>
                <a:buFont typeface="Arial"/>
                <a:buChar char="•"/>
              </a:pPr>
              <a:r>
                <a:rPr lang="en-US" sz="2391" spc="-83">
                  <a:solidFill>
                    <a:srgbClr val="000000"/>
                  </a:solidFill>
                  <a:latin typeface="Univers"/>
                  <a:ea typeface="Univers"/>
                  <a:cs typeface="Univers"/>
                  <a:sym typeface="Univers"/>
                </a:rPr>
                <a:t>negative body image</a:t>
              </a:r>
            </a:p>
            <a:p>
              <a:pPr marL="516430" lvl="1" indent="-258215" algn="l">
                <a:lnSpc>
                  <a:spcPts val="2391"/>
                </a:lnSpc>
                <a:buFont typeface="Arial"/>
                <a:buChar char="•"/>
              </a:pPr>
              <a:r>
                <a:rPr lang="en-US" sz="2391" spc="-83">
                  <a:solidFill>
                    <a:srgbClr val="000000"/>
                  </a:solidFill>
                  <a:latin typeface="Univers"/>
                  <a:ea typeface="Univers"/>
                  <a:cs typeface="Univers"/>
                  <a:sym typeface="Univers"/>
                </a:rPr>
                <a:t>sensory neuropathy</a:t>
              </a:r>
            </a:p>
            <a:p>
              <a:pPr marL="516430" lvl="1" indent="-258215" algn="l">
                <a:lnSpc>
                  <a:spcPts val="2391"/>
                </a:lnSpc>
                <a:buFont typeface="Arial"/>
                <a:buChar char="•"/>
              </a:pPr>
              <a:r>
                <a:rPr lang="en-US" sz="2391" spc="-83">
                  <a:solidFill>
                    <a:srgbClr val="000000"/>
                  </a:solidFill>
                  <a:latin typeface="Univers"/>
                  <a:ea typeface="Univers"/>
                  <a:cs typeface="Univers"/>
                  <a:sym typeface="Univers"/>
                </a:rPr>
                <a:t>GI problems</a:t>
              </a:r>
            </a:p>
            <a:p>
              <a:pPr marL="516430" lvl="1" indent="-258215" algn="l">
                <a:lnSpc>
                  <a:spcPts val="2391"/>
                </a:lnSpc>
                <a:buFont typeface="Arial"/>
                <a:buChar char="•"/>
              </a:pPr>
              <a:r>
                <a:rPr lang="en-US" sz="2391" spc="-83">
                  <a:solidFill>
                    <a:srgbClr val="000000"/>
                  </a:solidFill>
                  <a:latin typeface="Univers"/>
                  <a:ea typeface="Univers"/>
                  <a:cs typeface="Univers"/>
                  <a:sym typeface="Univers"/>
                </a:rPr>
                <a:t>urinary incontinence </a:t>
              </a:r>
            </a:p>
            <a:p>
              <a:pPr marL="516430" lvl="1" indent="-258215" algn="l">
                <a:lnSpc>
                  <a:spcPts val="2391"/>
                </a:lnSpc>
                <a:buFont typeface="Arial"/>
                <a:buChar char="•"/>
              </a:pPr>
              <a:r>
                <a:rPr lang="en-US" sz="2391" spc="-83">
                  <a:solidFill>
                    <a:srgbClr val="000000"/>
                  </a:solidFill>
                  <a:latin typeface="Univers"/>
                  <a:ea typeface="Univers"/>
                  <a:cs typeface="Univers"/>
                  <a:sym typeface="Univers"/>
                </a:rPr>
                <a:t>sexual dysfunction</a:t>
              </a:r>
            </a:p>
          </p:txBody>
        </p:sp>
        <p:sp>
          <p:nvSpPr>
            <p:cNvPr id="30" name="TextBox 30"/>
            <p:cNvSpPr txBox="1"/>
            <p:nvPr/>
          </p:nvSpPr>
          <p:spPr>
            <a:xfrm>
              <a:off x="645698" y="1226408"/>
              <a:ext cx="4670875" cy="1129842"/>
            </a:xfrm>
            <a:prstGeom prst="rect">
              <a:avLst/>
            </a:prstGeom>
          </p:spPr>
          <p:txBody>
            <a:bodyPr lIns="0" tIns="0" rIns="0" bIns="0" rtlCol="0" anchor="t">
              <a:spAutoFit/>
            </a:bodyPr>
            <a:lstStyle/>
            <a:p>
              <a:pPr algn="ctr">
                <a:lnSpc>
                  <a:spcPts val="3226"/>
                </a:lnSpc>
              </a:pPr>
              <a:r>
                <a:rPr lang="en-US" sz="2500" b="1" spc="-87">
                  <a:solidFill>
                    <a:srgbClr val="000000"/>
                  </a:solidFill>
                  <a:latin typeface="Univers Bold"/>
                  <a:ea typeface="Univers Bold"/>
                  <a:cs typeface="Univers Bold"/>
                  <a:sym typeface="Univers Bold"/>
                </a:rPr>
                <a:t>Long-term effects of CRC treatment can include:</a:t>
              </a:r>
            </a:p>
          </p:txBody>
        </p:sp>
      </p:grpSp>
      <p:sp>
        <p:nvSpPr>
          <p:cNvPr id="31" name="TextBox 31"/>
          <p:cNvSpPr txBox="1"/>
          <p:nvPr/>
        </p:nvSpPr>
        <p:spPr>
          <a:xfrm>
            <a:off x="9822442" y="958023"/>
            <a:ext cx="7436858" cy="954024"/>
          </a:xfrm>
          <a:prstGeom prst="rect">
            <a:avLst/>
          </a:prstGeom>
        </p:spPr>
        <p:txBody>
          <a:bodyPr lIns="0" tIns="0" rIns="0" bIns="0" rtlCol="0" anchor="t">
            <a:spAutoFit/>
          </a:bodyPr>
          <a:lstStyle/>
          <a:p>
            <a:pPr algn="r">
              <a:lnSpc>
                <a:spcPts val="3708"/>
              </a:lnSpc>
            </a:pPr>
            <a:r>
              <a:rPr lang="en-US" sz="3600" b="1">
                <a:solidFill>
                  <a:srgbClr val="101010"/>
                </a:solidFill>
                <a:latin typeface="Montserrat Bold"/>
                <a:ea typeface="Montserrat Bold"/>
                <a:cs typeface="Montserrat Bold"/>
                <a:sym typeface="Montserrat Bold"/>
              </a:rPr>
              <a:t>Common Side Effects &amp; Symptom Burden</a:t>
            </a:r>
          </a:p>
        </p:txBody>
      </p:sp>
      <p:sp>
        <p:nvSpPr>
          <p:cNvPr id="32" name="TextBox 32"/>
          <p:cNvSpPr txBox="1"/>
          <p:nvPr/>
        </p:nvSpPr>
        <p:spPr>
          <a:xfrm>
            <a:off x="1028700" y="2267076"/>
            <a:ext cx="10934119" cy="668610"/>
          </a:xfrm>
          <a:prstGeom prst="rect">
            <a:avLst/>
          </a:prstGeom>
        </p:spPr>
        <p:txBody>
          <a:bodyPr lIns="0" tIns="0" rIns="0" bIns="0" rtlCol="0" anchor="t">
            <a:spAutoFit/>
          </a:bodyPr>
          <a:lstStyle/>
          <a:p>
            <a:pPr algn="l">
              <a:lnSpc>
                <a:spcPts val="5336"/>
              </a:lnSpc>
            </a:pPr>
            <a:r>
              <a:rPr lang="en-US" sz="4234" b="1">
                <a:solidFill>
                  <a:srgbClr val="00136F"/>
                </a:solidFill>
                <a:latin typeface="Montserrat Ultra-Bold"/>
                <a:ea typeface="Montserrat Ultra-Bold"/>
                <a:cs typeface="Montserrat Ultra-Bold"/>
                <a:sym typeface="Montserrat Ultra-Bold"/>
              </a:rPr>
              <a:t>CRC Long-Term Side Effects</a:t>
            </a:r>
          </a:p>
        </p:txBody>
      </p:sp>
      <p:sp>
        <p:nvSpPr>
          <p:cNvPr id="33" name="TextBox 33"/>
          <p:cNvSpPr txBox="1"/>
          <p:nvPr/>
        </p:nvSpPr>
        <p:spPr>
          <a:xfrm>
            <a:off x="2296380" y="8526437"/>
            <a:ext cx="6554137" cy="304165"/>
          </a:xfrm>
          <a:prstGeom prst="rect">
            <a:avLst/>
          </a:prstGeom>
        </p:spPr>
        <p:txBody>
          <a:bodyPr lIns="0" tIns="0" rIns="0" bIns="0" rtlCol="0" anchor="t">
            <a:spAutoFit/>
          </a:bodyPr>
          <a:lstStyle/>
          <a:p>
            <a:pPr algn="l">
              <a:lnSpc>
                <a:spcPts val="1100"/>
              </a:lnSpc>
              <a:spcBef>
                <a:spcPct val="0"/>
              </a:spcBef>
            </a:pPr>
            <a:r>
              <a:rPr lang="en-US" sz="1100" spc="-38">
                <a:solidFill>
                  <a:srgbClr val="000000"/>
                </a:solidFill>
                <a:latin typeface="Univers"/>
                <a:ea typeface="Univers"/>
                <a:cs typeface="Univers"/>
                <a:sym typeface="Univers"/>
              </a:rPr>
              <a:t>Denlinger CS, Barsevick AM. The challenges of colorectal cancer survivorship. J Natl Compr Canc Netw. 2009 Sep;7(8):883-93; quiz 894. doi: 10.6004/jnccn.2009.0058. PMID: 19755048; PMCID: PMC3110673.</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500955" y="2102547"/>
            <a:ext cx="2758345" cy="245871"/>
            <a:chOff x="0" y="0"/>
            <a:chExt cx="726478" cy="64756"/>
          </a:xfrm>
        </p:grpSpPr>
        <p:sp>
          <p:nvSpPr>
            <p:cNvPr id="3" name="Freeform 3"/>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9B314"/>
            </a:solidFill>
          </p:spPr>
          <p:txBody>
            <a:bodyPr/>
            <a:lstStyle/>
            <a:p>
              <a:endParaRPr lang="en-US"/>
            </a:p>
          </p:txBody>
        </p:sp>
        <p:sp>
          <p:nvSpPr>
            <p:cNvPr id="4" name="TextBox 4"/>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028700" y="446628"/>
            <a:ext cx="3336038" cy="1347682"/>
            <a:chOff x="0" y="0"/>
            <a:chExt cx="4448050" cy="1796909"/>
          </a:xfrm>
        </p:grpSpPr>
        <p:sp>
          <p:nvSpPr>
            <p:cNvPr id="6" name="Freeform 6"/>
            <p:cNvSpPr/>
            <p:nvPr/>
          </p:nvSpPr>
          <p:spPr>
            <a:xfrm rot="-586919">
              <a:off x="915157" y="34528"/>
              <a:ext cx="466355" cy="699970"/>
            </a:xfrm>
            <a:custGeom>
              <a:avLst/>
              <a:gdLst/>
              <a:ahLst/>
              <a:cxnLst/>
              <a:rect l="l" t="t" r="r" b="b"/>
              <a:pathLst>
                <a:path w="466355" h="699970">
                  <a:moveTo>
                    <a:pt x="0" y="0"/>
                  </a:moveTo>
                  <a:lnTo>
                    <a:pt x="466355" y="0"/>
                  </a:lnTo>
                  <a:lnTo>
                    <a:pt x="466355" y="699971"/>
                  </a:lnTo>
                  <a:lnTo>
                    <a:pt x="0" y="6999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Freeform 7"/>
            <p:cNvSpPr/>
            <p:nvPr/>
          </p:nvSpPr>
          <p:spPr>
            <a:xfrm rot="-3527984">
              <a:off x="503875" y="121299"/>
              <a:ext cx="425574" cy="638760"/>
            </a:xfrm>
            <a:custGeom>
              <a:avLst/>
              <a:gdLst/>
              <a:ahLst/>
              <a:cxnLst/>
              <a:rect l="l" t="t" r="r" b="b"/>
              <a:pathLst>
                <a:path w="425574" h="638760">
                  <a:moveTo>
                    <a:pt x="0" y="0"/>
                  </a:moveTo>
                  <a:lnTo>
                    <a:pt x="425574" y="0"/>
                  </a:lnTo>
                  <a:lnTo>
                    <a:pt x="425574" y="638760"/>
                  </a:lnTo>
                  <a:lnTo>
                    <a:pt x="0" y="6387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p:cNvSpPr/>
            <p:nvPr/>
          </p:nvSpPr>
          <p:spPr>
            <a:xfrm rot="-6078961">
              <a:off x="221086" y="399711"/>
              <a:ext cx="390806" cy="586575"/>
            </a:xfrm>
            <a:custGeom>
              <a:avLst/>
              <a:gdLst/>
              <a:ahLst/>
              <a:cxnLst/>
              <a:rect l="l" t="t" r="r" b="b"/>
              <a:pathLst>
                <a:path w="390806" h="586575">
                  <a:moveTo>
                    <a:pt x="0" y="0"/>
                  </a:moveTo>
                  <a:lnTo>
                    <a:pt x="390806" y="0"/>
                  </a:lnTo>
                  <a:lnTo>
                    <a:pt x="390806" y="586575"/>
                  </a:lnTo>
                  <a:lnTo>
                    <a:pt x="0" y="58657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Freeform 9"/>
            <p:cNvSpPr/>
            <p:nvPr/>
          </p:nvSpPr>
          <p:spPr>
            <a:xfrm rot="-7906289">
              <a:off x="136525" y="721177"/>
              <a:ext cx="347580" cy="521696"/>
            </a:xfrm>
            <a:custGeom>
              <a:avLst/>
              <a:gdLst/>
              <a:ahLst/>
              <a:cxnLst/>
              <a:rect l="l" t="t" r="r" b="b"/>
              <a:pathLst>
                <a:path w="347580" h="521696">
                  <a:moveTo>
                    <a:pt x="0" y="0"/>
                  </a:moveTo>
                  <a:lnTo>
                    <a:pt x="347579" y="0"/>
                  </a:lnTo>
                  <a:lnTo>
                    <a:pt x="347579" y="521695"/>
                  </a:lnTo>
                  <a:lnTo>
                    <a:pt x="0" y="52169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0" name="Freeform 10"/>
            <p:cNvSpPr/>
            <p:nvPr/>
          </p:nvSpPr>
          <p:spPr>
            <a:xfrm rot="-10285624">
              <a:off x="212313" y="1062796"/>
              <a:ext cx="302405" cy="453891"/>
            </a:xfrm>
            <a:custGeom>
              <a:avLst/>
              <a:gdLst/>
              <a:ahLst/>
              <a:cxnLst/>
              <a:rect l="l" t="t" r="r" b="b"/>
              <a:pathLst>
                <a:path w="302405" h="453891">
                  <a:moveTo>
                    <a:pt x="0" y="0"/>
                  </a:moveTo>
                  <a:lnTo>
                    <a:pt x="302405" y="0"/>
                  </a:lnTo>
                  <a:lnTo>
                    <a:pt x="302405" y="453891"/>
                  </a:lnTo>
                  <a:lnTo>
                    <a:pt x="0" y="4538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1" name="Freeform 11"/>
            <p:cNvSpPr/>
            <p:nvPr/>
          </p:nvSpPr>
          <p:spPr>
            <a:xfrm rot="-1578899">
              <a:off x="427047" y="1276528"/>
              <a:ext cx="261444" cy="392411"/>
            </a:xfrm>
            <a:custGeom>
              <a:avLst/>
              <a:gdLst/>
              <a:ahLst/>
              <a:cxnLst/>
              <a:rect l="l" t="t" r="r" b="b"/>
              <a:pathLst>
                <a:path w="261444" h="392411">
                  <a:moveTo>
                    <a:pt x="0" y="0"/>
                  </a:moveTo>
                  <a:lnTo>
                    <a:pt x="261444" y="0"/>
                  </a:lnTo>
                  <a:lnTo>
                    <a:pt x="261444" y="392411"/>
                  </a:lnTo>
                  <a:lnTo>
                    <a:pt x="0" y="39241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2" name="Freeform 12"/>
            <p:cNvSpPr/>
            <p:nvPr/>
          </p:nvSpPr>
          <p:spPr>
            <a:xfrm rot="6582263">
              <a:off x="723505" y="1453153"/>
              <a:ext cx="233178" cy="349985"/>
            </a:xfrm>
            <a:custGeom>
              <a:avLst/>
              <a:gdLst/>
              <a:ahLst/>
              <a:cxnLst/>
              <a:rect l="l" t="t" r="r" b="b"/>
              <a:pathLst>
                <a:path w="233178" h="349985">
                  <a:moveTo>
                    <a:pt x="0" y="0"/>
                  </a:moveTo>
                  <a:lnTo>
                    <a:pt x="233177" y="0"/>
                  </a:lnTo>
                  <a:lnTo>
                    <a:pt x="233177" y="349985"/>
                  </a:lnTo>
                  <a:lnTo>
                    <a:pt x="0" y="34998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3" name="TextBox 13"/>
            <p:cNvSpPr txBox="1"/>
            <p:nvPr/>
          </p:nvSpPr>
          <p:spPr>
            <a:xfrm>
              <a:off x="668397"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K</a:t>
              </a:r>
            </a:p>
          </p:txBody>
        </p:sp>
        <p:sp>
          <p:nvSpPr>
            <p:cNvPr id="14" name="TextBox 14"/>
            <p:cNvSpPr txBox="1"/>
            <p:nvPr/>
          </p:nvSpPr>
          <p:spPr>
            <a:xfrm>
              <a:off x="103475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a</a:t>
              </a:r>
            </a:p>
          </p:txBody>
        </p:sp>
        <p:sp>
          <p:nvSpPr>
            <p:cNvPr id="15" name="TextBox 15"/>
            <p:cNvSpPr txBox="1"/>
            <p:nvPr/>
          </p:nvSpPr>
          <p:spPr>
            <a:xfrm>
              <a:off x="142290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n</a:t>
              </a:r>
            </a:p>
          </p:txBody>
        </p:sp>
        <p:sp>
          <p:nvSpPr>
            <p:cNvPr id="16" name="TextBox 16"/>
            <p:cNvSpPr txBox="1"/>
            <p:nvPr/>
          </p:nvSpPr>
          <p:spPr>
            <a:xfrm>
              <a:off x="2181657" y="731913"/>
              <a:ext cx="372287"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u</a:t>
              </a:r>
            </a:p>
          </p:txBody>
        </p:sp>
        <p:sp>
          <p:nvSpPr>
            <p:cNvPr id="17" name="TextBox 17"/>
            <p:cNvSpPr txBox="1"/>
            <p:nvPr/>
          </p:nvSpPr>
          <p:spPr>
            <a:xfrm>
              <a:off x="178053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S</a:t>
              </a:r>
            </a:p>
          </p:txBody>
        </p:sp>
        <p:sp>
          <p:nvSpPr>
            <p:cNvPr id="18" name="TextBox 18"/>
            <p:cNvSpPr txBox="1"/>
            <p:nvPr/>
          </p:nvSpPr>
          <p:spPr>
            <a:xfrm>
              <a:off x="2455310"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r</a:t>
              </a:r>
            </a:p>
          </p:txBody>
        </p:sp>
        <p:sp>
          <p:nvSpPr>
            <p:cNvPr id="19" name="TextBox 19"/>
            <p:cNvSpPr txBox="1"/>
            <p:nvPr/>
          </p:nvSpPr>
          <p:spPr>
            <a:xfrm>
              <a:off x="2752546"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20" name="TextBox 20"/>
            <p:cNvSpPr txBox="1"/>
            <p:nvPr/>
          </p:nvSpPr>
          <p:spPr>
            <a:xfrm>
              <a:off x="300310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i</a:t>
              </a:r>
            </a:p>
          </p:txBody>
        </p:sp>
        <p:sp>
          <p:nvSpPr>
            <p:cNvPr id="21" name="TextBox 21"/>
            <p:cNvSpPr txBox="1"/>
            <p:nvPr/>
          </p:nvSpPr>
          <p:spPr>
            <a:xfrm>
              <a:off x="3256949"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22" name="TextBox 22"/>
            <p:cNvSpPr txBox="1"/>
            <p:nvPr/>
          </p:nvSpPr>
          <p:spPr>
            <a:xfrm>
              <a:off x="3597635"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e</a:t>
              </a:r>
            </a:p>
          </p:txBody>
        </p:sp>
        <p:sp>
          <p:nvSpPr>
            <p:cNvPr id="23" name="TextBox 23"/>
            <p:cNvSpPr txBox="1"/>
            <p:nvPr/>
          </p:nvSpPr>
          <p:spPr>
            <a:xfrm>
              <a:off x="3992181" y="1101515"/>
              <a:ext cx="184337" cy="350834"/>
            </a:xfrm>
            <a:prstGeom prst="rect">
              <a:avLst/>
            </a:prstGeom>
          </p:spPr>
          <p:txBody>
            <a:bodyPr lIns="0" tIns="0" rIns="0" bIns="0" rtlCol="0" anchor="t">
              <a:spAutoFit/>
            </a:bodyPr>
            <a:lstStyle/>
            <a:p>
              <a:pPr algn="ctr">
                <a:lnSpc>
                  <a:spcPts val="1960"/>
                </a:lnSpc>
                <a:spcBef>
                  <a:spcPct val="0"/>
                </a:spcBef>
              </a:pPr>
              <a:r>
                <a:rPr lang="en-US" sz="1960" spc="-68">
                  <a:solidFill>
                    <a:srgbClr val="E9A500"/>
                  </a:solidFill>
                  <a:latin typeface="Sunborn"/>
                  <a:ea typeface="Sunborn"/>
                  <a:cs typeface="Sunborn"/>
                  <a:sym typeface="Sunborn"/>
                </a:rPr>
                <a:t>2</a:t>
              </a:r>
            </a:p>
          </p:txBody>
        </p:sp>
        <p:sp>
          <p:nvSpPr>
            <p:cNvPr id="24" name="TextBox 24"/>
            <p:cNvSpPr txBox="1"/>
            <p:nvPr/>
          </p:nvSpPr>
          <p:spPr>
            <a:xfrm>
              <a:off x="4231271" y="1105127"/>
              <a:ext cx="216779"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0</a:t>
              </a:r>
            </a:p>
          </p:txBody>
        </p:sp>
        <p:sp>
          <p:nvSpPr>
            <p:cNvPr id="25" name="TextBox 25"/>
            <p:cNvSpPr txBox="1"/>
            <p:nvPr/>
          </p:nvSpPr>
          <p:spPr>
            <a:xfrm>
              <a:off x="4186597" y="1101515"/>
              <a:ext cx="60475"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a:t>
              </a:r>
            </a:p>
          </p:txBody>
        </p:sp>
      </p:grpSp>
      <p:sp>
        <p:nvSpPr>
          <p:cNvPr id="26" name="TextBox 26"/>
          <p:cNvSpPr txBox="1"/>
          <p:nvPr/>
        </p:nvSpPr>
        <p:spPr>
          <a:xfrm>
            <a:off x="1028700" y="4290639"/>
            <a:ext cx="14851428" cy="4922742"/>
          </a:xfrm>
          <a:prstGeom prst="rect">
            <a:avLst/>
          </a:prstGeom>
        </p:spPr>
        <p:txBody>
          <a:bodyPr lIns="0" tIns="0" rIns="0" bIns="0" rtlCol="0" anchor="t">
            <a:spAutoFit/>
          </a:bodyPr>
          <a:lstStyle/>
          <a:p>
            <a:pPr marL="500022" lvl="1" indent="-250011" algn="l">
              <a:lnSpc>
                <a:spcPts val="3404"/>
              </a:lnSpc>
              <a:buFont typeface="Arial"/>
              <a:buChar char="•"/>
            </a:pPr>
            <a:r>
              <a:rPr lang="en-US" sz="2315" b="1" spc="-81">
                <a:solidFill>
                  <a:srgbClr val="000000"/>
                </a:solidFill>
                <a:latin typeface="Univers Bold"/>
                <a:ea typeface="Univers Bold"/>
                <a:cs typeface="Univers Bold"/>
                <a:sym typeface="Univers Bold"/>
              </a:rPr>
              <a:t>Results</a:t>
            </a:r>
          </a:p>
          <a:p>
            <a:pPr marL="925733" lvl="2" indent="-308578" algn="l">
              <a:lnSpc>
                <a:spcPts val="3151"/>
              </a:lnSpc>
              <a:buFont typeface="Arial"/>
              <a:buChar char="⚬"/>
            </a:pPr>
            <a:r>
              <a:rPr lang="en-US" sz="2143" spc="-75">
                <a:solidFill>
                  <a:srgbClr val="000000"/>
                </a:solidFill>
                <a:latin typeface="Univers"/>
                <a:ea typeface="Univers"/>
                <a:cs typeface="Univers"/>
                <a:sym typeface="Univers"/>
              </a:rPr>
              <a:t>830 survivors responded </a:t>
            </a:r>
            <a:r>
              <a:rPr lang="en-US" sz="2143" b="1" spc="-75">
                <a:solidFill>
                  <a:srgbClr val="000000"/>
                </a:solidFill>
                <a:latin typeface="Univers Bold"/>
                <a:ea typeface="Univers Bold"/>
                <a:cs typeface="Univers Bold"/>
                <a:sym typeface="Univers Bold"/>
              </a:rPr>
              <a:t>about 11 years post-diagnosis</a:t>
            </a:r>
          </a:p>
          <a:p>
            <a:pPr marL="500022" lvl="1" indent="-250011" algn="l">
              <a:lnSpc>
                <a:spcPts val="3404"/>
              </a:lnSpc>
              <a:buFont typeface="Arial"/>
              <a:buChar char="•"/>
            </a:pPr>
            <a:r>
              <a:rPr lang="en-US" sz="2315" b="1" spc="-81">
                <a:solidFill>
                  <a:srgbClr val="000000"/>
                </a:solidFill>
                <a:latin typeface="Univers Bold"/>
                <a:ea typeface="Univers Bold"/>
                <a:cs typeface="Univers Bold"/>
                <a:sym typeface="Univers Bold"/>
              </a:rPr>
              <a:t>Treatment Differences</a:t>
            </a:r>
          </a:p>
          <a:p>
            <a:pPr marL="925733" lvl="2" indent="-308578" algn="l">
              <a:lnSpc>
                <a:spcPts val="3151"/>
              </a:lnSpc>
              <a:buFont typeface="Arial"/>
              <a:buChar char="⚬"/>
            </a:pPr>
            <a:r>
              <a:rPr lang="en-US" sz="2143" spc="-75">
                <a:solidFill>
                  <a:srgbClr val="000000"/>
                </a:solidFill>
                <a:latin typeface="Univers"/>
                <a:ea typeface="Univers"/>
                <a:cs typeface="Univers"/>
                <a:sym typeface="Univers"/>
              </a:rPr>
              <a:t>Younger-onset survivors had higher rates of surgery (97.9% vs 93.6%) and chemotherapy (86.1% vs 77.7%)</a:t>
            </a:r>
          </a:p>
          <a:p>
            <a:pPr marL="500022" lvl="1" indent="-250011" algn="l">
              <a:lnSpc>
                <a:spcPts val="3404"/>
              </a:lnSpc>
              <a:buFont typeface="Arial"/>
              <a:buChar char="•"/>
            </a:pPr>
            <a:r>
              <a:rPr lang="en-US" sz="2315" b="1" spc="-81">
                <a:solidFill>
                  <a:srgbClr val="000000"/>
                </a:solidFill>
                <a:latin typeface="Univers Bold"/>
                <a:ea typeface="Univers Bold"/>
                <a:cs typeface="Univers Bold"/>
                <a:sym typeface="Univers Bold"/>
              </a:rPr>
              <a:t>Common Long-Term Concerns</a:t>
            </a:r>
          </a:p>
          <a:p>
            <a:pPr marL="925733" lvl="2" indent="-308578" algn="l">
              <a:lnSpc>
                <a:spcPts val="3151"/>
              </a:lnSpc>
              <a:buFont typeface="Arial"/>
              <a:buChar char="⚬"/>
            </a:pPr>
            <a:r>
              <a:rPr lang="en-US" sz="2143" spc="-75">
                <a:solidFill>
                  <a:srgbClr val="000000"/>
                </a:solidFill>
                <a:latin typeface="Univers"/>
                <a:ea typeface="Univers"/>
                <a:cs typeface="Univers"/>
                <a:sym typeface="Univers"/>
              </a:rPr>
              <a:t>Anxiety, body image issues, sexual dysfunction, embarrassment with bowel movements, urinary problems, and impotence</a:t>
            </a:r>
          </a:p>
          <a:p>
            <a:pPr marL="500022" lvl="1" indent="-250011" algn="l">
              <a:lnSpc>
                <a:spcPts val="3404"/>
              </a:lnSpc>
              <a:buFont typeface="Arial"/>
              <a:buChar char="•"/>
            </a:pPr>
            <a:r>
              <a:rPr lang="en-US" sz="2315" b="1" spc="-81">
                <a:solidFill>
                  <a:srgbClr val="000000"/>
                </a:solidFill>
                <a:latin typeface="Univers Bold"/>
                <a:ea typeface="Univers Bold"/>
                <a:cs typeface="Univers Bold"/>
                <a:sym typeface="Univers Bold"/>
              </a:rPr>
              <a:t>Age-Related Symptom Patterns</a:t>
            </a:r>
          </a:p>
          <a:p>
            <a:pPr marL="925733" lvl="2" indent="-308578" algn="l">
              <a:lnSpc>
                <a:spcPts val="3151"/>
              </a:lnSpc>
              <a:buFont typeface="Arial"/>
              <a:buChar char="⚬"/>
            </a:pPr>
            <a:r>
              <a:rPr lang="en-US" sz="2143" b="1" spc="-75">
                <a:solidFill>
                  <a:srgbClr val="000000"/>
                </a:solidFill>
                <a:latin typeface="Univers Bold"/>
                <a:ea typeface="Univers Bold"/>
                <a:cs typeface="Univers Bold"/>
                <a:sym typeface="Univers Bold"/>
              </a:rPr>
              <a:t>Younger-onset </a:t>
            </a:r>
            <a:r>
              <a:rPr lang="en-US" sz="2143" spc="-75">
                <a:solidFill>
                  <a:srgbClr val="000000"/>
                </a:solidFill>
                <a:latin typeface="Univers"/>
                <a:ea typeface="Univers"/>
                <a:cs typeface="Univers"/>
                <a:sym typeface="Univers"/>
              </a:rPr>
              <a:t>survivors reported more </a:t>
            </a:r>
            <a:r>
              <a:rPr lang="en-US" sz="2143" b="1" spc="-75">
                <a:solidFill>
                  <a:srgbClr val="000000"/>
                </a:solidFill>
                <a:latin typeface="Univers Bold"/>
                <a:ea typeface="Univers Bold"/>
                <a:cs typeface="Univers Bold"/>
                <a:sym typeface="Univers Bold"/>
              </a:rPr>
              <a:t>anxiety, body image distress, and embarrassment</a:t>
            </a:r>
            <a:r>
              <a:rPr lang="en-US" sz="2143" spc="-75">
                <a:solidFill>
                  <a:srgbClr val="000000"/>
                </a:solidFill>
                <a:latin typeface="Univers"/>
                <a:ea typeface="Univers"/>
                <a:cs typeface="Univers"/>
                <a:sym typeface="Univers"/>
              </a:rPr>
              <a:t> with bowel movements.</a:t>
            </a:r>
          </a:p>
          <a:p>
            <a:pPr marL="925733" lvl="2" indent="-308578" algn="l">
              <a:lnSpc>
                <a:spcPts val="3151"/>
              </a:lnSpc>
              <a:buFont typeface="Arial"/>
              <a:buChar char="⚬"/>
            </a:pPr>
            <a:r>
              <a:rPr lang="en-US" sz="2143" b="1" spc="-75">
                <a:solidFill>
                  <a:srgbClr val="000000"/>
                </a:solidFill>
                <a:latin typeface="Univers Bold"/>
                <a:ea typeface="Univers Bold"/>
                <a:cs typeface="Univers Bold"/>
                <a:sym typeface="Univers Bold"/>
              </a:rPr>
              <a:t>Later-onset </a:t>
            </a:r>
            <a:r>
              <a:rPr lang="en-US" sz="2143" spc="-75">
                <a:solidFill>
                  <a:srgbClr val="000000"/>
                </a:solidFill>
                <a:latin typeface="Univers"/>
                <a:ea typeface="Univers"/>
                <a:cs typeface="Univers"/>
                <a:sym typeface="Univers"/>
              </a:rPr>
              <a:t>survivors more often experienced </a:t>
            </a:r>
            <a:r>
              <a:rPr lang="en-US" sz="2143" b="1" spc="-75">
                <a:solidFill>
                  <a:srgbClr val="000000"/>
                </a:solidFill>
                <a:latin typeface="Univers Bold"/>
                <a:ea typeface="Univers Bold"/>
                <a:cs typeface="Univers Bold"/>
                <a:sym typeface="Univers Bold"/>
              </a:rPr>
              <a:t>sexual dysfunction, urinary issues, and impotence</a:t>
            </a:r>
            <a:r>
              <a:rPr lang="en-US" sz="2143" spc="-75">
                <a:solidFill>
                  <a:srgbClr val="000000"/>
                </a:solidFill>
                <a:latin typeface="Univers"/>
                <a:ea typeface="Univers"/>
                <a:cs typeface="Univers"/>
                <a:sym typeface="Univers"/>
              </a:rPr>
              <a:t>.</a:t>
            </a:r>
          </a:p>
          <a:p>
            <a:pPr marL="500022" lvl="1" indent="-250011" algn="l">
              <a:lnSpc>
                <a:spcPts val="3404"/>
              </a:lnSpc>
              <a:buFont typeface="Arial"/>
              <a:buChar char="•"/>
            </a:pPr>
            <a:r>
              <a:rPr lang="en-US" sz="2315" b="1" spc="-81">
                <a:solidFill>
                  <a:srgbClr val="000000"/>
                </a:solidFill>
                <a:latin typeface="Univers Bold"/>
                <a:ea typeface="Univers Bold"/>
                <a:cs typeface="Univers Bold"/>
                <a:sym typeface="Univers Bold"/>
              </a:rPr>
              <a:t>Key Finding</a:t>
            </a:r>
          </a:p>
          <a:p>
            <a:pPr marL="925733" lvl="2" indent="-308578" algn="l">
              <a:lnSpc>
                <a:spcPts val="3151"/>
              </a:lnSpc>
              <a:buFont typeface="Arial"/>
              <a:buChar char="⚬"/>
            </a:pPr>
            <a:r>
              <a:rPr lang="en-US" sz="2143" spc="-75">
                <a:solidFill>
                  <a:srgbClr val="000000"/>
                </a:solidFill>
                <a:latin typeface="Univers"/>
                <a:ea typeface="Univers"/>
                <a:cs typeface="Univers"/>
                <a:sym typeface="Univers"/>
              </a:rPr>
              <a:t> Age at diagnosis independently influenced long-term function and symptom burden</a:t>
            </a:r>
          </a:p>
        </p:txBody>
      </p:sp>
      <p:sp>
        <p:nvSpPr>
          <p:cNvPr id="27" name="TextBox 27"/>
          <p:cNvSpPr txBox="1"/>
          <p:nvPr/>
        </p:nvSpPr>
        <p:spPr>
          <a:xfrm>
            <a:off x="9822442" y="958023"/>
            <a:ext cx="7436858" cy="954024"/>
          </a:xfrm>
          <a:prstGeom prst="rect">
            <a:avLst/>
          </a:prstGeom>
        </p:spPr>
        <p:txBody>
          <a:bodyPr lIns="0" tIns="0" rIns="0" bIns="0" rtlCol="0" anchor="t">
            <a:spAutoFit/>
          </a:bodyPr>
          <a:lstStyle/>
          <a:p>
            <a:pPr algn="r">
              <a:lnSpc>
                <a:spcPts val="3708"/>
              </a:lnSpc>
            </a:pPr>
            <a:r>
              <a:rPr lang="en-US" sz="3600" b="1">
                <a:solidFill>
                  <a:srgbClr val="101010"/>
                </a:solidFill>
                <a:latin typeface="Montserrat Bold"/>
                <a:ea typeface="Montserrat Bold"/>
                <a:cs typeface="Montserrat Bold"/>
                <a:sym typeface="Montserrat Bold"/>
              </a:rPr>
              <a:t>Common Side Effects &amp; Symptom Burden</a:t>
            </a:r>
          </a:p>
        </p:txBody>
      </p:sp>
      <p:sp>
        <p:nvSpPr>
          <p:cNvPr id="28" name="TextBox 28"/>
          <p:cNvSpPr txBox="1"/>
          <p:nvPr/>
        </p:nvSpPr>
        <p:spPr>
          <a:xfrm>
            <a:off x="1028700" y="2319843"/>
            <a:ext cx="13768334" cy="668610"/>
          </a:xfrm>
          <a:prstGeom prst="rect">
            <a:avLst/>
          </a:prstGeom>
        </p:spPr>
        <p:txBody>
          <a:bodyPr lIns="0" tIns="0" rIns="0" bIns="0" rtlCol="0" anchor="t">
            <a:spAutoFit/>
          </a:bodyPr>
          <a:lstStyle/>
          <a:p>
            <a:pPr algn="l">
              <a:lnSpc>
                <a:spcPts val="5336"/>
              </a:lnSpc>
            </a:pPr>
            <a:r>
              <a:rPr lang="en-US" sz="4234" b="1">
                <a:solidFill>
                  <a:srgbClr val="00136F"/>
                </a:solidFill>
                <a:latin typeface="Montserrat Ultra-Bold"/>
                <a:ea typeface="Montserrat Ultra-Bold"/>
                <a:cs typeface="Montserrat Ultra-Bold"/>
                <a:sym typeface="Montserrat Ultra-Bold"/>
              </a:rPr>
              <a:t>Long-Term Symptoms by Age at Diagnosis</a:t>
            </a:r>
          </a:p>
        </p:txBody>
      </p:sp>
      <p:sp>
        <p:nvSpPr>
          <p:cNvPr id="29" name="TextBox 29"/>
          <p:cNvSpPr txBox="1"/>
          <p:nvPr/>
        </p:nvSpPr>
        <p:spPr>
          <a:xfrm>
            <a:off x="12870398" y="9203856"/>
            <a:ext cx="4388902" cy="704215"/>
          </a:xfrm>
          <a:prstGeom prst="rect">
            <a:avLst/>
          </a:prstGeom>
        </p:spPr>
        <p:txBody>
          <a:bodyPr lIns="0" tIns="0" rIns="0" bIns="0" rtlCol="0" anchor="t">
            <a:spAutoFit/>
          </a:bodyPr>
          <a:lstStyle/>
          <a:p>
            <a:pPr algn="l">
              <a:lnSpc>
                <a:spcPts val="1100"/>
              </a:lnSpc>
              <a:spcBef>
                <a:spcPct val="0"/>
              </a:spcBef>
            </a:pPr>
            <a:r>
              <a:rPr lang="en-US" sz="1100" spc="-38">
                <a:solidFill>
                  <a:srgbClr val="000000"/>
                </a:solidFill>
                <a:latin typeface="Univers"/>
                <a:ea typeface="Univers"/>
                <a:cs typeface="Univers"/>
                <a:sym typeface="Univers"/>
              </a:rPr>
              <a:t>Christina E. Bailey, et. al,. Functional Deficits and Symptoms of Long-Term Survivors of Colorectal Cancer Treated by Multimodality Therapy Differ by Age at Diagnosis, Journal of Gastrointestinal Surgery, Volume 19, Issue 1, 2015, Pages 180-188, SSN 1091-255X, https://doi.org/10.1007/s11605-014-2645-7.</a:t>
            </a:r>
          </a:p>
        </p:txBody>
      </p:sp>
      <p:sp>
        <p:nvSpPr>
          <p:cNvPr id="30" name="TextBox 30"/>
          <p:cNvSpPr txBox="1"/>
          <p:nvPr/>
        </p:nvSpPr>
        <p:spPr>
          <a:xfrm>
            <a:off x="1028700" y="3281157"/>
            <a:ext cx="14412821" cy="933282"/>
          </a:xfrm>
          <a:prstGeom prst="rect">
            <a:avLst/>
          </a:prstGeom>
        </p:spPr>
        <p:txBody>
          <a:bodyPr lIns="0" tIns="0" rIns="0" bIns="0" rtlCol="0" anchor="t">
            <a:spAutoFit/>
          </a:bodyPr>
          <a:lstStyle/>
          <a:p>
            <a:pPr algn="l">
              <a:lnSpc>
                <a:spcPts val="3504"/>
              </a:lnSpc>
            </a:pPr>
            <a:r>
              <a:rPr lang="en-US" sz="2716" b="1" spc="-95">
                <a:solidFill>
                  <a:srgbClr val="000000"/>
                </a:solidFill>
                <a:latin typeface="Univers Bold"/>
                <a:ea typeface="Univers Bold"/>
                <a:cs typeface="Univers Bold"/>
                <a:sym typeface="Univers Bold"/>
              </a:rPr>
              <a:t>A cross-sectional study published in 2015 investigated the functional outcomes and symptoms among 1,215 long-term (&gt;5 years) CRC survivors.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500955" y="2102547"/>
            <a:ext cx="2758345" cy="245871"/>
            <a:chOff x="0" y="0"/>
            <a:chExt cx="726478" cy="64756"/>
          </a:xfrm>
        </p:grpSpPr>
        <p:sp>
          <p:nvSpPr>
            <p:cNvPr id="3" name="Freeform 3"/>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9B314"/>
            </a:solidFill>
          </p:spPr>
          <p:txBody>
            <a:bodyPr/>
            <a:lstStyle/>
            <a:p>
              <a:endParaRPr lang="en-US"/>
            </a:p>
          </p:txBody>
        </p:sp>
        <p:sp>
          <p:nvSpPr>
            <p:cNvPr id="4" name="TextBox 4"/>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028700" y="446628"/>
            <a:ext cx="3336038" cy="1347682"/>
            <a:chOff x="0" y="0"/>
            <a:chExt cx="4448050" cy="1796909"/>
          </a:xfrm>
        </p:grpSpPr>
        <p:sp>
          <p:nvSpPr>
            <p:cNvPr id="6" name="Freeform 6"/>
            <p:cNvSpPr/>
            <p:nvPr/>
          </p:nvSpPr>
          <p:spPr>
            <a:xfrm rot="-586919">
              <a:off x="915157" y="34528"/>
              <a:ext cx="466355" cy="699970"/>
            </a:xfrm>
            <a:custGeom>
              <a:avLst/>
              <a:gdLst/>
              <a:ahLst/>
              <a:cxnLst/>
              <a:rect l="l" t="t" r="r" b="b"/>
              <a:pathLst>
                <a:path w="466355" h="699970">
                  <a:moveTo>
                    <a:pt x="0" y="0"/>
                  </a:moveTo>
                  <a:lnTo>
                    <a:pt x="466355" y="0"/>
                  </a:lnTo>
                  <a:lnTo>
                    <a:pt x="466355" y="699971"/>
                  </a:lnTo>
                  <a:lnTo>
                    <a:pt x="0" y="6999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Freeform 7"/>
            <p:cNvSpPr/>
            <p:nvPr/>
          </p:nvSpPr>
          <p:spPr>
            <a:xfrm rot="-3527984">
              <a:off x="503875" y="121299"/>
              <a:ext cx="425574" cy="638760"/>
            </a:xfrm>
            <a:custGeom>
              <a:avLst/>
              <a:gdLst/>
              <a:ahLst/>
              <a:cxnLst/>
              <a:rect l="l" t="t" r="r" b="b"/>
              <a:pathLst>
                <a:path w="425574" h="638760">
                  <a:moveTo>
                    <a:pt x="0" y="0"/>
                  </a:moveTo>
                  <a:lnTo>
                    <a:pt x="425574" y="0"/>
                  </a:lnTo>
                  <a:lnTo>
                    <a:pt x="425574" y="638760"/>
                  </a:lnTo>
                  <a:lnTo>
                    <a:pt x="0" y="6387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p:cNvSpPr/>
            <p:nvPr/>
          </p:nvSpPr>
          <p:spPr>
            <a:xfrm rot="-6078961">
              <a:off x="221086" y="399711"/>
              <a:ext cx="390806" cy="586575"/>
            </a:xfrm>
            <a:custGeom>
              <a:avLst/>
              <a:gdLst/>
              <a:ahLst/>
              <a:cxnLst/>
              <a:rect l="l" t="t" r="r" b="b"/>
              <a:pathLst>
                <a:path w="390806" h="586575">
                  <a:moveTo>
                    <a:pt x="0" y="0"/>
                  </a:moveTo>
                  <a:lnTo>
                    <a:pt x="390806" y="0"/>
                  </a:lnTo>
                  <a:lnTo>
                    <a:pt x="390806" y="586575"/>
                  </a:lnTo>
                  <a:lnTo>
                    <a:pt x="0" y="58657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Freeform 9"/>
            <p:cNvSpPr/>
            <p:nvPr/>
          </p:nvSpPr>
          <p:spPr>
            <a:xfrm rot="-7906289">
              <a:off x="136525" y="721177"/>
              <a:ext cx="347580" cy="521696"/>
            </a:xfrm>
            <a:custGeom>
              <a:avLst/>
              <a:gdLst/>
              <a:ahLst/>
              <a:cxnLst/>
              <a:rect l="l" t="t" r="r" b="b"/>
              <a:pathLst>
                <a:path w="347580" h="521696">
                  <a:moveTo>
                    <a:pt x="0" y="0"/>
                  </a:moveTo>
                  <a:lnTo>
                    <a:pt x="347579" y="0"/>
                  </a:lnTo>
                  <a:lnTo>
                    <a:pt x="347579" y="521695"/>
                  </a:lnTo>
                  <a:lnTo>
                    <a:pt x="0" y="52169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0" name="Freeform 10"/>
            <p:cNvSpPr/>
            <p:nvPr/>
          </p:nvSpPr>
          <p:spPr>
            <a:xfrm rot="-10285624">
              <a:off x="212313" y="1062796"/>
              <a:ext cx="302405" cy="453891"/>
            </a:xfrm>
            <a:custGeom>
              <a:avLst/>
              <a:gdLst/>
              <a:ahLst/>
              <a:cxnLst/>
              <a:rect l="l" t="t" r="r" b="b"/>
              <a:pathLst>
                <a:path w="302405" h="453891">
                  <a:moveTo>
                    <a:pt x="0" y="0"/>
                  </a:moveTo>
                  <a:lnTo>
                    <a:pt x="302405" y="0"/>
                  </a:lnTo>
                  <a:lnTo>
                    <a:pt x="302405" y="453891"/>
                  </a:lnTo>
                  <a:lnTo>
                    <a:pt x="0" y="4538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1" name="Freeform 11"/>
            <p:cNvSpPr/>
            <p:nvPr/>
          </p:nvSpPr>
          <p:spPr>
            <a:xfrm rot="-1578899">
              <a:off x="427047" y="1276528"/>
              <a:ext cx="261444" cy="392411"/>
            </a:xfrm>
            <a:custGeom>
              <a:avLst/>
              <a:gdLst/>
              <a:ahLst/>
              <a:cxnLst/>
              <a:rect l="l" t="t" r="r" b="b"/>
              <a:pathLst>
                <a:path w="261444" h="392411">
                  <a:moveTo>
                    <a:pt x="0" y="0"/>
                  </a:moveTo>
                  <a:lnTo>
                    <a:pt x="261444" y="0"/>
                  </a:lnTo>
                  <a:lnTo>
                    <a:pt x="261444" y="392411"/>
                  </a:lnTo>
                  <a:lnTo>
                    <a:pt x="0" y="39241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2" name="Freeform 12"/>
            <p:cNvSpPr/>
            <p:nvPr/>
          </p:nvSpPr>
          <p:spPr>
            <a:xfrm rot="6582263">
              <a:off x="723505" y="1453153"/>
              <a:ext cx="233178" cy="349985"/>
            </a:xfrm>
            <a:custGeom>
              <a:avLst/>
              <a:gdLst/>
              <a:ahLst/>
              <a:cxnLst/>
              <a:rect l="l" t="t" r="r" b="b"/>
              <a:pathLst>
                <a:path w="233178" h="349985">
                  <a:moveTo>
                    <a:pt x="0" y="0"/>
                  </a:moveTo>
                  <a:lnTo>
                    <a:pt x="233177" y="0"/>
                  </a:lnTo>
                  <a:lnTo>
                    <a:pt x="233177" y="349985"/>
                  </a:lnTo>
                  <a:lnTo>
                    <a:pt x="0" y="34998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3" name="TextBox 13"/>
            <p:cNvSpPr txBox="1"/>
            <p:nvPr/>
          </p:nvSpPr>
          <p:spPr>
            <a:xfrm>
              <a:off x="668397"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K</a:t>
              </a:r>
            </a:p>
          </p:txBody>
        </p:sp>
        <p:sp>
          <p:nvSpPr>
            <p:cNvPr id="14" name="TextBox 14"/>
            <p:cNvSpPr txBox="1"/>
            <p:nvPr/>
          </p:nvSpPr>
          <p:spPr>
            <a:xfrm>
              <a:off x="103475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a</a:t>
              </a:r>
            </a:p>
          </p:txBody>
        </p:sp>
        <p:sp>
          <p:nvSpPr>
            <p:cNvPr id="15" name="TextBox 15"/>
            <p:cNvSpPr txBox="1"/>
            <p:nvPr/>
          </p:nvSpPr>
          <p:spPr>
            <a:xfrm>
              <a:off x="142290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n</a:t>
              </a:r>
            </a:p>
          </p:txBody>
        </p:sp>
        <p:sp>
          <p:nvSpPr>
            <p:cNvPr id="16" name="TextBox 16"/>
            <p:cNvSpPr txBox="1"/>
            <p:nvPr/>
          </p:nvSpPr>
          <p:spPr>
            <a:xfrm>
              <a:off x="2181657" y="731913"/>
              <a:ext cx="372287"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u</a:t>
              </a:r>
            </a:p>
          </p:txBody>
        </p:sp>
        <p:sp>
          <p:nvSpPr>
            <p:cNvPr id="17" name="TextBox 17"/>
            <p:cNvSpPr txBox="1"/>
            <p:nvPr/>
          </p:nvSpPr>
          <p:spPr>
            <a:xfrm>
              <a:off x="178053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S</a:t>
              </a:r>
            </a:p>
          </p:txBody>
        </p:sp>
        <p:sp>
          <p:nvSpPr>
            <p:cNvPr id="18" name="TextBox 18"/>
            <p:cNvSpPr txBox="1"/>
            <p:nvPr/>
          </p:nvSpPr>
          <p:spPr>
            <a:xfrm>
              <a:off x="2455310"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r</a:t>
              </a:r>
            </a:p>
          </p:txBody>
        </p:sp>
        <p:sp>
          <p:nvSpPr>
            <p:cNvPr id="19" name="TextBox 19"/>
            <p:cNvSpPr txBox="1"/>
            <p:nvPr/>
          </p:nvSpPr>
          <p:spPr>
            <a:xfrm>
              <a:off x="2752546"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20" name="TextBox 20"/>
            <p:cNvSpPr txBox="1"/>
            <p:nvPr/>
          </p:nvSpPr>
          <p:spPr>
            <a:xfrm>
              <a:off x="300310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i</a:t>
              </a:r>
            </a:p>
          </p:txBody>
        </p:sp>
        <p:sp>
          <p:nvSpPr>
            <p:cNvPr id="21" name="TextBox 21"/>
            <p:cNvSpPr txBox="1"/>
            <p:nvPr/>
          </p:nvSpPr>
          <p:spPr>
            <a:xfrm>
              <a:off x="3256949"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22" name="TextBox 22"/>
            <p:cNvSpPr txBox="1"/>
            <p:nvPr/>
          </p:nvSpPr>
          <p:spPr>
            <a:xfrm>
              <a:off x="3597635"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e</a:t>
              </a:r>
            </a:p>
          </p:txBody>
        </p:sp>
        <p:sp>
          <p:nvSpPr>
            <p:cNvPr id="23" name="TextBox 23"/>
            <p:cNvSpPr txBox="1"/>
            <p:nvPr/>
          </p:nvSpPr>
          <p:spPr>
            <a:xfrm>
              <a:off x="3992181" y="1101515"/>
              <a:ext cx="184337" cy="350834"/>
            </a:xfrm>
            <a:prstGeom prst="rect">
              <a:avLst/>
            </a:prstGeom>
          </p:spPr>
          <p:txBody>
            <a:bodyPr lIns="0" tIns="0" rIns="0" bIns="0" rtlCol="0" anchor="t">
              <a:spAutoFit/>
            </a:bodyPr>
            <a:lstStyle/>
            <a:p>
              <a:pPr algn="ctr">
                <a:lnSpc>
                  <a:spcPts val="1960"/>
                </a:lnSpc>
                <a:spcBef>
                  <a:spcPct val="0"/>
                </a:spcBef>
              </a:pPr>
              <a:r>
                <a:rPr lang="en-US" sz="1960" spc="-68">
                  <a:solidFill>
                    <a:srgbClr val="E9A500"/>
                  </a:solidFill>
                  <a:latin typeface="Sunborn"/>
                  <a:ea typeface="Sunborn"/>
                  <a:cs typeface="Sunborn"/>
                  <a:sym typeface="Sunborn"/>
                </a:rPr>
                <a:t>2</a:t>
              </a:r>
            </a:p>
          </p:txBody>
        </p:sp>
        <p:sp>
          <p:nvSpPr>
            <p:cNvPr id="24" name="TextBox 24"/>
            <p:cNvSpPr txBox="1"/>
            <p:nvPr/>
          </p:nvSpPr>
          <p:spPr>
            <a:xfrm>
              <a:off x="4231271" y="1105127"/>
              <a:ext cx="216779"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0</a:t>
              </a:r>
            </a:p>
          </p:txBody>
        </p:sp>
        <p:sp>
          <p:nvSpPr>
            <p:cNvPr id="25" name="TextBox 25"/>
            <p:cNvSpPr txBox="1"/>
            <p:nvPr/>
          </p:nvSpPr>
          <p:spPr>
            <a:xfrm>
              <a:off x="4186597" y="1101515"/>
              <a:ext cx="60475"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a:t>
              </a:r>
            </a:p>
          </p:txBody>
        </p:sp>
      </p:grpSp>
      <p:sp>
        <p:nvSpPr>
          <p:cNvPr id="26" name="TextBox 26"/>
          <p:cNvSpPr txBox="1"/>
          <p:nvPr/>
        </p:nvSpPr>
        <p:spPr>
          <a:xfrm>
            <a:off x="7496066" y="3402411"/>
            <a:ext cx="9763234" cy="5855889"/>
          </a:xfrm>
          <a:prstGeom prst="rect">
            <a:avLst/>
          </a:prstGeom>
        </p:spPr>
        <p:txBody>
          <a:bodyPr lIns="0" tIns="0" rIns="0" bIns="0" rtlCol="0" anchor="t">
            <a:spAutoFit/>
          </a:bodyPr>
          <a:lstStyle/>
          <a:p>
            <a:pPr marL="457782" lvl="1" indent="-228891" algn="l">
              <a:lnSpc>
                <a:spcPts val="2417"/>
              </a:lnSpc>
              <a:buFont typeface="Arial"/>
              <a:buChar char="•"/>
            </a:pPr>
            <a:r>
              <a:rPr lang="en-US" sz="2120" b="1" spc="-74">
                <a:solidFill>
                  <a:srgbClr val="000000"/>
                </a:solidFill>
                <a:latin typeface="Univers Bold"/>
                <a:ea typeface="Univers Bold"/>
                <a:cs typeface="Univers Bold"/>
                <a:sym typeface="Univers Bold"/>
              </a:rPr>
              <a:t>Highest frequency</a:t>
            </a:r>
          </a:p>
          <a:p>
            <a:pPr marL="915563" lvl="2" indent="-305188" algn="l">
              <a:lnSpc>
                <a:spcPts val="2417"/>
              </a:lnSpc>
              <a:buFont typeface="Arial"/>
              <a:buChar char="⚬"/>
            </a:pPr>
            <a:r>
              <a:rPr lang="en-US" sz="2120" spc="-74">
                <a:solidFill>
                  <a:srgbClr val="000000"/>
                </a:solidFill>
                <a:latin typeface="Univers"/>
                <a:ea typeface="Univers"/>
                <a:cs typeface="Univers"/>
                <a:sym typeface="Univers"/>
              </a:rPr>
              <a:t>Body image distress (78.5%)</a:t>
            </a:r>
          </a:p>
          <a:p>
            <a:pPr algn="l">
              <a:lnSpc>
                <a:spcPts val="2417"/>
              </a:lnSpc>
            </a:pPr>
            <a:endParaRPr lang="en-US" sz="2120" spc="-74">
              <a:solidFill>
                <a:srgbClr val="000000"/>
              </a:solidFill>
              <a:latin typeface="Univers"/>
              <a:ea typeface="Univers"/>
              <a:cs typeface="Univers"/>
              <a:sym typeface="Univers"/>
            </a:endParaRPr>
          </a:p>
          <a:p>
            <a:pPr marL="457782" lvl="1" indent="-228891" algn="l">
              <a:lnSpc>
                <a:spcPts val="2417"/>
              </a:lnSpc>
              <a:buFont typeface="Arial"/>
              <a:buChar char="•"/>
            </a:pPr>
            <a:r>
              <a:rPr lang="en-US" sz="2120" b="1" spc="-74">
                <a:solidFill>
                  <a:srgbClr val="000000"/>
                </a:solidFill>
                <a:latin typeface="Univers Bold"/>
                <a:ea typeface="Univers Bold"/>
                <a:cs typeface="Univers Bold"/>
                <a:sym typeface="Univers Bold"/>
              </a:rPr>
              <a:t>Highest severity</a:t>
            </a:r>
          </a:p>
          <a:p>
            <a:pPr marL="915563" lvl="2" indent="-305188" algn="l">
              <a:lnSpc>
                <a:spcPts val="2417"/>
              </a:lnSpc>
              <a:buFont typeface="Arial"/>
              <a:buChar char="⚬"/>
            </a:pPr>
            <a:r>
              <a:rPr lang="en-US" sz="2120" spc="-74">
                <a:solidFill>
                  <a:srgbClr val="000000"/>
                </a:solidFill>
                <a:latin typeface="Univers"/>
                <a:ea typeface="Univers"/>
                <a:cs typeface="Univers"/>
                <a:sym typeface="Univers"/>
              </a:rPr>
              <a:t>Fatigue (mean 50.1 on 0–100 scale)</a:t>
            </a:r>
          </a:p>
          <a:p>
            <a:pPr algn="l">
              <a:lnSpc>
                <a:spcPts val="2417"/>
              </a:lnSpc>
            </a:pPr>
            <a:endParaRPr lang="en-US" sz="2120" spc="-74">
              <a:solidFill>
                <a:srgbClr val="000000"/>
              </a:solidFill>
              <a:latin typeface="Univers"/>
              <a:ea typeface="Univers"/>
              <a:cs typeface="Univers"/>
              <a:sym typeface="Univers"/>
            </a:endParaRPr>
          </a:p>
          <a:p>
            <a:pPr marL="457782" lvl="1" indent="-228891" algn="l">
              <a:lnSpc>
                <a:spcPts val="2417"/>
              </a:lnSpc>
              <a:buFont typeface="Arial"/>
              <a:buChar char="•"/>
            </a:pPr>
            <a:r>
              <a:rPr lang="en-US" sz="2120" b="1" spc="-74">
                <a:solidFill>
                  <a:srgbClr val="000000"/>
                </a:solidFill>
                <a:latin typeface="Univers Bold"/>
                <a:ea typeface="Univers Bold"/>
                <a:cs typeface="Univers Bold"/>
                <a:sym typeface="Univers Bold"/>
              </a:rPr>
              <a:t>Other major issues</a:t>
            </a:r>
          </a:p>
          <a:p>
            <a:pPr marL="915563" lvl="2" indent="-305188" algn="l">
              <a:lnSpc>
                <a:spcPts val="2417"/>
              </a:lnSpc>
              <a:buFont typeface="Arial"/>
              <a:buChar char="⚬"/>
            </a:pPr>
            <a:r>
              <a:rPr lang="en-US" sz="2120" spc="-74">
                <a:solidFill>
                  <a:srgbClr val="000000"/>
                </a:solidFill>
                <a:latin typeface="Univers"/>
                <a:ea typeface="Univers"/>
                <a:cs typeface="Univers"/>
                <a:sym typeface="Univers"/>
              </a:rPr>
              <a:t>GI symptoms, psychological distress, peripheral neuropathy, insomnia</a:t>
            </a:r>
          </a:p>
          <a:p>
            <a:pPr algn="l">
              <a:lnSpc>
                <a:spcPts val="2417"/>
              </a:lnSpc>
            </a:pPr>
            <a:endParaRPr lang="en-US" sz="2120" spc="-74">
              <a:solidFill>
                <a:srgbClr val="000000"/>
              </a:solidFill>
              <a:latin typeface="Univers"/>
              <a:ea typeface="Univers"/>
              <a:cs typeface="Univers"/>
              <a:sym typeface="Univers"/>
            </a:endParaRPr>
          </a:p>
          <a:p>
            <a:pPr marL="457782" lvl="1" indent="-228891" algn="l">
              <a:lnSpc>
                <a:spcPts val="2417"/>
              </a:lnSpc>
              <a:buFont typeface="Arial"/>
              <a:buChar char="•"/>
            </a:pPr>
            <a:r>
              <a:rPr lang="en-US" sz="2120" b="1" spc="-74">
                <a:solidFill>
                  <a:srgbClr val="000000"/>
                </a:solidFill>
                <a:latin typeface="Univers Bold"/>
                <a:ea typeface="Univers Bold"/>
                <a:cs typeface="Univers Bold"/>
                <a:sym typeface="Univers Bold"/>
              </a:rPr>
              <a:t>Risk factors</a:t>
            </a:r>
          </a:p>
          <a:p>
            <a:pPr marL="915563" lvl="2" indent="-305188" algn="l">
              <a:lnSpc>
                <a:spcPts val="2417"/>
              </a:lnSpc>
              <a:buFont typeface="Arial"/>
              <a:buChar char="⚬"/>
            </a:pPr>
            <a:r>
              <a:rPr lang="en-US" sz="2120" spc="-74">
                <a:solidFill>
                  <a:srgbClr val="000000"/>
                </a:solidFill>
                <a:latin typeface="Univers"/>
                <a:ea typeface="Univers"/>
                <a:cs typeface="Univers"/>
                <a:sym typeface="Univers"/>
              </a:rPr>
              <a:t>Younger age, female gender, low family/social support</a:t>
            </a:r>
          </a:p>
          <a:p>
            <a:pPr algn="l">
              <a:lnSpc>
                <a:spcPts val="2417"/>
              </a:lnSpc>
            </a:pPr>
            <a:endParaRPr lang="en-US" sz="2120" spc="-74">
              <a:solidFill>
                <a:srgbClr val="000000"/>
              </a:solidFill>
              <a:latin typeface="Univers"/>
              <a:ea typeface="Univers"/>
              <a:cs typeface="Univers"/>
              <a:sym typeface="Univers"/>
            </a:endParaRPr>
          </a:p>
          <a:p>
            <a:pPr marL="457782" lvl="1" indent="-228891" algn="l">
              <a:lnSpc>
                <a:spcPts val="2417"/>
              </a:lnSpc>
              <a:buFont typeface="Arial"/>
              <a:buChar char="•"/>
            </a:pPr>
            <a:r>
              <a:rPr lang="en-US" sz="2120" b="1" spc="-74">
                <a:solidFill>
                  <a:srgbClr val="000000"/>
                </a:solidFill>
                <a:latin typeface="Univers Bold"/>
                <a:ea typeface="Univers Bold"/>
                <a:cs typeface="Univers Bold"/>
                <a:sym typeface="Univers Bold"/>
              </a:rPr>
              <a:t>Impact on Survivors &amp; Caregivers</a:t>
            </a:r>
          </a:p>
          <a:p>
            <a:pPr marL="915563" lvl="2" indent="-305188" algn="l">
              <a:lnSpc>
                <a:spcPts val="2417"/>
              </a:lnSpc>
              <a:buFont typeface="Arial"/>
              <a:buChar char="⚬"/>
            </a:pPr>
            <a:r>
              <a:rPr lang="en-US" sz="2120" spc="-74">
                <a:solidFill>
                  <a:srgbClr val="000000"/>
                </a:solidFill>
                <a:latin typeface="Univers"/>
                <a:ea typeface="Univers"/>
                <a:cs typeface="Univers"/>
                <a:sym typeface="Univers"/>
              </a:rPr>
              <a:t>Symptoms impaired QoL, social &amp; sexual functioning, financial well-being</a:t>
            </a:r>
          </a:p>
          <a:p>
            <a:pPr marL="915563" lvl="2" indent="-305188" algn="l">
              <a:lnSpc>
                <a:spcPts val="2417"/>
              </a:lnSpc>
              <a:buFont typeface="Arial"/>
              <a:buChar char="⚬"/>
            </a:pPr>
            <a:r>
              <a:rPr lang="en-US" sz="2120" spc="-74">
                <a:solidFill>
                  <a:srgbClr val="000000"/>
                </a:solidFill>
                <a:latin typeface="Univers"/>
                <a:ea typeface="Univers"/>
                <a:cs typeface="Univers"/>
                <a:sym typeface="Univers"/>
              </a:rPr>
              <a:t>Caregivers also experienced declines in physical and mental health</a:t>
            </a:r>
          </a:p>
          <a:p>
            <a:pPr algn="l">
              <a:lnSpc>
                <a:spcPts val="2417"/>
              </a:lnSpc>
            </a:pPr>
            <a:endParaRPr lang="en-US" sz="2120" spc="-74">
              <a:solidFill>
                <a:srgbClr val="000000"/>
              </a:solidFill>
              <a:latin typeface="Univers"/>
              <a:ea typeface="Univers"/>
              <a:cs typeface="Univers"/>
              <a:sym typeface="Univers"/>
            </a:endParaRPr>
          </a:p>
          <a:p>
            <a:pPr marL="457782" lvl="1" indent="-228891" algn="l">
              <a:lnSpc>
                <a:spcPts val="2417"/>
              </a:lnSpc>
              <a:buFont typeface="Arial"/>
              <a:buChar char="•"/>
            </a:pPr>
            <a:r>
              <a:rPr lang="en-US" sz="2120" b="1" spc="-74">
                <a:solidFill>
                  <a:srgbClr val="000000"/>
                </a:solidFill>
                <a:latin typeface="Univers Bold"/>
                <a:ea typeface="Univers Bold"/>
                <a:cs typeface="Univers Bold"/>
                <a:sym typeface="Univers Bold"/>
              </a:rPr>
              <a:t>Summary:</a:t>
            </a:r>
          </a:p>
          <a:p>
            <a:pPr marL="915563" lvl="2" indent="-305188" algn="l">
              <a:lnSpc>
                <a:spcPts val="2417"/>
              </a:lnSpc>
              <a:buFont typeface="Arial"/>
              <a:buChar char="⚬"/>
            </a:pPr>
            <a:r>
              <a:rPr lang="en-US" sz="2120" spc="-74">
                <a:solidFill>
                  <a:srgbClr val="000000"/>
                </a:solidFill>
                <a:latin typeface="Univers"/>
                <a:ea typeface="Univers"/>
                <a:cs typeface="Univers"/>
                <a:sym typeface="Univers"/>
              </a:rPr>
              <a:t>CRC survivors face multiple, persistent adverse symptoms with meaningful impacts on daily life</a:t>
            </a:r>
          </a:p>
        </p:txBody>
      </p:sp>
      <p:sp>
        <p:nvSpPr>
          <p:cNvPr id="27" name="TextBox 27"/>
          <p:cNvSpPr txBox="1"/>
          <p:nvPr/>
        </p:nvSpPr>
        <p:spPr>
          <a:xfrm>
            <a:off x="9822442" y="958023"/>
            <a:ext cx="7436858" cy="954024"/>
          </a:xfrm>
          <a:prstGeom prst="rect">
            <a:avLst/>
          </a:prstGeom>
        </p:spPr>
        <p:txBody>
          <a:bodyPr lIns="0" tIns="0" rIns="0" bIns="0" rtlCol="0" anchor="t">
            <a:spAutoFit/>
          </a:bodyPr>
          <a:lstStyle/>
          <a:p>
            <a:pPr algn="r">
              <a:lnSpc>
                <a:spcPts val="3708"/>
              </a:lnSpc>
            </a:pPr>
            <a:r>
              <a:rPr lang="en-US" sz="3600" b="1">
                <a:solidFill>
                  <a:srgbClr val="101010"/>
                </a:solidFill>
                <a:latin typeface="Montserrat Bold"/>
                <a:ea typeface="Montserrat Bold"/>
                <a:cs typeface="Montserrat Bold"/>
                <a:sym typeface="Montserrat Bold"/>
              </a:rPr>
              <a:t>Common Side Effects &amp; Symptom Burden</a:t>
            </a:r>
          </a:p>
        </p:txBody>
      </p:sp>
      <p:sp>
        <p:nvSpPr>
          <p:cNvPr id="28" name="TextBox 28"/>
          <p:cNvSpPr txBox="1"/>
          <p:nvPr/>
        </p:nvSpPr>
        <p:spPr>
          <a:xfrm>
            <a:off x="1028700" y="2267076"/>
            <a:ext cx="10934119" cy="668610"/>
          </a:xfrm>
          <a:prstGeom prst="rect">
            <a:avLst/>
          </a:prstGeom>
        </p:spPr>
        <p:txBody>
          <a:bodyPr lIns="0" tIns="0" rIns="0" bIns="0" rtlCol="0" anchor="t">
            <a:spAutoFit/>
          </a:bodyPr>
          <a:lstStyle/>
          <a:p>
            <a:pPr algn="l">
              <a:lnSpc>
                <a:spcPts val="5336"/>
              </a:lnSpc>
            </a:pPr>
            <a:r>
              <a:rPr lang="en-US" sz="4234" b="1">
                <a:solidFill>
                  <a:srgbClr val="00136F"/>
                </a:solidFill>
                <a:latin typeface="Montserrat Ultra-Bold"/>
                <a:ea typeface="Montserrat Ultra-Bold"/>
                <a:cs typeface="Montserrat Ultra-Bold"/>
                <a:sym typeface="Montserrat Ultra-Bold"/>
              </a:rPr>
              <a:t>Symptom Burden in CRC Survivors</a:t>
            </a:r>
          </a:p>
        </p:txBody>
      </p:sp>
      <p:sp>
        <p:nvSpPr>
          <p:cNvPr id="29" name="TextBox 29"/>
          <p:cNvSpPr txBox="1"/>
          <p:nvPr/>
        </p:nvSpPr>
        <p:spPr>
          <a:xfrm>
            <a:off x="1028700" y="8687435"/>
            <a:ext cx="4571429" cy="570865"/>
          </a:xfrm>
          <a:prstGeom prst="rect">
            <a:avLst/>
          </a:prstGeom>
        </p:spPr>
        <p:txBody>
          <a:bodyPr lIns="0" tIns="0" rIns="0" bIns="0" rtlCol="0" anchor="t">
            <a:spAutoFit/>
          </a:bodyPr>
          <a:lstStyle/>
          <a:p>
            <a:pPr algn="l">
              <a:lnSpc>
                <a:spcPts val="1100"/>
              </a:lnSpc>
              <a:spcBef>
                <a:spcPct val="0"/>
              </a:spcBef>
            </a:pPr>
            <a:r>
              <a:rPr lang="en-US" sz="1100" spc="-38">
                <a:solidFill>
                  <a:srgbClr val="000000"/>
                </a:solidFill>
                <a:latin typeface="Univers"/>
                <a:ea typeface="Univers"/>
                <a:cs typeface="Univers"/>
                <a:sym typeface="Univers"/>
              </a:rPr>
              <a:t>Han CJ, Yang GS, Syrjala K. Symptom Experiences in Colorectal Cancer Survivors After Cancer Treatments: A Systematic Review and Meta-analysis. Cancer Nurs. 2020 May/Jun;43(3):E132-E158. doi: 10.1097/NCC.0000000000000785. PMID: 32000174; PMCID: PMC7182500.</a:t>
            </a:r>
          </a:p>
        </p:txBody>
      </p:sp>
      <p:sp>
        <p:nvSpPr>
          <p:cNvPr id="30" name="TextBox 30"/>
          <p:cNvSpPr txBox="1"/>
          <p:nvPr/>
        </p:nvSpPr>
        <p:spPr>
          <a:xfrm>
            <a:off x="1028700" y="3345261"/>
            <a:ext cx="6314926" cy="1956811"/>
          </a:xfrm>
          <a:prstGeom prst="rect">
            <a:avLst/>
          </a:prstGeom>
        </p:spPr>
        <p:txBody>
          <a:bodyPr lIns="0" tIns="0" rIns="0" bIns="0" rtlCol="0" anchor="t">
            <a:spAutoFit/>
          </a:bodyPr>
          <a:lstStyle/>
          <a:p>
            <a:pPr marL="621785" lvl="1" indent="-310892" algn="l">
              <a:lnSpc>
                <a:spcPts val="3772"/>
              </a:lnSpc>
              <a:buFont typeface="Arial"/>
              <a:buChar char="•"/>
            </a:pPr>
            <a:r>
              <a:rPr lang="en-US" sz="2879" spc="-100">
                <a:solidFill>
                  <a:srgbClr val="000000"/>
                </a:solidFill>
                <a:latin typeface="Univers"/>
                <a:ea typeface="Univers"/>
                <a:cs typeface="Univers"/>
                <a:sym typeface="Univers"/>
              </a:rPr>
              <a:t>In a 2020 systematic review of </a:t>
            </a:r>
            <a:r>
              <a:rPr lang="en-US" sz="2879" b="1" spc="-100">
                <a:solidFill>
                  <a:srgbClr val="000000"/>
                </a:solidFill>
                <a:latin typeface="Univers Bold"/>
                <a:ea typeface="Univers Bold"/>
                <a:cs typeface="Univers Bold"/>
                <a:sym typeface="Univers Bold"/>
              </a:rPr>
              <a:t>symptom burden in CRC survivors </a:t>
            </a:r>
            <a:r>
              <a:rPr lang="en-US" sz="2879" spc="-100">
                <a:solidFill>
                  <a:srgbClr val="000000"/>
                </a:solidFill>
                <a:latin typeface="Univers"/>
                <a:ea typeface="Univers"/>
                <a:cs typeface="Univers"/>
                <a:sym typeface="Univers"/>
              </a:rPr>
              <a:t>found multiple adverse symptoms related to </a:t>
            </a:r>
            <a:r>
              <a:rPr lang="en-US" sz="2879" b="1" spc="-100">
                <a:solidFill>
                  <a:srgbClr val="000000"/>
                </a:solidFill>
                <a:latin typeface="Univers Bold"/>
                <a:ea typeface="Univers Bold"/>
                <a:cs typeface="Univers Bold"/>
                <a:sym typeface="Univers Bold"/>
              </a:rPr>
              <a:t>distinct risk factors.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500955" y="2102547"/>
            <a:ext cx="2758345" cy="245871"/>
            <a:chOff x="0" y="0"/>
            <a:chExt cx="726478" cy="64756"/>
          </a:xfrm>
        </p:grpSpPr>
        <p:sp>
          <p:nvSpPr>
            <p:cNvPr id="3" name="Freeform 3"/>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9B314"/>
            </a:solidFill>
          </p:spPr>
          <p:txBody>
            <a:bodyPr/>
            <a:lstStyle/>
            <a:p>
              <a:endParaRPr lang="en-US"/>
            </a:p>
          </p:txBody>
        </p:sp>
        <p:sp>
          <p:nvSpPr>
            <p:cNvPr id="4" name="TextBox 4"/>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028700" y="446628"/>
            <a:ext cx="3336038" cy="1347682"/>
            <a:chOff x="0" y="0"/>
            <a:chExt cx="4448050" cy="1796909"/>
          </a:xfrm>
        </p:grpSpPr>
        <p:sp>
          <p:nvSpPr>
            <p:cNvPr id="6" name="Freeform 6"/>
            <p:cNvSpPr/>
            <p:nvPr/>
          </p:nvSpPr>
          <p:spPr>
            <a:xfrm rot="-586919">
              <a:off x="915157" y="34528"/>
              <a:ext cx="466355" cy="699970"/>
            </a:xfrm>
            <a:custGeom>
              <a:avLst/>
              <a:gdLst/>
              <a:ahLst/>
              <a:cxnLst/>
              <a:rect l="l" t="t" r="r" b="b"/>
              <a:pathLst>
                <a:path w="466355" h="699970">
                  <a:moveTo>
                    <a:pt x="0" y="0"/>
                  </a:moveTo>
                  <a:lnTo>
                    <a:pt x="466355" y="0"/>
                  </a:lnTo>
                  <a:lnTo>
                    <a:pt x="466355" y="699971"/>
                  </a:lnTo>
                  <a:lnTo>
                    <a:pt x="0" y="6999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Freeform 7"/>
            <p:cNvSpPr/>
            <p:nvPr/>
          </p:nvSpPr>
          <p:spPr>
            <a:xfrm rot="-3527984">
              <a:off x="503875" y="121299"/>
              <a:ext cx="425574" cy="638760"/>
            </a:xfrm>
            <a:custGeom>
              <a:avLst/>
              <a:gdLst/>
              <a:ahLst/>
              <a:cxnLst/>
              <a:rect l="l" t="t" r="r" b="b"/>
              <a:pathLst>
                <a:path w="425574" h="638760">
                  <a:moveTo>
                    <a:pt x="0" y="0"/>
                  </a:moveTo>
                  <a:lnTo>
                    <a:pt x="425574" y="0"/>
                  </a:lnTo>
                  <a:lnTo>
                    <a:pt x="425574" y="638760"/>
                  </a:lnTo>
                  <a:lnTo>
                    <a:pt x="0" y="6387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p:cNvSpPr/>
            <p:nvPr/>
          </p:nvSpPr>
          <p:spPr>
            <a:xfrm rot="-6078961">
              <a:off x="221086" y="399711"/>
              <a:ext cx="390806" cy="586575"/>
            </a:xfrm>
            <a:custGeom>
              <a:avLst/>
              <a:gdLst/>
              <a:ahLst/>
              <a:cxnLst/>
              <a:rect l="l" t="t" r="r" b="b"/>
              <a:pathLst>
                <a:path w="390806" h="586575">
                  <a:moveTo>
                    <a:pt x="0" y="0"/>
                  </a:moveTo>
                  <a:lnTo>
                    <a:pt x="390806" y="0"/>
                  </a:lnTo>
                  <a:lnTo>
                    <a:pt x="390806" y="586575"/>
                  </a:lnTo>
                  <a:lnTo>
                    <a:pt x="0" y="58657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Freeform 9"/>
            <p:cNvSpPr/>
            <p:nvPr/>
          </p:nvSpPr>
          <p:spPr>
            <a:xfrm rot="-7906289">
              <a:off x="136525" y="721177"/>
              <a:ext cx="347580" cy="521696"/>
            </a:xfrm>
            <a:custGeom>
              <a:avLst/>
              <a:gdLst/>
              <a:ahLst/>
              <a:cxnLst/>
              <a:rect l="l" t="t" r="r" b="b"/>
              <a:pathLst>
                <a:path w="347580" h="521696">
                  <a:moveTo>
                    <a:pt x="0" y="0"/>
                  </a:moveTo>
                  <a:lnTo>
                    <a:pt x="347579" y="0"/>
                  </a:lnTo>
                  <a:lnTo>
                    <a:pt x="347579" y="521695"/>
                  </a:lnTo>
                  <a:lnTo>
                    <a:pt x="0" y="52169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0" name="Freeform 10"/>
            <p:cNvSpPr/>
            <p:nvPr/>
          </p:nvSpPr>
          <p:spPr>
            <a:xfrm rot="-10285624">
              <a:off x="212313" y="1062796"/>
              <a:ext cx="302405" cy="453891"/>
            </a:xfrm>
            <a:custGeom>
              <a:avLst/>
              <a:gdLst/>
              <a:ahLst/>
              <a:cxnLst/>
              <a:rect l="l" t="t" r="r" b="b"/>
              <a:pathLst>
                <a:path w="302405" h="453891">
                  <a:moveTo>
                    <a:pt x="0" y="0"/>
                  </a:moveTo>
                  <a:lnTo>
                    <a:pt x="302405" y="0"/>
                  </a:lnTo>
                  <a:lnTo>
                    <a:pt x="302405" y="453891"/>
                  </a:lnTo>
                  <a:lnTo>
                    <a:pt x="0" y="4538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1" name="Freeform 11"/>
            <p:cNvSpPr/>
            <p:nvPr/>
          </p:nvSpPr>
          <p:spPr>
            <a:xfrm rot="-1578899">
              <a:off x="427047" y="1276528"/>
              <a:ext cx="261444" cy="392411"/>
            </a:xfrm>
            <a:custGeom>
              <a:avLst/>
              <a:gdLst/>
              <a:ahLst/>
              <a:cxnLst/>
              <a:rect l="l" t="t" r="r" b="b"/>
              <a:pathLst>
                <a:path w="261444" h="392411">
                  <a:moveTo>
                    <a:pt x="0" y="0"/>
                  </a:moveTo>
                  <a:lnTo>
                    <a:pt x="261444" y="0"/>
                  </a:lnTo>
                  <a:lnTo>
                    <a:pt x="261444" y="392411"/>
                  </a:lnTo>
                  <a:lnTo>
                    <a:pt x="0" y="39241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2" name="Freeform 12"/>
            <p:cNvSpPr/>
            <p:nvPr/>
          </p:nvSpPr>
          <p:spPr>
            <a:xfrm rot="6582263">
              <a:off x="723505" y="1453153"/>
              <a:ext cx="233178" cy="349985"/>
            </a:xfrm>
            <a:custGeom>
              <a:avLst/>
              <a:gdLst/>
              <a:ahLst/>
              <a:cxnLst/>
              <a:rect l="l" t="t" r="r" b="b"/>
              <a:pathLst>
                <a:path w="233178" h="349985">
                  <a:moveTo>
                    <a:pt x="0" y="0"/>
                  </a:moveTo>
                  <a:lnTo>
                    <a:pt x="233177" y="0"/>
                  </a:lnTo>
                  <a:lnTo>
                    <a:pt x="233177" y="349985"/>
                  </a:lnTo>
                  <a:lnTo>
                    <a:pt x="0" y="34998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3" name="TextBox 13"/>
            <p:cNvSpPr txBox="1"/>
            <p:nvPr/>
          </p:nvSpPr>
          <p:spPr>
            <a:xfrm>
              <a:off x="668397"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K</a:t>
              </a:r>
            </a:p>
          </p:txBody>
        </p:sp>
        <p:sp>
          <p:nvSpPr>
            <p:cNvPr id="14" name="TextBox 14"/>
            <p:cNvSpPr txBox="1"/>
            <p:nvPr/>
          </p:nvSpPr>
          <p:spPr>
            <a:xfrm>
              <a:off x="103475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a</a:t>
              </a:r>
            </a:p>
          </p:txBody>
        </p:sp>
        <p:sp>
          <p:nvSpPr>
            <p:cNvPr id="15" name="TextBox 15"/>
            <p:cNvSpPr txBox="1"/>
            <p:nvPr/>
          </p:nvSpPr>
          <p:spPr>
            <a:xfrm>
              <a:off x="142290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n</a:t>
              </a:r>
            </a:p>
          </p:txBody>
        </p:sp>
        <p:sp>
          <p:nvSpPr>
            <p:cNvPr id="16" name="TextBox 16"/>
            <p:cNvSpPr txBox="1"/>
            <p:nvPr/>
          </p:nvSpPr>
          <p:spPr>
            <a:xfrm>
              <a:off x="2181657" y="731913"/>
              <a:ext cx="372287"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u</a:t>
              </a:r>
            </a:p>
          </p:txBody>
        </p:sp>
        <p:sp>
          <p:nvSpPr>
            <p:cNvPr id="17" name="TextBox 17"/>
            <p:cNvSpPr txBox="1"/>
            <p:nvPr/>
          </p:nvSpPr>
          <p:spPr>
            <a:xfrm>
              <a:off x="178053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S</a:t>
              </a:r>
            </a:p>
          </p:txBody>
        </p:sp>
        <p:sp>
          <p:nvSpPr>
            <p:cNvPr id="18" name="TextBox 18"/>
            <p:cNvSpPr txBox="1"/>
            <p:nvPr/>
          </p:nvSpPr>
          <p:spPr>
            <a:xfrm>
              <a:off x="2455310"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r</a:t>
              </a:r>
            </a:p>
          </p:txBody>
        </p:sp>
        <p:sp>
          <p:nvSpPr>
            <p:cNvPr id="19" name="TextBox 19"/>
            <p:cNvSpPr txBox="1"/>
            <p:nvPr/>
          </p:nvSpPr>
          <p:spPr>
            <a:xfrm>
              <a:off x="2752546"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20" name="TextBox 20"/>
            <p:cNvSpPr txBox="1"/>
            <p:nvPr/>
          </p:nvSpPr>
          <p:spPr>
            <a:xfrm>
              <a:off x="300310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i</a:t>
              </a:r>
            </a:p>
          </p:txBody>
        </p:sp>
        <p:sp>
          <p:nvSpPr>
            <p:cNvPr id="21" name="TextBox 21"/>
            <p:cNvSpPr txBox="1"/>
            <p:nvPr/>
          </p:nvSpPr>
          <p:spPr>
            <a:xfrm>
              <a:off x="3256949"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22" name="TextBox 22"/>
            <p:cNvSpPr txBox="1"/>
            <p:nvPr/>
          </p:nvSpPr>
          <p:spPr>
            <a:xfrm>
              <a:off x="3597635"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e</a:t>
              </a:r>
            </a:p>
          </p:txBody>
        </p:sp>
        <p:sp>
          <p:nvSpPr>
            <p:cNvPr id="23" name="TextBox 23"/>
            <p:cNvSpPr txBox="1"/>
            <p:nvPr/>
          </p:nvSpPr>
          <p:spPr>
            <a:xfrm>
              <a:off x="3992181" y="1101515"/>
              <a:ext cx="184337" cy="350834"/>
            </a:xfrm>
            <a:prstGeom prst="rect">
              <a:avLst/>
            </a:prstGeom>
          </p:spPr>
          <p:txBody>
            <a:bodyPr lIns="0" tIns="0" rIns="0" bIns="0" rtlCol="0" anchor="t">
              <a:spAutoFit/>
            </a:bodyPr>
            <a:lstStyle/>
            <a:p>
              <a:pPr algn="ctr">
                <a:lnSpc>
                  <a:spcPts val="1960"/>
                </a:lnSpc>
                <a:spcBef>
                  <a:spcPct val="0"/>
                </a:spcBef>
              </a:pPr>
              <a:r>
                <a:rPr lang="en-US" sz="1960" spc="-68">
                  <a:solidFill>
                    <a:srgbClr val="E9A500"/>
                  </a:solidFill>
                  <a:latin typeface="Sunborn"/>
                  <a:ea typeface="Sunborn"/>
                  <a:cs typeface="Sunborn"/>
                  <a:sym typeface="Sunborn"/>
                </a:rPr>
                <a:t>2</a:t>
              </a:r>
            </a:p>
          </p:txBody>
        </p:sp>
        <p:sp>
          <p:nvSpPr>
            <p:cNvPr id="24" name="TextBox 24"/>
            <p:cNvSpPr txBox="1"/>
            <p:nvPr/>
          </p:nvSpPr>
          <p:spPr>
            <a:xfrm>
              <a:off x="4231271" y="1105127"/>
              <a:ext cx="216779"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0</a:t>
              </a:r>
            </a:p>
          </p:txBody>
        </p:sp>
        <p:sp>
          <p:nvSpPr>
            <p:cNvPr id="25" name="TextBox 25"/>
            <p:cNvSpPr txBox="1"/>
            <p:nvPr/>
          </p:nvSpPr>
          <p:spPr>
            <a:xfrm>
              <a:off x="4186597" y="1101515"/>
              <a:ext cx="60475"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a:t>
              </a:r>
            </a:p>
          </p:txBody>
        </p:sp>
      </p:grpSp>
      <p:sp>
        <p:nvSpPr>
          <p:cNvPr id="26" name="TextBox 26"/>
          <p:cNvSpPr txBox="1"/>
          <p:nvPr/>
        </p:nvSpPr>
        <p:spPr>
          <a:xfrm>
            <a:off x="9822442" y="958023"/>
            <a:ext cx="7436858" cy="954024"/>
          </a:xfrm>
          <a:prstGeom prst="rect">
            <a:avLst/>
          </a:prstGeom>
        </p:spPr>
        <p:txBody>
          <a:bodyPr lIns="0" tIns="0" rIns="0" bIns="0" rtlCol="0" anchor="t">
            <a:spAutoFit/>
          </a:bodyPr>
          <a:lstStyle/>
          <a:p>
            <a:pPr algn="r">
              <a:lnSpc>
                <a:spcPts val="3708"/>
              </a:lnSpc>
            </a:pPr>
            <a:r>
              <a:rPr lang="en-US" sz="3600" b="1">
                <a:solidFill>
                  <a:srgbClr val="101010"/>
                </a:solidFill>
                <a:latin typeface="Montserrat Bold"/>
                <a:ea typeface="Montserrat Bold"/>
                <a:cs typeface="Montserrat Bold"/>
                <a:sym typeface="Montserrat Bold"/>
              </a:rPr>
              <a:t>Common Side Effects &amp; Symptom Burden</a:t>
            </a:r>
          </a:p>
        </p:txBody>
      </p:sp>
      <p:sp>
        <p:nvSpPr>
          <p:cNvPr id="27" name="TextBox 27"/>
          <p:cNvSpPr txBox="1"/>
          <p:nvPr/>
        </p:nvSpPr>
        <p:spPr>
          <a:xfrm>
            <a:off x="1028700" y="2267076"/>
            <a:ext cx="10934119" cy="668610"/>
          </a:xfrm>
          <a:prstGeom prst="rect">
            <a:avLst/>
          </a:prstGeom>
        </p:spPr>
        <p:txBody>
          <a:bodyPr lIns="0" tIns="0" rIns="0" bIns="0" rtlCol="0" anchor="t">
            <a:spAutoFit/>
          </a:bodyPr>
          <a:lstStyle/>
          <a:p>
            <a:pPr algn="l">
              <a:lnSpc>
                <a:spcPts val="5336"/>
              </a:lnSpc>
            </a:pPr>
            <a:r>
              <a:rPr lang="en-US" sz="4234" b="1">
                <a:solidFill>
                  <a:srgbClr val="00136F"/>
                </a:solidFill>
                <a:latin typeface="Montserrat Ultra-Bold"/>
                <a:ea typeface="Montserrat Ultra-Bold"/>
                <a:cs typeface="Montserrat Ultra-Bold"/>
                <a:sym typeface="Montserrat Ultra-Bold"/>
              </a:rPr>
              <a:t>GI Problems in CRC Survivors</a:t>
            </a:r>
          </a:p>
        </p:txBody>
      </p:sp>
      <p:sp>
        <p:nvSpPr>
          <p:cNvPr id="28" name="TextBox 28"/>
          <p:cNvSpPr txBox="1"/>
          <p:nvPr/>
        </p:nvSpPr>
        <p:spPr>
          <a:xfrm>
            <a:off x="9144000" y="8864901"/>
            <a:ext cx="8203332" cy="170815"/>
          </a:xfrm>
          <a:prstGeom prst="rect">
            <a:avLst/>
          </a:prstGeom>
        </p:spPr>
        <p:txBody>
          <a:bodyPr lIns="0" tIns="0" rIns="0" bIns="0" rtlCol="0" anchor="t">
            <a:spAutoFit/>
          </a:bodyPr>
          <a:lstStyle/>
          <a:p>
            <a:pPr algn="l">
              <a:lnSpc>
                <a:spcPts val="1100"/>
              </a:lnSpc>
              <a:spcBef>
                <a:spcPct val="0"/>
              </a:spcBef>
            </a:pPr>
            <a:r>
              <a:rPr lang="en-US" sz="1100" spc="-38">
                <a:solidFill>
                  <a:srgbClr val="000000"/>
                </a:solidFill>
                <a:latin typeface="Univers"/>
                <a:ea typeface="Univers"/>
                <a:cs typeface="Univers"/>
                <a:sym typeface="Univers"/>
              </a:rPr>
              <a:t>Burgers K, Moore C, Bednash L. Care of the Colorectal Cancer Survivor. Am Fam Physician. 2018 Mar 1;97(5):331-336. PMID: 29671505.</a:t>
            </a:r>
          </a:p>
        </p:txBody>
      </p:sp>
      <p:sp>
        <p:nvSpPr>
          <p:cNvPr id="29" name="TextBox 29"/>
          <p:cNvSpPr txBox="1"/>
          <p:nvPr/>
        </p:nvSpPr>
        <p:spPr>
          <a:xfrm>
            <a:off x="1028700" y="3318239"/>
            <a:ext cx="16230600" cy="4975162"/>
          </a:xfrm>
          <a:prstGeom prst="rect">
            <a:avLst/>
          </a:prstGeom>
        </p:spPr>
        <p:txBody>
          <a:bodyPr lIns="0" tIns="0" rIns="0" bIns="0" rtlCol="0" anchor="t">
            <a:spAutoFit/>
          </a:bodyPr>
          <a:lstStyle/>
          <a:p>
            <a:pPr marL="515004" lvl="1" indent="-257502" algn="l">
              <a:lnSpc>
                <a:spcPts val="4412"/>
              </a:lnSpc>
              <a:buFont typeface="Arial"/>
              <a:buChar char="•"/>
            </a:pPr>
            <a:r>
              <a:rPr lang="en-US" sz="2385" b="1">
                <a:solidFill>
                  <a:srgbClr val="000000"/>
                </a:solidFill>
                <a:latin typeface="Univers Bold"/>
                <a:ea typeface="Univers Bold"/>
                <a:cs typeface="Univers Bold"/>
                <a:sym typeface="Univers Bold"/>
              </a:rPr>
              <a:t>Chronic diarrhea is common</a:t>
            </a:r>
          </a:p>
          <a:p>
            <a:pPr marL="1030008" lvl="2" indent="-343336" algn="l">
              <a:lnSpc>
                <a:spcPts val="4412"/>
              </a:lnSpc>
              <a:buFont typeface="Arial"/>
              <a:buChar char="⚬"/>
            </a:pPr>
            <a:r>
              <a:rPr lang="en-US" sz="2385" spc="-83">
                <a:solidFill>
                  <a:srgbClr val="000000"/>
                </a:solidFill>
                <a:latin typeface="Univers"/>
                <a:ea typeface="Univers"/>
                <a:cs typeface="Univers"/>
                <a:sym typeface="Univers"/>
              </a:rPr>
              <a:t> Nearly </a:t>
            </a:r>
            <a:r>
              <a:rPr lang="en-US" sz="2385" b="1" spc="-83">
                <a:solidFill>
                  <a:srgbClr val="000000"/>
                </a:solidFill>
                <a:latin typeface="Univers Bold"/>
                <a:ea typeface="Univers Bold"/>
                <a:cs typeface="Univers Bold"/>
                <a:sym typeface="Univers Bold"/>
              </a:rPr>
              <a:t>half </a:t>
            </a:r>
            <a:r>
              <a:rPr lang="en-US" sz="2385" spc="-83">
                <a:solidFill>
                  <a:srgbClr val="000000"/>
                </a:solidFill>
                <a:latin typeface="Univers"/>
                <a:ea typeface="Univers"/>
                <a:cs typeface="Univers"/>
                <a:sym typeface="Univers"/>
              </a:rPr>
              <a:t>of CRC survivors experience chronic diarrhea</a:t>
            </a:r>
          </a:p>
          <a:p>
            <a:pPr marL="515004" lvl="1" indent="-257502" algn="l">
              <a:lnSpc>
                <a:spcPts val="4412"/>
              </a:lnSpc>
              <a:buFont typeface="Arial"/>
              <a:buChar char="•"/>
            </a:pPr>
            <a:r>
              <a:rPr lang="en-US" sz="2385" b="1" spc="-83">
                <a:solidFill>
                  <a:srgbClr val="000000"/>
                </a:solidFill>
                <a:latin typeface="Univers Bold"/>
                <a:ea typeface="Univers Bold"/>
                <a:cs typeface="Univers Bold"/>
                <a:sym typeface="Univers Bold"/>
              </a:rPr>
              <a:t>Effective treatments</a:t>
            </a:r>
          </a:p>
          <a:p>
            <a:pPr marL="1030008" lvl="2" indent="-343336" algn="l">
              <a:lnSpc>
                <a:spcPts val="4412"/>
              </a:lnSpc>
              <a:buFont typeface="Arial"/>
              <a:buChar char="⚬"/>
            </a:pPr>
            <a:r>
              <a:rPr lang="en-US" sz="2385" spc="-83">
                <a:solidFill>
                  <a:srgbClr val="000000"/>
                </a:solidFill>
                <a:latin typeface="Univers"/>
                <a:ea typeface="Univers"/>
                <a:cs typeface="Univers"/>
                <a:sym typeface="Univers"/>
              </a:rPr>
              <a:t> Antidiarrheals (loperamide, diphenoxylate/atropine) are first-line</a:t>
            </a:r>
          </a:p>
          <a:p>
            <a:pPr marL="1030008" lvl="2" indent="-343336" algn="l">
              <a:lnSpc>
                <a:spcPts val="4412"/>
              </a:lnSpc>
              <a:buFont typeface="Arial"/>
              <a:buChar char="⚬"/>
            </a:pPr>
            <a:r>
              <a:rPr lang="en-US" sz="2385" spc="-83">
                <a:solidFill>
                  <a:srgbClr val="000000"/>
                </a:solidFill>
                <a:latin typeface="Univers"/>
                <a:ea typeface="Univers"/>
                <a:cs typeface="Univers"/>
                <a:sym typeface="Univers"/>
              </a:rPr>
              <a:t> Low-fat or elemental diets, avoidance of raw vegetables, and probiotics can help after pelvic radiation</a:t>
            </a:r>
          </a:p>
          <a:p>
            <a:pPr marL="515004" lvl="1" indent="-257502" algn="l">
              <a:lnSpc>
                <a:spcPts val="4412"/>
              </a:lnSpc>
              <a:buFont typeface="Arial"/>
              <a:buChar char="•"/>
            </a:pPr>
            <a:r>
              <a:rPr lang="en-US" sz="2385" b="1" spc="-83">
                <a:solidFill>
                  <a:srgbClr val="000000"/>
                </a:solidFill>
                <a:latin typeface="Univers Bold"/>
                <a:ea typeface="Univers Bold"/>
                <a:cs typeface="Univers Bold"/>
                <a:sym typeface="Univers Bold"/>
              </a:rPr>
              <a:t>Fecal incontinence management</a:t>
            </a:r>
          </a:p>
          <a:p>
            <a:pPr marL="1030008" lvl="2" indent="-343336" algn="l">
              <a:lnSpc>
                <a:spcPts val="4412"/>
              </a:lnSpc>
              <a:buFont typeface="Arial"/>
              <a:buChar char="⚬"/>
            </a:pPr>
            <a:r>
              <a:rPr lang="en-US" sz="2385" spc="-83">
                <a:solidFill>
                  <a:srgbClr val="000000"/>
                </a:solidFill>
                <a:latin typeface="Univers"/>
                <a:ea typeface="Univers"/>
                <a:cs typeface="Univers"/>
                <a:sym typeface="Univers"/>
              </a:rPr>
              <a:t> Antidiarrheals, methylcellulose for stool bulking, biofeedback therapies, and select procedural or surgical options</a:t>
            </a:r>
          </a:p>
          <a:p>
            <a:pPr marL="515004" lvl="1" indent="-257502" algn="l">
              <a:lnSpc>
                <a:spcPts val="4412"/>
              </a:lnSpc>
              <a:buFont typeface="Arial"/>
              <a:buChar char="•"/>
            </a:pPr>
            <a:r>
              <a:rPr lang="en-US" sz="2385" b="1" spc="-83">
                <a:solidFill>
                  <a:srgbClr val="000000"/>
                </a:solidFill>
                <a:latin typeface="Univers Bold"/>
                <a:ea typeface="Univers Bold"/>
                <a:cs typeface="Univers Bold"/>
                <a:sym typeface="Univers Bold"/>
              </a:rPr>
              <a:t>Radiation proctopathy</a:t>
            </a:r>
          </a:p>
          <a:p>
            <a:pPr marL="1030008" lvl="2" indent="-343336" algn="l">
              <a:lnSpc>
                <a:spcPts val="4412"/>
              </a:lnSpc>
              <a:buFont typeface="Arial"/>
              <a:buChar char="⚬"/>
            </a:pPr>
            <a:r>
              <a:rPr lang="en-US" sz="2385" spc="-83">
                <a:solidFill>
                  <a:srgbClr val="000000"/>
                </a:solidFill>
                <a:latin typeface="Univers"/>
                <a:ea typeface="Univers"/>
                <a:cs typeface="Univers"/>
                <a:sym typeface="Univers"/>
              </a:rPr>
              <a:t> Persistent rectal bleeding warrants referral for endoscopic treatment</a:t>
            </a:r>
          </a:p>
        </p:txBody>
      </p:sp>
      <p:sp>
        <p:nvSpPr>
          <p:cNvPr id="30" name="TextBox 30"/>
          <p:cNvSpPr txBox="1"/>
          <p:nvPr/>
        </p:nvSpPr>
        <p:spPr>
          <a:xfrm>
            <a:off x="9144000" y="9026191"/>
            <a:ext cx="8305130" cy="170815"/>
          </a:xfrm>
          <a:prstGeom prst="rect">
            <a:avLst/>
          </a:prstGeom>
        </p:spPr>
        <p:txBody>
          <a:bodyPr lIns="0" tIns="0" rIns="0" bIns="0" rtlCol="0" anchor="t">
            <a:spAutoFit/>
          </a:bodyPr>
          <a:lstStyle/>
          <a:p>
            <a:pPr algn="l">
              <a:lnSpc>
                <a:spcPts val="1100"/>
              </a:lnSpc>
              <a:spcBef>
                <a:spcPct val="0"/>
              </a:spcBef>
            </a:pPr>
            <a:r>
              <a:rPr lang="en-US" sz="1100" spc="-38">
                <a:solidFill>
                  <a:srgbClr val="000000"/>
                </a:solidFill>
                <a:latin typeface="Univers"/>
                <a:ea typeface="Univers"/>
                <a:cs typeface="Univers"/>
                <a:sym typeface="Univers"/>
              </a:rPr>
              <a:t>National Comprehensive Cancer Network. NCCN Clinical Practice Guidelines in Oncology: Colon Cancer, Version 5.2025. Published 2025</a:t>
            </a:r>
          </a:p>
        </p:txBody>
      </p:sp>
      <p:sp>
        <p:nvSpPr>
          <p:cNvPr id="31" name="TextBox 31"/>
          <p:cNvSpPr txBox="1"/>
          <p:nvPr/>
        </p:nvSpPr>
        <p:spPr>
          <a:xfrm>
            <a:off x="9144000" y="9187481"/>
            <a:ext cx="7623590" cy="304165"/>
          </a:xfrm>
          <a:prstGeom prst="rect">
            <a:avLst/>
          </a:prstGeom>
        </p:spPr>
        <p:txBody>
          <a:bodyPr lIns="0" tIns="0" rIns="0" bIns="0" rtlCol="0" anchor="t">
            <a:spAutoFit/>
          </a:bodyPr>
          <a:lstStyle/>
          <a:p>
            <a:pPr algn="l">
              <a:lnSpc>
                <a:spcPts val="1100"/>
              </a:lnSpc>
              <a:spcBef>
                <a:spcPct val="0"/>
              </a:spcBef>
            </a:pPr>
            <a:r>
              <a:rPr lang="en-US" sz="1100" spc="-38">
                <a:solidFill>
                  <a:srgbClr val="000000"/>
                </a:solidFill>
                <a:latin typeface="Univers"/>
                <a:ea typeface="Univers"/>
                <a:cs typeface="Univers"/>
                <a:sym typeface="Univers"/>
              </a:rPr>
              <a:t>El-Shami K, Oeffinger KC, Erb NL, et al. American Cancer Society colorectal cancer survivorship care guidelines. CA Cancer J Clin. 2015;65(6):428-455.</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500955" y="2102547"/>
            <a:ext cx="2758345" cy="245871"/>
            <a:chOff x="0" y="0"/>
            <a:chExt cx="726478" cy="64756"/>
          </a:xfrm>
        </p:grpSpPr>
        <p:sp>
          <p:nvSpPr>
            <p:cNvPr id="3" name="Freeform 3"/>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9B314"/>
            </a:solidFill>
          </p:spPr>
          <p:txBody>
            <a:bodyPr/>
            <a:lstStyle/>
            <a:p>
              <a:endParaRPr lang="en-US"/>
            </a:p>
          </p:txBody>
        </p:sp>
        <p:sp>
          <p:nvSpPr>
            <p:cNvPr id="4" name="TextBox 4"/>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028700" y="446628"/>
            <a:ext cx="3336038" cy="1347682"/>
            <a:chOff x="0" y="0"/>
            <a:chExt cx="4448050" cy="1796909"/>
          </a:xfrm>
        </p:grpSpPr>
        <p:sp>
          <p:nvSpPr>
            <p:cNvPr id="6" name="Freeform 6"/>
            <p:cNvSpPr/>
            <p:nvPr/>
          </p:nvSpPr>
          <p:spPr>
            <a:xfrm rot="-586919">
              <a:off x="915157" y="34528"/>
              <a:ext cx="466355" cy="699970"/>
            </a:xfrm>
            <a:custGeom>
              <a:avLst/>
              <a:gdLst/>
              <a:ahLst/>
              <a:cxnLst/>
              <a:rect l="l" t="t" r="r" b="b"/>
              <a:pathLst>
                <a:path w="466355" h="699970">
                  <a:moveTo>
                    <a:pt x="0" y="0"/>
                  </a:moveTo>
                  <a:lnTo>
                    <a:pt x="466355" y="0"/>
                  </a:lnTo>
                  <a:lnTo>
                    <a:pt x="466355" y="699971"/>
                  </a:lnTo>
                  <a:lnTo>
                    <a:pt x="0" y="6999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Freeform 7"/>
            <p:cNvSpPr/>
            <p:nvPr/>
          </p:nvSpPr>
          <p:spPr>
            <a:xfrm rot="-3527984">
              <a:off x="503875" y="121299"/>
              <a:ext cx="425574" cy="638760"/>
            </a:xfrm>
            <a:custGeom>
              <a:avLst/>
              <a:gdLst/>
              <a:ahLst/>
              <a:cxnLst/>
              <a:rect l="l" t="t" r="r" b="b"/>
              <a:pathLst>
                <a:path w="425574" h="638760">
                  <a:moveTo>
                    <a:pt x="0" y="0"/>
                  </a:moveTo>
                  <a:lnTo>
                    <a:pt x="425574" y="0"/>
                  </a:lnTo>
                  <a:lnTo>
                    <a:pt x="425574" y="638760"/>
                  </a:lnTo>
                  <a:lnTo>
                    <a:pt x="0" y="6387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p:cNvSpPr/>
            <p:nvPr/>
          </p:nvSpPr>
          <p:spPr>
            <a:xfrm rot="-6078961">
              <a:off x="221086" y="399711"/>
              <a:ext cx="390806" cy="586575"/>
            </a:xfrm>
            <a:custGeom>
              <a:avLst/>
              <a:gdLst/>
              <a:ahLst/>
              <a:cxnLst/>
              <a:rect l="l" t="t" r="r" b="b"/>
              <a:pathLst>
                <a:path w="390806" h="586575">
                  <a:moveTo>
                    <a:pt x="0" y="0"/>
                  </a:moveTo>
                  <a:lnTo>
                    <a:pt x="390806" y="0"/>
                  </a:lnTo>
                  <a:lnTo>
                    <a:pt x="390806" y="586575"/>
                  </a:lnTo>
                  <a:lnTo>
                    <a:pt x="0" y="58657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Freeform 9"/>
            <p:cNvSpPr/>
            <p:nvPr/>
          </p:nvSpPr>
          <p:spPr>
            <a:xfrm rot="-7906289">
              <a:off x="136525" y="721177"/>
              <a:ext cx="347580" cy="521696"/>
            </a:xfrm>
            <a:custGeom>
              <a:avLst/>
              <a:gdLst/>
              <a:ahLst/>
              <a:cxnLst/>
              <a:rect l="l" t="t" r="r" b="b"/>
              <a:pathLst>
                <a:path w="347580" h="521696">
                  <a:moveTo>
                    <a:pt x="0" y="0"/>
                  </a:moveTo>
                  <a:lnTo>
                    <a:pt x="347579" y="0"/>
                  </a:lnTo>
                  <a:lnTo>
                    <a:pt x="347579" y="521695"/>
                  </a:lnTo>
                  <a:lnTo>
                    <a:pt x="0" y="52169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0" name="Freeform 10"/>
            <p:cNvSpPr/>
            <p:nvPr/>
          </p:nvSpPr>
          <p:spPr>
            <a:xfrm rot="-10285624">
              <a:off x="212313" y="1062796"/>
              <a:ext cx="302405" cy="453891"/>
            </a:xfrm>
            <a:custGeom>
              <a:avLst/>
              <a:gdLst/>
              <a:ahLst/>
              <a:cxnLst/>
              <a:rect l="l" t="t" r="r" b="b"/>
              <a:pathLst>
                <a:path w="302405" h="453891">
                  <a:moveTo>
                    <a:pt x="0" y="0"/>
                  </a:moveTo>
                  <a:lnTo>
                    <a:pt x="302405" y="0"/>
                  </a:lnTo>
                  <a:lnTo>
                    <a:pt x="302405" y="453891"/>
                  </a:lnTo>
                  <a:lnTo>
                    <a:pt x="0" y="4538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1" name="Freeform 11"/>
            <p:cNvSpPr/>
            <p:nvPr/>
          </p:nvSpPr>
          <p:spPr>
            <a:xfrm rot="-1578899">
              <a:off x="427047" y="1276528"/>
              <a:ext cx="261444" cy="392411"/>
            </a:xfrm>
            <a:custGeom>
              <a:avLst/>
              <a:gdLst/>
              <a:ahLst/>
              <a:cxnLst/>
              <a:rect l="l" t="t" r="r" b="b"/>
              <a:pathLst>
                <a:path w="261444" h="392411">
                  <a:moveTo>
                    <a:pt x="0" y="0"/>
                  </a:moveTo>
                  <a:lnTo>
                    <a:pt x="261444" y="0"/>
                  </a:lnTo>
                  <a:lnTo>
                    <a:pt x="261444" y="392411"/>
                  </a:lnTo>
                  <a:lnTo>
                    <a:pt x="0" y="39241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2" name="Freeform 12"/>
            <p:cNvSpPr/>
            <p:nvPr/>
          </p:nvSpPr>
          <p:spPr>
            <a:xfrm rot="6582263">
              <a:off x="723505" y="1453153"/>
              <a:ext cx="233178" cy="349985"/>
            </a:xfrm>
            <a:custGeom>
              <a:avLst/>
              <a:gdLst/>
              <a:ahLst/>
              <a:cxnLst/>
              <a:rect l="l" t="t" r="r" b="b"/>
              <a:pathLst>
                <a:path w="233178" h="349985">
                  <a:moveTo>
                    <a:pt x="0" y="0"/>
                  </a:moveTo>
                  <a:lnTo>
                    <a:pt x="233177" y="0"/>
                  </a:lnTo>
                  <a:lnTo>
                    <a:pt x="233177" y="349985"/>
                  </a:lnTo>
                  <a:lnTo>
                    <a:pt x="0" y="34998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3" name="TextBox 13"/>
            <p:cNvSpPr txBox="1"/>
            <p:nvPr/>
          </p:nvSpPr>
          <p:spPr>
            <a:xfrm>
              <a:off x="668397"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K</a:t>
              </a:r>
            </a:p>
          </p:txBody>
        </p:sp>
        <p:sp>
          <p:nvSpPr>
            <p:cNvPr id="14" name="TextBox 14"/>
            <p:cNvSpPr txBox="1"/>
            <p:nvPr/>
          </p:nvSpPr>
          <p:spPr>
            <a:xfrm>
              <a:off x="103475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a</a:t>
              </a:r>
            </a:p>
          </p:txBody>
        </p:sp>
        <p:sp>
          <p:nvSpPr>
            <p:cNvPr id="15" name="TextBox 15"/>
            <p:cNvSpPr txBox="1"/>
            <p:nvPr/>
          </p:nvSpPr>
          <p:spPr>
            <a:xfrm>
              <a:off x="142290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n</a:t>
              </a:r>
            </a:p>
          </p:txBody>
        </p:sp>
        <p:sp>
          <p:nvSpPr>
            <p:cNvPr id="16" name="TextBox 16"/>
            <p:cNvSpPr txBox="1"/>
            <p:nvPr/>
          </p:nvSpPr>
          <p:spPr>
            <a:xfrm>
              <a:off x="2181657" y="731913"/>
              <a:ext cx="372287"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u</a:t>
              </a:r>
            </a:p>
          </p:txBody>
        </p:sp>
        <p:sp>
          <p:nvSpPr>
            <p:cNvPr id="17" name="TextBox 17"/>
            <p:cNvSpPr txBox="1"/>
            <p:nvPr/>
          </p:nvSpPr>
          <p:spPr>
            <a:xfrm>
              <a:off x="178053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S</a:t>
              </a:r>
            </a:p>
          </p:txBody>
        </p:sp>
        <p:sp>
          <p:nvSpPr>
            <p:cNvPr id="18" name="TextBox 18"/>
            <p:cNvSpPr txBox="1"/>
            <p:nvPr/>
          </p:nvSpPr>
          <p:spPr>
            <a:xfrm>
              <a:off x="2455310"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r</a:t>
              </a:r>
            </a:p>
          </p:txBody>
        </p:sp>
        <p:sp>
          <p:nvSpPr>
            <p:cNvPr id="19" name="TextBox 19"/>
            <p:cNvSpPr txBox="1"/>
            <p:nvPr/>
          </p:nvSpPr>
          <p:spPr>
            <a:xfrm>
              <a:off x="2752546"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20" name="TextBox 20"/>
            <p:cNvSpPr txBox="1"/>
            <p:nvPr/>
          </p:nvSpPr>
          <p:spPr>
            <a:xfrm>
              <a:off x="300310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err="1">
                  <a:solidFill>
                    <a:srgbClr val="00136F"/>
                  </a:solidFill>
                  <a:latin typeface="Univers Bold"/>
                  <a:ea typeface="Univers Bold"/>
                  <a:cs typeface="Univers Bold"/>
                  <a:sym typeface="Univers Bold"/>
                </a:rPr>
                <a:t>i</a:t>
              </a:r>
            </a:p>
          </p:txBody>
        </p:sp>
        <p:sp>
          <p:nvSpPr>
            <p:cNvPr id="21" name="TextBox 21"/>
            <p:cNvSpPr txBox="1"/>
            <p:nvPr/>
          </p:nvSpPr>
          <p:spPr>
            <a:xfrm>
              <a:off x="3256949"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22" name="TextBox 22"/>
            <p:cNvSpPr txBox="1"/>
            <p:nvPr/>
          </p:nvSpPr>
          <p:spPr>
            <a:xfrm>
              <a:off x="3597635"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e</a:t>
              </a:r>
            </a:p>
          </p:txBody>
        </p:sp>
        <p:sp>
          <p:nvSpPr>
            <p:cNvPr id="23" name="TextBox 23"/>
            <p:cNvSpPr txBox="1"/>
            <p:nvPr/>
          </p:nvSpPr>
          <p:spPr>
            <a:xfrm>
              <a:off x="3992181" y="1101515"/>
              <a:ext cx="184337" cy="350834"/>
            </a:xfrm>
            <a:prstGeom prst="rect">
              <a:avLst/>
            </a:prstGeom>
          </p:spPr>
          <p:txBody>
            <a:bodyPr lIns="0" tIns="0" rIns="0" bIns="0" rtlCol="0" anchor="t">
              <a:spAutoFit/>
            </a:bodyPr>
            <a:lstStyle/>
            <a:p>
              <a:pPr algn="ctr">
                <a:lnSpc>
                  <a:spcPts val="1960"/>
                </a:lnSpc>
                <a:spcBef>
                  <a:spcPct val="0"/>
                </a:spcBef>
              </a:pPr>
              <a:r>
                <a:rPr lang="en-US" sz="1960" spc="-68">
                  <a:solidFill>
                    <a:srgbClr val="E9A500"/>
                  </a:solidFill>
                  <a:latin typeface="Sunborn"/>
                  <a:ea typeface="Sunborn"/>
                  <a:cs typeface="Sunborn"/>
                  <a:sym typeface="Sunborn"/>
                </a:rPr>
                <a:t>2</a:t>
              </a:r>
            </a:p>
          </p:txBody>
        </p:sp>
        <p:sp>
          <p:nvSpPr>
            <p:cNvPr id="24" name="TextBox 24"/>
            <p:cNvSpPr txBox="1"/>
            <p:nvPr/>
          </p:nvSpPr>
          <p:spPr>
            <a:xfrm>
              <a:off x="4231271" y="1105127"/>
              <a:ext cx="216779"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0</a:t>
              </a:r>
            </a:p>
          </p:txBody>
        </p:sp>
        <p:sp>
          <p:nvSpPr>
            <p:cNvPr id="25" name="TextBox 25"/>
            <p:cNvSpPr txBox="1"/>
            <p:nvPr/>
          </p:nvSpPr>
          <p:spPr>
            <a:xfrm>
              <a:off x="4186597" y="1101515"/>
              <a:ext cx="60475"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a:t>
              </a:r>
            </a:p>
          </p:txBody>
        </p:sp>
      </p:grpSp>
      <p:sp>
        <p:nvSpPr>
          <p:cNvPr id="26" name="Freeform 26"/>
          <p:cNvSpPr/>
          <p:nvPr/>
        </p:nvSpPr>
        <p:spPr>
          <a:xfrm>
            <a:off x="8733038" y="4456481"/>
            <a:ext cx="821925" cy="1374038"/>
          </a:xfrm>
          <a:custGeom>
            <a:avLst/>
            <a:gdLst/>
            <a:ahLst/>
            <a:cxnLst/>
            <a:rect l="l" t="t" r="r" b="b"/>
            <a:pathLst>
              <a:path w="821925" h="1374038">
                <a:moveTo>
                  <a:pt x="0" y="0"/>
                </a:moveTo>
                <a:lnTo>
                  <a:pt x="821924" y="0"/>
                </a:lnTo>
                <a:lnTo>
                  <a:pt x="821924" y="1374038"/>
                </a:lnTo>
                <a:lnTo>
                  <a:pt x="0" y="1374038"/>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27" name="TextBox 27"/>
          <p:cNvSpPr txBox="1"/>
          <p:nvPr/>
        </p:nvSpPr>
        <p:spPr>
          <a:xfrm>
            <a:off x="9822442" y="958023"/>
            <a:ext cx="7436858" cy="954024"/>
          </a:xfrm>
          <a:prstGeom prst="rect">
            <a:avLst/>
          </a:prstGeom>
        </p:spPr>
        <p:txBody>
          <a:bodyPr lIns="0" tIns="0" rIns="0" bIns="0" rtlCol="0" anchor="t">
            <a:spAutoFit/>
          </a:bodyPr>
          <a:lstStyle/>
          <a:p>
            <a:pPr algn="r">
              <a:lnSpc>
                <a:spcPts val="3708"/>
              </a:lnSpc>
            </a:pPr>
            <a:r>
              <a:rPr lang="en-US" sz="3600" b="1">
                <a:solidFill>
                  <a:srgbClr val="101010"/>
                </a:solidFill>
                <a:latin typeface="Montserrat Bold"/>
                <a:ea typeface="Montserrat Bold"/>
                <a:cs typeface="Montserrat Bold"/>
                <a:sym typeface="Montserrat Bold"/>
              </a:rPr>
              <a:t>Common Side Effects &amp; Symptom Burden</a:t>
            </a:r>
          </a:p>
        </p:txBody>
      </p:sp>
      <p:sp>
        <p:nvSpPr>
          <p:cNvPr id="28" name="TextBox 28"/>
          <p:cNvSpPr txBox="1"/>
          <p:nvPr/>
        </p:nvSpPr>
        <p:spPr>
          <a:xfrm>
            <a:off x="1028700" y="2073972"/>
            <a:ext cx="10842525" cy="668610"/>
          </a:xfrm>
          <a:prstGeom prst="rect">
            <a:avLst/>
          </a:prstGeom>
        </p:spPr>
        <p:txBody>
          <a:bodyPr lIns="0" tIns="0" rIns="0" bIns="0" rtlCol="0" anchor="t">
            <a:spAutoFit/>
          </a:bodyPr>
          <a:lstStyle/>
          <a:p>
            <a:pPr algn="l">
              <a:lnSpc>
                <a:spcPts val="5336"/>
              </a:lnSpc>
            </a:pPr>
            <a:r>
              <a:rPr lang="en-US" sz="4234" b="1">
                <a:solidFill>
                  <a:srgbClr val="00136F"/>
                </a:solidFill>
                <a:latin typeface="Montserrat Ultra-Bold"/>
                <a:ea typeface="Montserrat Ultra-Bold"/>
                <a:cs typeface="Montserrat Ultra-Bold"/>
                <a:sym typeface="Montserrat Ultra-Bold"/>
              </a:rPr>
              <a:t>GI Problems in Female CRC Survivors</a:t>
            </a:r>
          </a:p>
        </p:txBody>
      </p:sp>
      <p:sp>
        <p:nvSpPr>
          <p:cNvPr id="29" name="TextBox 29"/>
          <p:cNvSpPr txBox="1"/>
          <p:nvPr/>
        </p:nvSpPr>
        <p:spPr>
          <a:xfrm>
            <a:off x="10125131" y="9248775"/>
            <a:ext cx="6831480" cy="437515"/>
          </a:xfrm>
          <a:prstGeom prst="rect">
            <a:avLst/>
          </a:prstGeom>
        </p:spPr>
        <p:txBody>
          <a:bodyPr lIns="0" tIns="0" rIns="0" bIns="0" rtlCol="0" anchor="t">
            <a:spAutoFit/>
          </a:bodyPr>
          <a:lstStyle/>
          <a:p>
            <a:pPr algn="l">
              <a:lnSpc>
                <a:spcPts val="1100"/>
              </a:lnSpc>
              <a:spcBef>
                <a:spcPct val="0"/>
              </a:spcBef>
            </a:pPr>
            <a:r>
              <a:rPr lang="en-US" sz="1100" spc="-38">
                <a:solidFill>
                  <a:srgbClr val="000000"/>
                </a:solidFill>
                <a:latin typeface="Univers"/>
                <a:ea typeface="Univers"/>
                <a:cs typeface="Univers"/>
                <a:sym typeface="Univers"/>
              </a:rPr>
              <a:t>Han CJ, Reding KW, Kalady MF, Yung R, Greenlee H, Paskett ED. Factors associated with long-term gastrointestinal symptoms in colorectal cancer survivors in the women's health initiatives (WHI study). PLoS One. 2023 May 19;18(5):e0286058. doi: 10.1371/journal.pone.0286058. PMID: 37205667; PMCID: PMC10198480.</a:t>
            </a:r>
          </a:p>
        </p:txBody>
      </p:sp>
      <p:sp>
        <p:nvSpPr>
          <p:cNvPr id="30" name="TextBox 30"/>
          <p:cNvSpPr txBox="1"/>
          <p:nvPr/>
        </p:nvSpPr>
        <p:spPr>
          <a:xfrm>
            <a:off x="1028700" y="2870001"/>
            <a:ext cx="15860423" cy="832343"/>
          </a:xfrm>
          <a:prstGeom prst="rect">
            <a:avLst/>
          </a:prstGeom>
        </p:spPr>
        <p:txBody>
          <a:bodyPr lIns="0" tIns="0" rIns="0" bIns="0" rtlCol="0" anchor="t">
            <a:spAutoFit/>
          </a:bodyPr>
          <a:lstStyle/>
          <a:p>
            <a:pPr algn="l">
              <a:lnSpc>
                <a:spcPts val="3126"/>
              </a:lnSpc>
            </a:pPr>
            <a:r>
              <a:rPr lang="en-US" sz="2423" b="1" spc="-84">
                <a:solidFill>
                  <a:srgbClr val="000000"/>
                </a:solidFill>
                <a:latin typeface="Univers Bold"/>
                <a:ea typeface="Univers Bold"/>
                <a:cs typeface="Univers Bold"/>
                <a:sym typeface="Univers Bold"/>
              </a:rPr>
              <a:t>Researchers recently conducted a cross-sectional study using data from the Women’s Health Initiative (WHI) Life and Longevity After Cancer (LILAC) study that recruited postmenopausal women (N=413). </a:t>
            </a:r>
          </a:p>
        </p:txBody>
      </p:sp>
      <p:sp>
        <p:nvSpPr>
          <p:cNvPr id="31" name="TextBox 31"/>
          <p:cNvSpPr txBox="1"/>
          <p:nvPr/>
        </p:nvSpPr>
        <p:spPr>
          <a:xfrm>
            <a:off x="802826" y="3807119"/>
            <a:ext cx="7930211" cy="5744200"/>
          </a:xfrm>
          <a:prstGeom prst="rect">
            <a:avLst/>
          </a:prstGeom>
        </p:spPr>
        <p:txBody>
          <a:bodyPr lIns="0" tIns="0" rIns="0" bIns="0" rtlCol="0" anchor="t">
            <a:spAutoFit/>
          </a:bodyPr>
          <a:lstStyle/>
          <a:p>
            <a:pPr marL="449139" lvl="1" indent="-224570" algn="l">
              <a:lnSpc>
                <a:spcPts val="3016"/>
              </a:lnSpc>
              <a:buFont typeface="Arial"/>
              <a:buChar char="•"/>
            </a:pPr>
            <a:r>
              <a:rPr lang="en-US" sz="2080" b="1" spc="-72">
                <a:solidFill>
                  <a:srgbClr val="000000"/>
                </a:solidFill>
                <a:latin typeface="Univers Bold"/>
                <a:ea typeface="Univers Bold"/>
                <a:cs typeface="Univers Bold"/>
                <a:sym typeface="Univers Bold"/>
              </a:rPr>
              <a:t>Results</a:t>
            </a:r>
          </a:p>
          <a:p>
            <a:pPr marL="898279" lvl="2" indent="-299426" algn="l">
              <a:lnSpc>
                <a:spcPts val="3016"/>
              </a:lnSpc>
              <a:buFont typeface="Arial"/>
              <a:buChar char="⚬"/>
            </a:pPr>
            <a:r>
              <a:rPr lang="en-US" sz="2080" spc="-72">
                <a:solidFill>
                  <a:srgbClr val="000000"/>
                </a:solidFill>
                <a:latin typeface="Univers"/>
                <a:ea typeface="Univers"/>
                <a:cs typeface="Univers"/>
                <a:sym typeface="Univers"/>
              </a:rPr>
              <a:t>N = 413 postmenopausal, </a:t>
            </a:r>
            <a:r>
              <a:rPr lang="en-US" sz="2080" b="1" spc="-72">
                <a:solidFill>
                  <a:srgbClr val="000000"/>
                </a:solidFill>
                <a:latin typeface="Univers Bold"/>
                <a:ea typeface="Univers Bold"/>
                <a:cs typeface="Univers Bold"/>
                <a:sym typeface="Univers Bold"/>
              </a:rPr>
              <a:t>female</a:t>
            </a:r>
            <a:r>
              <a:rPr lang="en-US" sz="2080" spc="-72">
                <a:solidFill>
                  <a:srgbClr val="000000"/>
                </a:solidFill>
                <a:latin typeface="Univers"/>
                <a:ea typeface="Univers"/>
                <a:cs typeface="Univers"/>
                <a:sym typeface="Univers"/>
              </a:rPr>
              <a:t>, CRC survivors</a:t>
            </a:r>
          </a:p>
          <a:p>
            <a:pPr marL="898279" lvl="2" indent="-299426" algn="l">
              <a:lnSpc>
                <a:spcPts val="3016"/>
              </a:lnSpc>
              <a:buFont typeface="Arial"/>
              <a:buChar char="⚬"/>
            </a:pPr>
            <a:r>
              <a:rPr lang="en-US" sz="2080" spc="-72">
                <a:solidFill>
                  <a:srgbClr val="000000"/>
                </a:solidFill>
                <a:latin typeface="Univers"/>
                <a:ea typeface="Univers"/>
                <a:cs typeface="Univers"/>
                <a:sym typeface="Univers"/>
              </a:rPr>
              <a:t>Mean age 71.2 yrs, </a:t>
            </a:r>
          </a:p>
          <a:p>
            <a:pPr marL="898279" lvl="2" indent="-299426" algn="l">
              <a:lnSpc>
                <a:spcPts val="3016"/>
              </a:lnSpc>
              <a:buFont typeface="Arial"/>
              <a:buChar char="⚬"/>
            </a:pPr>
            <a:r>
              <a:rPr lang="en-US" sz="2080" spc="-72">
                <a:solidFill>
                  <a:srgbClr val="000000"/>
                </a:solidFill>
                <a:latin typeface="Univers"/>
                <a:ea typeface="Univers"/>
                <a:cs typeface="Univers"/>
                <a:sym typeface="Univers"/>
              </a:rPr>
              <a:t>Mean time since diagnosis = 8.1 yrs</a:t>
            </a:r>
          </a:p>
          <a:p>
            <a:pPr marL="898279" lvl="2" indent="-299426" algn="l">
              <a:lnSpc>
                <a:spcPts val="3016"/>
              </a:lnSpc>
              <a:buFont typeface="Arial"/>
              <a:buChar char="⚬"/>
            </a:pPr>
            <a:r>
              <a:rPr lang="en-US" sz="2080" b="1" spc="-72">
                <a:solidFill>
                  <a:srgbClr val="000000"/>
                </a:solidFill>
                <a:latin typeface="Univers Bold"/>
                <a:ea typeface="Univers Bold"/>
                <a:cs typeface="Univers Bold"/>
                <a:sym typeface="Univers Bold"/>
              </a:rPr>
              <a:t>81%</a:t>
            </a:r>
            <a:r>
              <a:rPr lang="en-US" sz="2080" spc="-72">
                <a:solidFill>
                  <a:srgbClr val="000000"/>
                </a:solidFill>
                <a:latin typeface="Univers"/>
                <a:ea typeface="Univers"/>
                <a:cs typeface="Univers"/>
                <a:sym typeface="Univers"/>
              </a:rPr>
              <a:t> experienced persistent GI symptoms</a:t>
            </a:r>
          </a:p>
          <a:p>
            <a:pPr marL="449139" lvl="1" indent="-224570" algn="l">
              <a:lnSpc>
                <a:spcPts val="3016"/>
              </a:lnSpc>
              <a:buFont typeface="Arial"/>
              <a:buChar char="•"/>
            </a:pPr>
            <a:r>
              <a:rPr lang="en-US" sz="2080" b="1" spc="-72">
                <a:solidFill>
                  <a:srgbClr val="000000"/>
                </a:solidFill>
                <a:latin typeface="Univers Bold"/>
                <a:ea typeface="Univers Bold"/>
                <a:cs typeface="Univers Bold"/>
                <a:sym typeface="Univers Bold"/>
              </a:rPr>
              <a:t>Most prevalent symptoms: </a:t>
            </a:r>
          </a:p>
          <a:p>
            <a:pPr marL="898279" lvl="2" indent="-299426" algn="l">
              <a:lnSpc>
                <a:spcPts val="3016"/>
              </a:lnSpc>
              <a:buFont typeface="Arial"/>
              <a:buChar char="⚬"/>
            </a:pPr>
            <a:r>
              <a:rPr lang="en-US" sz="2080" spc="-72">
                <a:solidFill>
                  <a:srgbClr val="000000"/>
                </a:solidFill>
                <a:latin typeface="Univers"/>
                <a:ea typeface="Univers"/>
                <a:cs typeface="Univers"/>
                <a:sym typeface="Univers"/>
              </a:rPr>
              <a:t>Bloating/gas (54%), constipation (44%), diarrhea (33%), &amp; abdominal/pelvic pain (29%)</a:t>
            </a:r>
          </a:p>
          <a:p>
            <a:pPr marL="449139" lvl="1" indent="-224570" algn="l">
              <a:lnSpc>
                <a:spcPts val="3016"/>
              </a:lnSpc>
              <a:buFont typeface="Arial"/>
              <a:buChar char="•"/>
            </a:pPr>
            <a:r>
              <a:rPr lang="en-US" sz="2080" b="1" spc="-72">
                <a:solidFill>
                  <a:srgbClr val="000000"/>
                </a:solidFill>
                <a:latin typeface="Univers Bold"/>
                <a:ea typeface="Univers Bold"/>
                <a:cs typeface="Univers Bold"/>
                <a:sym typeface="Univers Bold"/>
              </a:rPr>
              <a:t>Key Risk Factors for Persistent GI Symptoms:</a:t>
            </a:r>
          </a:p>
          <a:p>
            <a:pPr marL="898279" lvl="2" indent="-299426" algn="l">
              <a:lnSpc>
                <a:spcPts val="3016"/>
              </a:lnSpc>
              <a:buFont typeface="Arial"/>
              <a:buChar char="⚬"/>
            </a:pPr>
            <a:r>
              <a:rPr lang="en-US" sz="2080" spc="-72">
                <a:solidFill>
                  <a:srgbClr val="000000"/>
                </a:solidFill>
                <a:latin typeface="Univers"/>
                <a:ea typeface="Univers"/>
                <a:cs typeface="Univers"/>
                <a:sym typeface="Univers"/>
              </a:rPr>
              <a:t>Time since diagnosis &lt;5 years</a:t>
            </a:r>
          </a:p>
          <a:p>
            <a:pPr marL="898279" lvl="2" indent="-299426" algn="l">
              <a:lnSpc>
                <a:spcPts val="3016"/>
              </a:lnSpc>
              <a:buFont typeface="Arial"/>
              <a:buChar char="⚬"/>
            </a:pPr>
            <a:r>
              <a:rPr lang="en-US" sz="2080" spc="-72">
                <a:solidFill>
                  <a:srgbClr val="000000"/>
                </a:solidFill>
                <a:latin typeface="Univers"/>
                <a:ea typeface="Univers"/>
                <a:cs typeface="Univers"/>
                <a:sym typeface="Univers"/>
              </a:rPr>
              <a:t>Advanced cancer stage</a:t>
            </a:r>
          </a:p>
          <a:p>
            <a:pPr marL="898279" lvl="2" indent="-299426" algn="l">
              <a:lnSpc>
                <a:spcPts val="3016"/>
              </a:lnSpc>
              <a:buFont typeface="Arial"/>
              <a:buChar char="⚬"/>
            </a:pPr>
            <a:r>
              <a:rPr lang="en-US" sz="2080" spc="-72">
                <a:solidFill>
                  <a:srgbClr val="000000"/>
                </a:solidFill>
                <a:latin typeface="Univers"/>
                <a:ea typeface="Univers"/>
                <a:cs typeface="Univers"/>
                <a:sym typeface="Univers"/>
              </a:rPr>
              <a:t>High psychological distress</a:t>
            </a:r>
          </a:p>
          <a:p>
            <a:pPr marL="898279" lvl="2" indent="-299426" algn="l">
              <a:lnSpc>
                <a:spcPts val="3016"/>
              </a:lnSpc>
              <a:buFont typeface="Arial"/>
              <a:buChar char="⚬"/>
            </a:pPr>
            <a:r>
              <a:rPr lang="en-US" sz="2080" spc="-72">
                <a:solidFill>
                  <a:srgbClr val="000000"/>
                </a:solidFill>
                <a:latin typeface="Univers"/>
                <a:ea typeface="Univers"/>
                <a:cs typeface="Univers"/>
                <a:sym typeface="Univers"/>
              </a:rPr>
              <a:t>Poor dietary habits and low physical activity levels</a:t>
            </a:r>
          </a:p>
          <a:p>
            <a:pPr marL="898279" lvl="2" indent="-299426" algn="l">
              <a:lnSpc>
                <a:spcPts val="3016"/>
              </a:lnSpc>
              <a:buFont typeface="Arial"/>
              <a:buChar char="⚬"/>
            </a:pPr>
            <a:r>
              <a:rPr lang="en-US" sz="2080" b="1" spc="-72">
                <a:solidFill>
                  <a:srgbClr val="000000"/>
                </a:solidFill>
                <a:latin typeface="Univers Bold"/>
                <a:ea typeface="Univers Bold"/>
                <a:cs typeface="Univers Bold"/>
                <a:sym typeface="Univers Bold"/>
              </a:rPr>
              <a:t>Fatigue</a:t>
            </a:r>
            <a:r>
              <a:rPr lang="en-US" sz="2080" spc="-72">
                <a:solidFill>
                  <a:srgbClr val="000000"/>
                </a:solidFill>
                <a:latin typeface="Univers"/>
                <a:ea typeface="Univers"/>
                <a:cs typeface="Univers"/>
                <a:sym typeface="Univers"/>
              </a:rPr>
              <a:t> (β = 0.21) and </a:t>
            </a:r>
            <a:r>
              <a:rPr lang="en-US" sz="2080" b="1" spc="-72">
                <a:solidFill>
                  <a:srgbClr val="000000"/>
                </a:solidFill>
                <a:latin typeface="Univers Bold"/>
                <a:ea typeface="Univers Bold"/>
                <a:cs typeface="Univers Bold"/>
                <a:sym typeface="Univers Bold"/>
              </a:rPr>
              <a:t>sleep disturbance</a:t>
            </a:r>
            <a:r>
              <a:rPr lang="en-US" sz="2080" spc="-72">
                <a:solidFill>
                  <a:srgbClr val="000000"/>
                </a:solidFill>
                <a:latin typeface="Univers"/>
                <a:ea typeface="Univers"/>
                <a:cs typeface="Univers"/>
                <a:sym typeface="Univers"/>
              </a:rPr>
              <a:t> (β = 0.20)</a:t>
            </a:r>
          </a:p>
          <a:p>
            <a:pPr marL="1347418" lvl="3" indent="-336855" algn="l">
              <a:lnSpc>
                <a:spcPts val="3016"/>
              </a:lnSpc>
              <a:buFont typeface="Arial"/>
              <a:buChar char="￭"/>
            </a:pPr>
            <a:r>
              <a:rPr lang="en-US" sz="2080" b="1" spc="-72">
                <a:solidFill>
                  <a:srgbClr val="000000"/>
                </a:solidFill>
                <a:latin typeface="Univers Bold"/>
                <a:ea typeface="Univers Bold"/>
                <a:cs typeface="Univers Bold"/>
                <a:sym typeface="Univers Bold"/>
              </a:rPr>
              <a:t>Most significant risk factors</a:t>
            </a:r>
            <a:r>
              <a:rPr lang="en-US" sz="2080" spc="-72">
                <a:solidFill>
                  <a:srgbClr val="000000"/>
                </a:solidFill>
                <a:latin typeface="Univers"/>
                <a:ea typeface="Univers"/>
                <a:cs typeface="Univers"/>
                <a:sym typeface="Univers"/>
              </a:rPr>
              <a:t> for long-term GI symptoms</a:t>
            </a:r>
          </a:p>
        </p:txBody>
      </p:sp>
      <p:sp>
        <p:nvSpPr>
          <p:cNvPr id="32" name="TextBox 32"/>
          <p:cNvSpPr txBox="1"/>
          <p:nvPr/>
        </p:nvSpPr>
        <p:spPr>
          <a:xfrm>
            <a:off x="10284936" y="4351706"/>
            <a:ext cx="6511870" cy="3889924"/>
          </a:xfrm>
          <a:prstGeom prst="rect">
            <a:avLst/>
          </a:prstGeom>
        </p:spPr>
        <p:txBody>
          <a:bodyPr lIns="0" tIns="0" rIns="0" bIns="0" rtlCol="0" anchor="t">
            <a:spAutoFit/>
          </a:bodyPr>
          <a:lstStyle/>
          <a:p>
            <a:pPr algn="l">
              <a:lnSpc>
                <a:spcPts val="3384"/>
              </a:lnSpc>
            </a:pPr>
            <a:r>
              <a:rPr lang="en-US" sz="2302" b="1" spc="-80">
                <a:solidFill>
                  <a:srgbClr val="000000"/>
                </a:solidFill>
                <a:latin typeface="Univers Bold"/>
                <a:ea typeface="Univers Bold"/>
                <a:cs typeface="Univers Bold"/>
                <a:sym typeface="Univers Bold"/>
              </a:rPr>
              <a:t>Impact on Survivors' Daily Life and Wellbeing:</a:t>
            </a:r>
          </a:p>
          <a:p>
            <a:pPr marL="497126" lvl="1" indent="-248563" algn="l">
              <a:lnSpc>
                <a:spcPts val="3384"/>
              </a:lnSpc>
              <a:buFont typeface="Arial"/>
              <a:buChar char="•"/>
            </a:pPr>
            <a:r>
              <a:rPr lang="en-US" sz="2302" spc="-80">
                <a:solidFill>
                  <a:srgbClr val="000000"/>
                </a:solidFill>
                <a:latin typeface="Univers"/>
                <a:ea typeface="Univers"/>
                <a:cs typeface="Univers"/>
                <a:sym typeface="Univers"/>
              </a:rPr>
              <a:t>Higher GI symptom severity correlated with worse overall QoL</a:t>
            </a:r>
          </a:p>
          <a:p>
            <a:pPr marL="497126" lvl="1" indent="-248563" algn="l">
              <a:lnSpc>
                <a:spcPts val="3384"/>
              </a:lnSpc>
              <a:buFont typeface="Arial"/>
              <a:buChar char="•"/>
            </a:pPr>
            <a:r>
              <a:rPr lang="en-US" sz="2302" spc="-80">
                <a:solidFill>
                  <a:srgbClr val="000000"/>
                </a:solidFill>
                <a:latin typeface="Univers"/>
                <a:ea typeface="Univers"/>
                <a:cs typeface="Univers"/>
                <a:sym typeface="Univers"/>
              </a:rPr>
              <a:t>Significant interference with social and physical functioning</a:t>
            </a:r>
          </a:p>
          <a:p>
            <a:pPr marL="497126" lvl="1" indent="-248563" algn="l">
              <a:lnSpc>
                <a:spcPts val="3384"/>
              </a:lnSpc>
              <a:buFont typeface="Arial"/>
              <a:buChar char="•"/>
            </a:pPr>
            <a:r>
              <a:rPr lang="en-US" sz="2302" spc="-80">
                <a:solidFill>
                  <a:srgbClr val="000000"/>
                </a:solidFill>
                <a:latin typeface="Univers"/>
                <a:ea typeface="Univers"/>
                <a:cs typeface="Univers"/>
                <a:sym typeface="Univers"/>
              </a:rPr>
              <a:t>Associated with lower body image satisfaction</a:t>
            </a:r>
          </a:p>
          <a:p>
            <a:pPr algn="l">
              <a:lnSpc>
                <a:spcPts val="3384"/>
              </a:lnSpc>
            </a:pPr>
            <a:r>
              <a:rPr lang="en-US" sz="2302" b="1" spc="-80">
                <a:solidFill>
                  <a:srgbClr val="000000"/>
                </a:solidFill>
                <a:latin typeface="Univers Bold"/>
                <a:ea typeface="Univers Bold"/>
                <a:cs typeface="Univers Bold"/>
                <a:sym typeface="Univers Bold"/>
              </a:rPr>
              <a:t>Summary: </a:t>
            </a:r>
          </a:p>
          <a:p>
            <a:pPr marL="497126" lvl="1" indent="-248563" algn="l">
              <a:lnSpc>
                <a:spcPts val="3384"/>
              </a:lnSpc>
              <a:buFont typeface="Arial"/>
              <a:buChar char="•"/>
            </a:pPr>
            <a:r>
              <a:rPr lang="en-US" sz="2302" spc="-80">
                <a:solidFill>
                  <a:srgbClr val="000000"/>
                </a:solidFill>
                <a:latin typeface="Univers"/>
                <a:ea typeface="Univers"/>
                <a:cs typeface="Univers"/>
                <a:sym typeface="Univers"/>
              </a:rPr>
              <a:t>Female CRC survivors face a substantial long-term GI symptom burden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40790" y="0"/>
            <a:ext cx="212090" cy="5143500"/>
            <a:chOff x="0" y="0"/>
            <a:chExt cx="55859" cy="1354667"/>
          </a:xfrm>
        </p:grpSpPr>
        <p:sp>
          <p:nvSpPr>
            <p:cNvPr id="3" name="Freeform 3"/>
            <p:cNvSpPr/>
            <p:nvPr/>
          </p:nvSpPr>
          <p:spPr>
            <a:xfrm>
              <a:off x="0" y="0"/>
              <a:ext cx="55859" cy="1354667"/>
            </a:xfrm>
            <a:custGeom>
              <a:avLst/>
              <a:gdLst/>
              <a:ahLst/>
              <a:cxnLst/>
              <a:rect l="l" t="t" r="r" b="b"/>
              <a:pathLst>
                <a:path w="55859" h="1354667">
                  <a:moveTo>
                    <a:pt x="0" y="0"/>
                  </a:moveTo>
                  <a:lnTo>
                    <a:pt x="55859" y="0"/>
                  </a:lnTo>
                  <a:lnTo>
                    <a:pt x="55859" y="1354667"/>
                  </a:lnTo>
                  <a:lnTo>
                    <a:pt x="0" y="1354667"/>
                  </a:lnTo>
                  <a:close/>
                </a:path>
              </a:pathLst>
            </a:custGeom>
            <a:solidFill>
              <a:srgbClr val="F9B314"/>
            </a:solidFill>
          </p:spPr>
          <p:txBody>
            <a:bodyPr/>
            <a:lstStyle/>
            <a:p>
              <a:endParaRPr lang="en-US"/>
            </a:p>
          </p:txBody>
        </p:sp>
        <p:sp>
          <p:nvSpPr>
            <p:cNvPr id="4" name="TextBox 4"/>
            <p:cNvSpPr txBox="1"/>
            <p:nvPr/>
          </p:nvSpPr>
          <p:spPr>
            <a:xfrm>
              <a:off x="0" y="-38100"/>
              <a:ext cx="55859" cy="1392767"/>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958580" y="1028700"/>
            <a:ext cx="3218833" cy="1300334"/>
            <a:chOff x="0" y="0"/>
            <a:chExt cx="4291777" cy="1733779"/>
          </a:xfrm>
        </p:grpSpPr>
        <p:sp>
          <p:nvSpPr>
            <p:cNvPr id="6" name="Freeform 6"/>
            <p:cNvSpPr/>
            <p:nvPr/>
          </p:nvSpPr>
          <p:spPr>
            <a:xfrm rot="-586919">
              <a:off x="883005" y="33315"/>
              <a:ext cx="449971" cy="675378"/>
            </a:xfrm>
            <a:custGeom>
              <a:avLst/>
              <a:gdLst/>
              <a:ahLst/>
              <a:cxnLst/>
              <a:rect l="l" t="t" r="r" b="b"/>
              <a:pathLst>
                <a:path w="449971" h="675378">
                  <a:moveTo>
                    <a:pt x="0" y="0"/>
                  </a:moveTo>
                  <a:lnTo>
                    <a:pt x="449970" y="0"/>
                  </a:lnTo>
                  <a:lnTo>
                    <a:pt x="449970" y="675379"/>
                  </a:lnTo>
                  <a:lnTo>
                    <a:pt x="0" y="67537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Freeform 7"/>
            <p:cNvSpPr/>
            <p:nvPr/>
          </p:nvSpPr>
          <p:spPr>
            <a:xfrm rot="-3527984">
              <a:off x="486172" y="117037"/>
              <a:ext cx="410622" cy="616319"/>
            </a:xfrm>
            <a:custGeom>
              <a:avLst/>
              <a:gdLst/>
              <a:ahLst/>
              <a:cxnLst/>
              <a:rect l="l" t="t" r="r" b="b"/>
              <a:pathLst>
                <a:path w="410622" h="616319">
                  <a:moveTo>
                    <a:pt x="0" y="0"/>
                  </a:moveTo>
                  <a:lnTo>
                    <a:pt x="410623" y="0"/>
                  </a:lnTo>
                  <a:lnTo>
                    <a:pt x="410623" y="616319"/>
                  </a:lnTo>
                  <a:lnTo>
                    <a:pt x="0" y="61631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p:cNvSpPr/>
            <p:nvPr/>
          </p:nvSpPr>
          <p:spPr>
            <a:xfrm rot="-6078961">
              <a:off x="213319" y="385668"/>
              <a:ext cx="377075" cy="565967"/>
            </a:xfrm>
            <a:custGeom>
              <a:avLst/>
              <a:gdLst/>
              <a:ahLst/>
              <a:cxnLst/>
              <a:rect l="l" t="t" r="r" b="b"/>
              <a:pathLst>
                <a:path w="377075" h="565967">
                  <a:moveTo>
                    <a:pt x="0" y="0"/>
                  </a:moveTo>
                  <a:lnTo>
                    <a:pt x="377075" y="0"/>
                  </a:lnTo>
                  <a:lnTo>
                    <a:pt x="377075" y="565967"/>
                  </a:lnTo>
                  <a:lnTo>
                    <a:pt x="0" y="5659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Freeform 9"/>
            <p:cNvSpPr/>
            <p:nvPr/>
          </p:nvSpPr>
          <p:spPr>
            <a:xfrm rot="-7906289">
              <a:off x="131728" y="695840"/>
              <a:ext cx="335368" cy="503367"/>
            </a:xfrm>
            <a:custGeom>
              <a:avLst/>
              <a:gdLst/>
              <a:ahLst/>
              <a:cxnLst/>
              <a:rect l="l" t="t" r="r" b="b"/>
              <a:pathLst>
                <a:path w="335368" h="503367">
                  <a:moveTo>
                    <a:pt x="0" y="0"/>
                  </a:moveTo>
                  <a:lnTo>
                    <a:pt x="335368" y="0"/>
                  </a:lnTo>
                  <a:lnTo>
                    <a:pt x="335368" y="503367"/>
                  </a:lnTo>
                  <a:lnTo>
                    <a:pt x="0" y="50336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0" name="Freeform 10"/>
            <p:cNvSpPr/>
            <p:nvPr/>
          </p:nvSpPr>
          <p:spPr>
            <a:xfrm rot="-10285624">
              <a:off x="204854" y="1025457"/>
              <a:ext cx="291781" cy="437945"/>
            </a:xfrm>
            <a:custGeom>
              <a:avLst/>
              <a:gdLst/>
              <a:ahLst/>
              <a:cxnLst/>
              <a:rect l="l" t="t" r="r" b="b"/>
              <a:pathLst>
                <a:path w="291781" h="437945">
                  <a:moveTo>
                    <a:pt x="0" y="0"/>
                  </a:moveTo>
                  <a:lnTo>
                    <a:pt x="291780" y="0"/>
                  </a:lnTo>
                  <a:lnTo>
                    <a:pt x="291780" y="437944"/>
                  </a:lnTo>
                  <a:lnTo>
                    <a:pt x="0" y="43794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1" name="Freeform 11"/>
            <p:cNvSpPr/>
            <p:nvPr/>
          </p:nvSpPr>
          <p:spPr>
            <a:xfrm rot="-1578899">
              <a:off x="412043" y="1231680"/>
              <a:ext cx="252258" cy="378624"/>
            </a:xfrm>
            <a:custGeom>
              <a:avLst/>
              <a:gdLst/>
              <a:ahLst/>
              <a:cxnLst/>
              <a:rect l="l" t="t" r="r" b="b"/>
              <a:pathLst>
                <a:path w="252258" h="378624">
                  <a:moveTo>
                    <a:pt x="0" y="0"/>
                  </a:moveTo>
                  <a:lnTo>
                    <a:pt x="252259" y="0"/>
                  </a:lnTo>
                  <a:lnTo>
                    <a:pt x="252259" y="378624"/>
                  </a:lnTo>
                  <a:lnTo>
                    <a:pt x="0" y="37862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2" name="Freeform 12"/>
            <p:cNvSpPr/>
            <p:nvPr/>
          </p:nvSpPr>
          <p:spPr>
            <a:xfrm rot="6582263">
              <a:off x="698086" y="1402100"/>
              <a:ext cx="224985" cy="337689"/>
            </a:xfrm>
            <a:custGeom>
              <a:avLst/>
              <a:gdLst/>
              <a:ahLst/>
              <a:cxnLst/>
              <a:rect l="l" t="t" r="r" b="b"/>
              <a:pathLst>
                <a:path w="224985" h="337689">
                  <a:moveTo>
                    <a:pt x="0" y="0"/>
                  </a:moveTo>
                  <a:lnTo>
                    <a:pt x="224985" y="0"/>
                  </a:lnTo>
                  <a:lnTo>
                    <a:pt x="224985" y="337689"/>
                  </a:lnTo>
                  <a:lnTo>
                    <a:pt x="0" y="33768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3" name="TextBox 13"/>
            <p:cNvSpPr txBox="1"/>
            <p:nvPr/>
          </p:nvSpPr>
          <p:spPr>
            <a:xfrm>
              <a:off x="644914" y="705864"/>
              <a:ext cx="393288"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K</a:t>
              </a:r>
            </a:p>
          </p:txBody>
        </p:sp>
        <p:sp>
          <p:nvSpPr>
            <p:cNvPr id="14" name="TextBox 14"/>
            <p:cNvSpPr txBox="1"/>
            <p:nvPr/>
          </p:nvSpPr>
          <p:spPr>
            <a:xfrm>
              <a:off x="998404" y="705864"/>
              <a:ext cx="393288"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a</a:t>
              </a:r>
            </a:p>
          </p:txBody>
        </p:sp>
        <p:sp>
          <p:nvSpPr>
            <p:cNvPr id="15" name="TextBox 15"/>
            <p:cNvSpPr txBox="1"/>
            <p:nvPr/>
          </p:nvSpPr>
          <p:spPr>
            <a:xfrm>
              <a:off x="1372912" y="705864"/>
              <a:ext cx="393288"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n</a:t>
              </a:r>
            </a:p>
          </p:txBody>
        </p:sp>
        <p:sp>
          <p:nvSpPr>
            <p:cNvPr id="16" name="TextBox 16"/>
            <p:cNvSpPr txBox="1"/>
            <p:nvPr/>
          </p:nvSpPr>
          <p:spPr>
            <a:xfrm>
              <a:off x="2105009" y="705864"/>
              <a:ext cx="359207"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u</a:t>
              </a:r>
            </a:p>
          </p:txBody>
        </p:sp>
        <p:sp>
          <p:nvSpPr>
            <p:cNvPr id="17" name="TextBox 17"/>
            <p:cNvSpPr txBox="1"/>
            <p:nvPr/>
          </p:nvSpPr>
          <p:spPr>
            <a:xfrm>
              <a:off x="1717978" y="705864"/>
              <a:ext cx="393288"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S</a:t>
              </a:r>
            </a:p>
          </p:txBody>
        </p:sp>
        <p:sp>
          <p:nvSpPr>
            <p:cNvPr id="18" name="TextBox 18"/>
            <p:cNvSpPr txBox="1"/>
            <p:nvPr/>
          </p:nvSpPr>
          <p:spPr>
            <a:xfrm>
              <a:off x="2369048" y="705864"/>
              <a:ext cx="393288"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r</a:t>
              </a:r>
            </a:p>
          </p:txBody>
        </p:sp>
        <p:sp>
          <p:nvSpPr>
            <p:cNvPr id="19" name="TextBox 19"/>
            <p:cNvSpPr txBox="1"/>
            <p:nvPr/>
          </p:nvSpPr>
          <p:spPr>
            <a:xfrm>
              <a:off x="2655841" y="705864"/>
              <a:ext cx="393288"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v</a:t>
              </a:r>
            </a:p>
          </p:txBody>
        </p:sp>
        <p:sp>
          <p:nvSpPr>
            <p:cNvPr id="20" name="TextBox 20"/>
            <p:cNvSpPr txBox="1"/>
            <p:nvPr/>
          </p:nvSpPr>
          <p:spPr>
            <a:xfrm>
              <a:off x="2897599" y="705864"/>
              <a:ext cx="393288"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i</a:t>
              </a:r>
            </a:p>
          </p:txBody>
        </p:sp>
        <p:sp>
          <p:nvSpPr>
            <p:cNvPr id="21" name="TextBox 21"/>
            <p:cNvSpPr txBox="1"/>
            <p:nvPr/>
          </p:nvSpPr>
          <p:spPr>
            <a:xfrm>
              <a:off x="3142523" y="705864"/>
              <a:ext cx="393288"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v</a:t>
              </a:r>
            </a:p>
          </p:txBody>
        </p:sp>
        <p:sp>
          <p:nvSpPr>
            <p:cNvPr id="22" name="TextBox 22"/>
            <p:cNvSpPr txBox="1"/>
            <p:nvPr/>
          </p:nvSpPr>
          <p:spPr>
            <a:xfrm>
              <a:off x="3471239" y="705864"/>
              <a:ext cx="393288"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e</a:t>
              </a:r>
            </a:p>
          </p:txBody>
        </p:sp>
        <p:sp>
          <p:nvSpPr>
            <p:cNvPr id="23" name="TextBox 23"/>
            <p:cNvSpPr txBox="1"/>
            <p:nvPr/>
          </p:nvSpPr>
          <p:spPr>
            <a:xfrm>
              <a:off x="3851924" y="1064154"/>
              <a:ext cx="177861" cy="337170"/>
            </a:xfrm>
            <a:prstGeom prst="rect">
              <a:avLst/>
            </a:prstGeom>
          </p:spPr>
          <p:txBody>
            <a:bodyPr lIns="0" tIns="0" rIns="0" bIns="0" rtlCol="0" anchor="t">
              <a:spAutoFit/>
            </a:bodyPr>
            <a:lstStyle/>
            <a:p>
              <a:pPr algn="ctr">
                <a:lnSpc>
                  <a:spcPts val="1891"/>
                </a:lnSpc>
                <a:spcBef>
                  <a:spcPct val="0"/>
                </a:spcBef>
              </a:pPr>
              <a:r>
                <a:rPr lang="en-US" sz="1891" spc="-66">
                  <a:solidFill>
                    <a:srgbClr val="E9A500"/>
                  </a:solidFill>
                  <a:latin typeface="Sunborn"/>
                  <a:ea typeface="Sunborn"/>
                  <a:cs typeface="Sunborn"/>
                  <a:sym typeface="Sunborn"/>
                </a:rPr>
                <a:t>2</a:t>
              </a:r>
            </a:p>
          </p:txBody>
        </p:sp>
        <p:sp>
          <p:nvSpPr>
            <p:cNvPr id="24" name="TextBox 24"/>
            <p:cNvSpPr txBox="1"/>
            <p:nvPr/>
          </p:nvSpPr>
          <p:spPr>
            <a:xfrm>
              <a:off x="4082614" y="1067639"/>
              <a:ext cx="209163" cy="337155"/>
            </a:xfrm>
            <a:prstGeom prst="rect">
              <a:avLst/>
            </a:prstGeom>
          </p:spPr>
          <p:txBody>
            <a:bodyPr lIns="0" tIns="0" rIns="0" bIns="0" rtlCol="0" anchor="t">
              <a:spAutoFit/>
            </a:bodyPr>
            <a:lstStyle/>
            <a:p>
              <a:pPr algn="ctr">
                <a:lnSpc>
                  <a:spcPts val="1891"/>
                </a:lnSpc>
                <a:spcBef>
                  <a:spcPct val="0"/>
                </a:spcBef>
              </a:pPr>
              <a:r>
                <a:rPr lang="en-US" sz="1891" spc="-66">
                  <a:solidFill>
                    <a:srgbClr val="DC9C02"/>
                  </a:solidFill>
                  <a:latin typeface="Sunborn"/>
                  <a:ea typeface="Sunborn"/>
                  <a:cs typeface="Sunborn"/>
                  <a:sym typeface="Sunborn"/>
                </a:rPr>
                <a:t>0</a:t>
              </a:r>
            </a:p>
          </p:txBody>
        </p:sp>
        <p:sp>
          <p:nvSpPr>
            <p:cNvPr id="25" name="TextBox 25"/>
            <p:cNvSpPr txBox="1"/>
            <p:nvPr/>
          </p:nvSpPr>
          <p:spPr>
            <a:xfrm>
              <a:off x="4039510" y="1064154"/>
              <a:ext cx="58350" cy="337155"/>
            </a:xfrm>
            <a:prstGeom prst="rect">
              <a:avLst/>
            </a:prstGeom>
          </p:spPr>
          <p:txBody>
            <a:bodyPr lIns="0" tIns="0" rIns="0" bIns="0" rtlCol="0" anchor="t">
              <a:spAutoFit/>
            </a:bodyPr>
            <a:lstStyle/>
            <a:p>
              <a:pPr algn="ctr">
                <a:lnSpc>
                  <a:spcPts val="1891"/>
                </a:lnSpc>
                <a:spcBef>
                  <a:spcPct val="0"/>
                </a:spcBef>
              </a:pPr>
              <a:r>
                <a:rPr lang="en-US" sz="1891" spc="-66">
                  <a:solidFill>
                    <a:srgbClr val="DC9C02"/>
                  </a:solidFill>
                  <a:latin typeface="Sunborn"/>
                  <a:ea typeface="Sunborn"/>
                  <a:cs typeface="Sunborn"/>
                  <a:sym typeface="Sunborn"/>
                </a:rPr>
                <a:t>.</a:t>
              </a:r>
            </a:p>
          </p:txBody>
        </p:sp>
      </p:grpSp>
      <p:sp>
        <p:nvSpPr>
          <p:cNvPr id="26" name="TextBox 26"/>
          <p:cNvSpPr txBox="1"/>
          <p:nvPr/>
        </p:nvSpPr>
        <p:spPr>
          <a:xfrm rot="-5400000">
            <a:off x="-770338" y="6894912"/>
            <a:ext cx="3974630" cy="471805"/>
          </a:xfrm>
          <a:prstGeom prst="rect">
            <a:avLst/>
          </a:prstGeom>
        </p:spPr>
        <p:txBody>
          <a:bodyPr lIns="0" tIns="0" rIns="0" bIns="0" rtlCol="0" anchor="t">
            <a:spAutoFit/>
          </a:bodyPr>
          <a:lstStyle/>
          <a:p>
            <a:pPr algn="l">
              <a:lnSpc>
                <a:spcPts val="3920"/>
              </a:lnSpc>
            </a:pPr>
            <a:r>
              <a:rPr lang="en-US" sz="2800" b="1">
                <a:solidFill>
                  <a:srgbClr val="101010"/>
                </a:solidFill>
                <a:latin typeface="Montserrat Medium"/>
                <a:ea typeface="Montserrat Medium"/>
                <a:cs typeface="Montserrat Medium"/>
                <a:sym typeface="Montserrat Medium"/>
              </a:rPr>
              <a:t>kansurvive.com</a:t>
            </a:r>
          </a:p>
        </p:txBody>
      </p:sp>
      <p:sp>
        <p:nvSpPr>
          <p:cNvPr id="27" name="TextBox 27"/>
          <p:cNvSpPr txBox="1"/>
          <p:nvPr/>
        </p:nvSpPr>
        <p:spPr>
          <a:xfrm>
            <a:off x="12462623" y="1612192"/>
            <a:ext cx="4796677" cy="580390"/>
          </a:xfrm>
          <a:prstGeom prst="rect">
            <a:avLst/>
          </a:prstGeom>
        </p:spPr>
        <p:txBody>
          <a:bodyPr lIns="0" tIns="0" rIns="0" bIns="0" rtlCol="0" anchor="t">
            <a:spAutoFit/>
          </a:bodyPr>
          <a:lstStyle/>
          <a:p>
            <a:pPr algn="l">
              <a:lnSpc>
                <a:spcPts val="4759"/>
              </a:lnSpc>
            </a:pPr>
            <a:r>
              <a:rPr lang="en-US" sz="3399" b="1" spc="186">
                <a:solidFill>
                  <a:srgbClr val="101010"/>
                </a:solidFill>
                <a:latin typeface="Montserrat Bold"/>
                <a:ea typeface="Montserrat Bold"/>
                <a:cs typeface="Montserrat Bold"/>
                <a:sym typeface="Montserrat Bold"/>
              </a:rPr>
              <a:t>RECORDING &amp; TIPS</a:t>
            </a:r>
          </a:p>
        </p:txBody>
      </p:sp>
      <p:sp>
        <p:nvSpPr>
          <p:cNvPr id="28" name="Freeform 28"/>
          <p:cNvSpPr/>
          <p:nvPr/>
        </p:nvSpPr>
        <p:spPr>
          <a:xfrm>
            <a:off x="2604588" y="7480451"/>
            <a:ext cx="1928449" cy="1166712"/>
          </a:xfrm>
          <a:custGeom>
            <a:avLst/>
            <a:gdLst/>
            <a:ahLst/>
            <a:cxnLst/>
            <a:rect l="l" t="t" r="r" b="b"/>
            <a:pathLst>
              <a:path w="1928449" h="1166712">
                <a:moveTo>
                  <a:pt x="0" y="0"/>
                </a:moveTo>
                <a:lnTo>
                  <a:pt x="1928449" y="0"/>
                </a:lnTo>
                <a:lnTo>
                  <a:pt x="1928449" y="1166712"/>
                </a:lnTo>
                <a:lnTo>
                  <a:pt x="0" y="1166712"/>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29" name="TextBox 29"/>
          <p:cNvSpPr txBox="1"/>
          <p:nvPr/>
        </p:nvSpPr>
        <p:spPr>
          <a:xfrm>
            <a:off x="5177412" y="7645009"/>
            <a:ext cx="10067706" cy="418798"/>
          </a:xfrm>
          <a:prstGeom prst="rect">
            <a:avLst/>
          </a:prstGeom>
        </p:spPr>
        <p:txBody>
          <a:bodyPr lIns="0" tIns="0" rIns="0" bIns="0" rtlCol="0" anchor="t">
            <a:spAutoFit/>
          </a:bodyPr>
          <a:lstStyle/>
          <a:p>
            <a:pPr algn="ctr">
              <a:lnSpc>
                <a:spcPts val="2948"/>
              </a:lnSpc>
            </a:pPr>
            <a:r>
              <a:rPr lang="en-US" sz="2541" b="1" spc="-88">
                <a:solidFill>
                  <a:srgbClr val="000000"/>
                </a:solidFill>
                <a:latin typeface="Univers Bold"/>
                <a:ea typeface="Univers Bold"/>
                <a:cs typeface="Univers Bold"/>
                <a:sym typeface="Univers Bold"/>
              </a:rPr>
              <a:t>By participating in this ECHO clinic, you are consenting to be recorded. </a:t>
            </a:r>
          </a:p>
        </p:txBody>
      </p:sp>
      <p:sp>
        <p:nvSpPr>
          <p:cNvPr id="30" name="TextBox 30"/>
          <p:cNvSpPr txBox="1"/>
          <p:nvPr/>
        </p:nvSpPr>
        <p:spPr>
          <a:xfrm>
            <a:off x="5177412" y="8239990"/>
            <a:ext cx="11416471" cy="383061"/>
          </a:xfrm>
          <a:prstGeom prst="rect">
            <a:avLst/>
          </a:prstGeom>
        </p:spPr>
        <p:txBody>
          <a:bodyPr lIns="0" tIns="0" rIns="0" bIns="0" rtlCol="0" anchor="t">
            <a:spAutoFit/>
          </a:bodyPr>
          <a:lstStyle/>
          <a:p>
            <a:pPr algn="l">
              <a:lnSpc>
                <a:spcPts val="2645"/>
              </a:lnSpc>
            </a:pPr>
            <a:r>
              <a:rPr lang="en-US" sz="2280" spc="-79">
                <a:solidFill>
                  <a:srgbClr val="000000"/>
                </a:solidFill>
                <a:latin typeface="Univers"/>
                <a:ea typeface="Univers"/>
                <a:cs typeface="Univers"/>
                <a:sym typeface="Univers"/>
              </a:rPr>
              <a:t>Recording is for educational and quality improvement purposes.​ </a:t>
            </a:r>
          </a:p>
        </p:txBody>
      </p:sp>
      <p:sp>
        <p:nvSpPr>
          <p:cNvPr id="31" name="Freeform 31"/>
          <p:cNvSpPr/>
          <p:nvPr/>
        </p:nvSpPr>
        <p:spPr>
          <a:xfrm>
            <a:off x="2966832" y="2571750"/>
            <a:ext cx="13038289" cy="4074465"/>
          </a:xfrm>
          <a:custGeom>
            <a:avLst/>
            <a:gdLst/>
            <a:ahLst/>
            <a:cxnLst/>
            <a:rect l="l" t="t" r="r" b="b"/>
            <a:pathLst>
              <a:path w="13038289" h="4074465">
                <a:moveTo>
                  <a:pt x="0" y="0"/>
                </a:moveTo>
                <a:lnTo>
                  <a:pt x="13038289" y="0"/>
                </a:lnTo>
                <a:lnTo>
                  <a:pt x="13038289" y="4074465"/>
                </a:lnTo>
                <a:lnTo>
                  <a:pt x="0" y="4074465"/>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32" name="TextBox 32"/>
          <p:cNvSpPr txBox="1"/>
          <p:nvPr/>
        </p:nvSpPr>
        <p:spPr>
          <a:xfrm>
            <a:off x="6054710" y="3597515"/>
            <a:ext cx="8661155" cy="2495377"/>
          </a:xfrm>
          <a:prstGeom prst="rect">
            <a:avLst/>
          </a:prstGeom>
        </p:spPr>
        <p:txBody>
          <a:bodyPr lIns="0" tIns="0" rIns="0" bIns="0" rtlCol="0" anchor="t">
            <a:spAutoFit/>
          </a:bodyPr>
          <a:lstStyle/>
          <a:p>
            <a:pPr marL="630246" lvl="1" indent="-315123" algn="l">
              <a:lnSpc>
                <a:spcPts val="4904"/>
              </a:lnSpc>
              <a:buFont typeface="Arial"/>
              <a:buChar char="•"/>
            </a:pPr>
            <a:r>
              <a:rPr lang="en-US" sz="2919" spc="-102">
                <a:solidFill>
                  <a:srgbClr val="000000"/>
                </a:solidFill>
                <a:latin typeface="Univers"/>
                <a:ea typeface="Univers"/>
                <a:cs typeface="Univers"/>
                <a:sym typeface="Univers"/>
              </a:rPr>
              <a:t>Mute yourself when not speaking.​</a:t>
            </a:r>
          </a:p>
          <a:p>
            <a:pPr marL="630246" lvl="1" indent="-315123" algn="l">
              <a:lnSpc>
                <a:spcPts val="4904"/>
              </a:lnSpc>
              <a:buFont typeface="Arial"/>
              <a:buChar char="•"/>
            </a:pPr>
            <a:r>
              <a:rPr lang="en-US" sz="2919" spc="-102">
                <a:solidFill>
                  <a:srgbClr val="000000"/>
                </a:solidFill>
                <a:latin typeface="Univers"/>
                <a:ea typeface="Univers"/>
                <a:cs typeface="Univers"/>
                <a:sym typeface="Univers"/>
              </a:rPr>
              <a:t>Turn your camera on – we would love to see you!​</a:t>
            </a:r>
          </a:p>
          <a:p>
            <a:pPr marL="630246" lvl="1" indent="-315123" algn="l">
              <a:lnSpc>
                <a:spcPts val="4904"/>
              </a:lnSpc>
              <a:buFont typeface="Arial"/>
              <a:buChar char="•"/>
            </a:pPr>
            <a:r>
              <a:rPr lang="en-US" sz="2919" spc="-102">
                <a:solidFill>
                  <a:srgbClr val="000000"/>
                </a:solidFill>
                <a:latin typeface="Univers"/>
                <a:ea typeface="Univers"/>
                <a:cs typeface="Univers"/>
                <a:sym typeface="Univers"/>
              </a:rPr>
              <a:t>Speak up, use the chat box, and actively engage.​</a:t>
            </a:r>
          </a:p>
          <a:p>
            <a:pPr marL="630246" lvl="1" indent="-315123" algn="l">
              <a:lnSpc>
                <a:spcPts val="4904"/>
              </a:lnSpc>
              <a:buFont typeface="Arial"/>
              <a:buChar char="•"/>
            </a:pPr>
            <a:r>
              <a:rPr lang="en-US" sz="2919" spc="-102">
                <a:solidFill>
                  <a:srgbClr val="000000"/>
                </a:solidFill>
                <a:latin typeface="Univers"/>
                <a:ea typeface="Univers"/>
                <a:cs typeface="Univers"/>
                <a:sym typeface="Univers"/>
              </a:rPr>
              <a:t>Visit www.kansurvive.com for session materials.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500955" y="2102547"/>
            <a:ext cx="2758345" cy="245871"/>
            <a:chOff x="0" y="0"/>
            <a:chExt cx="726478" cy="64756"/>
          </a:xfrm>
        </p:grpSpPr>
        <p:sp>
          <p:nvSpPr>
            <p:cNvPr id="3" name="Freeform 3"/>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9B314"/>
            </a:solidFill>
          </p:spPr>
          <p:txBody>
            <a:bodyPr/>
            <a:lstStyle/>
            <a:p>
              <a:endParaRPr lang="en-US"/>
            </a:p>
          </p:txBody>
        </p:sp>
        <p:sp>
          <p:nvSpPr>
            <p:cNvPr id="4" name="TextBox 4"/>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028700" y="446628"/>
            <a:ext cx="3336038" cy="1347682"/>
            <a:chOff x="0" y="0"/>
            <a:chExt cx="4448050" cy="1796909"/>
          </a:xfrm>
        </p:grpSpPr>
        <p:sp>
          <p:nvSpPr>
            <p:cNvPr id="6" name="Freeform 6"/>
            <p:cNvSpPr/>
            <p:nvPr/>
          </p:nvSpPr>
          <p:spPr>
            <a:xfrm rot="-586919">
              <a:off x="915157" y="34528"/>
              <a:ext cx="466355" cy="699970"/>
            </a:xfrm>
            <a:custGeom>
              <a:avLst/>
              <a:gdLst/>
              <a:ahLst/>
              <a:cxnLst/>
              <a:rect l="l" t="t" r="r" b="b"/>
              <a:pathLst>
                <a:path w="466355" h="699970">
                  <a:moveTo>
                    <a:pt x="0" y="0"/>
                  </a:moveTo>
                  <a:lnTo>
                    <a:pt x="466355" y="0"/>
                  </a:lnTo>
                  <a:lnTo>
                    <a:pt x="466355" y="699971"/>
                  </a:lnTo>
                  <a:lnTo>
                    <a:pt x="0" y="6999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Freeform 7"/>
            <p:cNvSpPr/>
            <p:nvPr/>
          </p:nvSpPr>
          <p:spPr>
            <a:xfrm rot="-3527984">
              <a:off x="503875" y="121299"/>
              <a:ext cx="425574" cy="638760"/>
            </a:xfrm>
            <a:custGeom>
              <a:avLst/>
              <a:gdLst/>
              <a:ahLst/>
              <a:cxnLst/>
              <a:rect l="l" t="t" r="r" b="b"/>
              <a:pathLst>
                <a:path w="425574" h="638760">
                  <a:moveTo>
                    <a:pt x="0" y="0"/>
                  </a:moveTo>
                  <a:lnTo>
                    <a:pt x="425574" y="0"/>
                  </a:lnTo>
                  <a:lnTo>
                    <a:pt x="425574" y="638760"/>
                  </a:lnTo>
                  <a:lnTo>
                    <a:pt x="0" y="6387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p:cNvSpPr/>
            <p:nvPr/>
          </p:nvSpPr>
          <p:spPr>
            <a:xfrm rot="-6078961">
              <a:off x="221086" y="399711"/>
              <a:ext cx="390806" cy="586575"/>
            </a:xfrm>
            <a:custGeom>
              <a:avLst/>
              <a:gdLst/>
              <a:ahLst/>
              <a:cxnLst/>
              <a:rect l="l" t="t" r="r" b="b"/>
              <a:pathLst>
                <a:path w="390806" h="586575">
                  <a:moveTo>
                    <a:pt x="0" y="0"/>
                  </a:moveTo>
                  <a:lnTo>
                    <a:pt x="390806" y="0"/>
                  </a:lnTo>
                  <a:lnTo>
                    <a:pt x="390806" y="586575"/>
                  </a:lnTo>
                  <a:lnTo>
                    <a:pt x="0" y="58657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Freeform 9"/>
            <p:cNvSpPr/>
            <p:nvPr/>
          </p:nvSpPr>
          <p:spPr>
            <a:xfrm rot="-7906289">
              <a:off x="136525" y="721177"/>
              <a:ext cx="347580" cy="521696"/>
            </a:xfrm>
            <a:custGeom>
              <a:avLst/>
              <a:gdLst/>
              <a:ahLst/>
              <a:cxnLst/>
              <a:rect l="l" t="t" r="r" b="b"/>
              <a:pathLst>
                <a:path w="347580" h="521696">
                  <a:moveTo>
                    <a:pt x="0" y="0"/>
                  </a:moveTo>
                  <a:lnTo>
                    <a:pt x="347579" y="0"/>
                  </a:lnTo>
                  <a:lnTo>
                    <a:pt x="347579" y="521695"/>
                  </a:lnTo>
                  <a:lnTo>
                    <a:pt x="0" y="52169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0" name="Freeform 10"/>
            <p:cNvSpPr/>
            <p:nvPr/>
          </p:nvSpPr>
          <p:spPr>
            <a:xfrm rot="-10285624">
              <a:off x="212313" y="1062796"/>
              <a:ext cx="302405" cy="453891"/>
            </a:xfrm>
            <a:custGeom>
              <a:avLst/>
              <a:gdLst/>
              <a:ahLst/>
              <a:cxnLst/>
              <a:rect l="l" t="t" r="r" b="b"/>
              <a:pathLst>
                <a:path w="302405" h="453891">
                  <a:moveTo>
                    <a:pt x="0" y="0"/>
                  </a:moveTo>
                  <a:lnTo>
                    <a:pt x="302405" y="0"/>
                  </a:lnTo>
                  <a:lnTo>
                    <a:pt x="302405" y="453891"/>
                  </a:lnTo>
                  <a:lnTo>
                    <a:pt x="0" y="4538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1" name="Freeform 11"/>
            <p:cNvSpPr/>
            <p:nvPr/>
          </p:nvSpPr>
          <p:spPr>
            <a:xfrm rot="-1578899">
              <a:off x="427047" y="1276528"/>
              <a:ext cx="261444" cy="392411"/>
            </a:xfrm>
            <a:custGeom>
              <a:avLst/>
              <a:gdLst/>
              <a:ahLst/>
              <a:cxnLst/>
              <a:rect l="l" t="t" r="r" b="b"/>
              <a:pathLst>
                <a:path w="261444" h="392411">
                  <a:moveTo>
                    <a:pt x="0" y="0"/>
                  </a:moveTo>
                  <a:lnTo>
                    <a:pt x="261444" y="0"/>
                  </a:lnTo>
                  <a:lnTo>
                    <a:pt x="261444" y="392411"/>
                  </a:lnTo>
                  <a:lnTo>
                    <a:pt x="0" y="39241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2" name="Freeform 12"/>
            <p:cNvSpPr/>
            <p:nvPr/>
          </p:nvSpPr>
          <p:spPr>
            <a:xfrm rot="6582263">
              <a:off x="723505" y="1453153"/>
              <a:ext cx="233178" cy="349985"/>
            </a:xfrm>
            <a:custGeom>
              <a:avLst/>
              <a:gdLst/>
              <a:ahLst/>
              <a:cxnLst/>
              <a:rect l="l" t="t" r="r" b="b"/>
              <a:pathLst>
                <a:path w="233178" h="349985">
                  <a:moveTo>
                    <a:pt x="0" y="0"/>
                  </a:moveTo>
                  <a:lnTo>
                    <a:pt x="233177" y="0"/>
                  </a:lnTo>
                  <a:lnTo>
                    <a:pt x="233177" y="349985"/>
                  </a:lnTo>
                  <a:lnTo>
                    <a:pt x="0" y="34998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3" name="TextBox 13"/>
            <p:cNvSpPr txBox="1"/>
            <p:nvPr/>
          </p:nvSpPr>
          <p:spPr>
            <a:xfrm>
              <a:off x="668397"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K</a:t>
              </a:r>
            </a:p>
          </p:txBody>
        </p:sp>
        <p:sp>
          <p:nvSpPr>
            <p:cNvPr id="14" name="TextBox 14"/>
            <p:cNvSpPr txBox="1"/>
            <p:nvPr/>
          </p:nvSpPr>
          <p:spPr>
            <a:xfrm>
              <a:off x="103475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a</a:t>
              </a:r>
            </a:p>
          </p:txBody>
        </p:sp>
        <p:sp>
          <p:nvSpPr>
            <p:cNvPr id="15" name="TextBox 15"/>
            <p:cNvSpPr txBox="1"/>
            <p:nvPr/>
          </p:nvSpPr>
          <p:spPr>
            <a:xfrm>
              <a:off x="142290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n</a:t>
              </a:r>
            </a:p>
          </p:txBody>
        </p:sp>
        <p:sp>
          <p:nvSpPr>
            <p:cNvPr id="16" name="TextBox 16"/>
            <p:cNvSpPr txBox="1"/>
            <p:nvPr/>
          </p:nvSpPr>
          <p:spPr>
            <a:xfrm>
              <a:off x="2181657" y="731913"/>
              <a:ext cx="372287"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u</a:t>
              </a:r>
            </a:p>
          </p:txBody>
        </p:sp>
        <p:sp>
          <p:nvSpPr>
            <p:cNvPr id="17" name="TextBox 17"/>
            <p:cNvSpPr txBox="1"/>
            <p:nvPr/>
          </p:nvSpPr>
          <p:spPr>
            <a:xfrm>
              <a:off x="178053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S</a:t>
              </a:r>
            </a:p>
          </p:txBody>
        </p:sp>
        <p:sp>
          <p:nvSpPr>
            <p:cNvPr id="18" name="TextBox 18"/>
            <p:cNvSpPr txBox="1"/>
            <p:nvPr/>
          </p:nvSpPr>
          <p:spPr>
            <a:xfrm>
              <a:off x="2455310"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r</a:t>
              </a:r>
            </a:p>
          </p:txBody>
        </p:sp>
        <p:sp>
          <p:nvSpPr>
            <p:cNvPr id="19" name="TextBox 19"/>
            <p:cNvSpPr txBox="1"/>
            <p:nvPr/>
          </p:nvSpPr>
          <p:spPr>
            <a:xfrm>
              <a:off x="2752546"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20" name="TextBox 20"/>
            <p:cNvSpPr txBox="1"/>
            <p:nvPr/>
          </p:nvSpPr>
          <p:spPr>
            <a:xfrm>
              <a:off x="300310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i</a:t>
              </a:r>
            </a:p>
          </p:txBody>
        </p:sp>
        <p:sp>
          <p:nvSpPr>
            <p:cNvPr id="21" name="TextBox 21"/>
            <p:cNvSpPr txBox="1"/>
            <p:nvPr/>
          </p:nvSpPr>
          <p:spPr>
            <a:xfrm>
              <a:off x="3256949"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22" name="TextBox 22"/>
            <p:cNvSpPr txBox="1"/>
            <p:nvPr/>
          </p:nvSpPr>
          <p:spPr>
            <a:xfrm>
              <a:off x="3597635"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e</a:t>
              </a:r>
            </a:p>
          </p:txBody>
        </p:sp>
        <p:sp>
          <p:nvSpPr>
            <p:cNvPr id="23" name="TextBox 23"/>
            <p:cNvSpPr txBox="1"/>
            <p:nvPr/>
          </p:nvSpPr>
          <p:spPr>
            <a:xfrm>
              <a:off x="3992181" y="1101515"/>
              <a:ext cx="184337" cy="350834"/>
            </a:xfrm>
            <a:prstGeom prst="rect">
              <a:avLst/>
            </a:prstGeom>
          </p:spPr>
          <p:txBody>
            <a:bodyPr lIns="0" tIns="0" rIns="0" bIns="0" rtlCol="0" anchor="t">
              <a:spAutoFit/>
            </a:bodyPr>
            <a:lstStyle/>
            <a:p>
              <a:pPr algn="ctr">
                <a:lnSpc>
                  <a:spcPts val="1960"/>
                </a:lnSpc>
                <a:spcBef>
                  <a:spcPct val="0"/>
                </a:spcBef>
              </a:pPr>
              <a:r>
                <a:rPr lang="en-US" sz="1960" spc="-68">
                  <a:solidFill>
                    <a:srgbClr val="E9A500"/>
                  </a:solidFill>
                  <a:latin typeface="Sunborn"/>
                  <a:ea typeface="Sunborn"/>
                  <a:cs typeface="Sunborn"/>
                  <a:sym typeface="Sunborn"/>
                </a:rPr>
                <a:t>2</a:t>
              </a:r>
            </a:p>
          </p:txBody>
        </p:sp>
        <p:sp>
          <p:nvSpPr>
            <p:cNvPr id="24" name="TextBox 24"/>
            <p:cNvSpPr txBox="1"/>
            <p:nvPr/>
          </p:nvSpPr>
          <p:spPr>
            <a:xfrm>
              <a:off x="4231271" y="1105127"/>
              <a:ext cx="216779"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0</a:t>
              </a:r>
            </a:p>
          </p:txBody>
        </p:sp>
        <p:sp>
          <p:nvSpPr>
            <p:cNvPr id="25" name="TextBox 25"/>
            <p:cNvSpPr txBox="1"/>
            <p:nvPr/>
          </p:nvSpPr>
          <p:spPr>
            <a:xfrm>
              <a:off x="4186597" y="1101515"/>
              <a:ext cx="60475"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a:t>
              </a:r>
            </a:p>
          </p:txBody>
        </p:sp>
      </p:grpSp>
      <p:sp>
        <p:nvSpPr>
          <p:cNvPr id="26" name="Freeform 26"/>
          <p:cNvSpPr/>
          <p:nvPr/>
        </p:nvSpPr>
        <p:spPr>
          <a:xfrm>
            <a:off x="14732877" y="4324487"/>
            <a:ext cx="2294501" cy="3175780"/>
          </a:xfrm>
          <a:custGeom>
            <a:avLst/>
            <a:gdLst/>
            <a:ahLst/>
            <a:cxnLst/>
            <a:rect l="l" t="t" r="r" b="b"/>
            <a:pathLst>
              <a:path w="2294501" h="3175780">
                <a:moveTo>
                  <a:pt x="0" y="0"/>
                </a:moveTo>
                <a:lnTo>
                  <a:pt x="2294501" y="0"/>
                </a:lnTo>
                <a:lnTo>
                  <a:pt x="2294501" y="3175779"/>
                </a:lnTo>
                <a:lnTo>
                  <a:pt x="0" y="3175779"/>
                </a:lnTo>
                <a:lnTo>
                  <a:pt x="0" y="0"/>
                </a:lnTo>
                <a:close/>
              </a:path>
            </a:pathLst>
          </a:custGeom>
          <a:blipFill>
            <a:blip r:embed="rId12"/>
            <a:stretch>
              <a:fillRect/>
            </a:stretch>
          </a:blipFill>
        </p:spPr>
        <p:txBody>
          <a:bodyPr/>
          <a:lstStyle/>
          <a:p>
            <a:endParaRPr lang="en-US"/>
          </a:p>
        </p:txBody>
      </p:sp>
      <p:sp>
        <p:nvSpPr>
          <p:cNvPr id="27" name="TextBox 27"/>
          <p:cNvSpPr txBox="1"/>
          <p:nvPr/>
        </p:nvSpPr>
        <p:spPr>
          <a:xfrm>
            <a:off x="9822442" y="958023"/>
            <a:ext cx="7436858" cy="954024"/>
          </a:xfrm>
          <a:prstGeom prst="rect">
            <a:avLst/>
          </a:prstGeom>
        </p:spPr>
        <p:txBody>
          <a:bodyPr lIns="0" tIns="0" rIns="0" bIns="0" rtlCol="0" anchor="t">
            <a:spAutoFit/>
          </a:bodyPr>
          <a:lstStyle/>
          <a:p>
            <a:pPr algn="r">
              <a:lnSpc>
                <a:spcPts val="3708"/>
              </a:lnSpc>
            </a:pPr>
            <a:r>
              <a:rPr lang="en-US" sz="3600" b="1">
                <a:solidFill>
                  <a:srgbClr val="101010"/>
                </a:solidFill>
                <a:latin typeface="Montserrat Bold"/>
                <a:ea typeface="Montserrat Bold"/>
                <a:cs typeface="Montserrat Bold"/>
                <a:sym typeface="Montserrat Bold"/>
              </a:rPr>
              <a:t>Common Side Effects &amp; Symptom Burden</a:t>
            </a:r>
          </a:p>
        </p:txBody>
      </p:sp>
      <p:sp>
        <p:nvSpPr>
          <p:cNvPr id="28" name="TextBox 28"/>
          <p:cNvSpPr txBox="1"/>
          <p:nvPr/>
        </p:nvSpPr>
        <p:spPr>
          <a:xfrm>
            <a:off x="1028700" y="2073972"/>
            <a:ext cx="10934119" cy="668610"/>
          </a:xfrm>
          <a:prstGeom prst="rect">
            <a:avLst/>
          </a:prstGeom>
        </p:spPr>
        <p:txBody>
          <a:bodyPr lIns="0" tIns="0" rIns="0" bIns="0" rtlCol="0" anchor="t">
            <a:spAutoFit/>
          </a:bodyPr>
          <a:lstStyle/>
          <a:p>
            <a:pPr algn="l">
              <a:lnSpc>
                <a:spcPts val="5336"/>
              </a:lnSpc>
            </a:pPr>
            <a:r>
              <a:rPr lang="en-US" sz="4234" b="1">
                <a:solidFill>
                  <a:srgbClr val="00136F"/>
                </a:solidFill>
                <a:latin typeface="Montserrat Ultra-Bold"/>
                <a:ea typeface="Montserrat Ultra-Bold"/>
                <a:cs typeface="Montserrat Ultra-Bold"/>
                <a:sym typeface="Montserrat Ultra-Bold"/>
              </a:rPr>
              <a:t>Urinary Symptoms</a:t>
            </a:r>
          </a:p>
        </p:txBody>
      </p:sp>
      <p:sp>
        <p:nvSpPr>
          <p:cNvPr id="29" name="TextBox 29"/>
          <p:cNvSpPr txBox="1"/>
          <p:nvPr/>
        </p:nvSpPr>
        <p:spPr>
          <a:xfrm>
            <a:off x="9822442" y="9261237"/>
            <a:ext cx="6827021" cy="143755"/>
          </a:xfrm>
          <a:prstGeom prst="rect">
            <a:avLst/>
          </a:prstGeom>
        </p:spPr>
        <p:txBody>
          <a:bodyPr lIns="0" tIns="0" rIns="0" bIns="0" rtlCol="0" anchor="t">
            <a:spAutoFit/>
          </a:bodyPr>
          <a:lstStyle/>
          <a:p>
            <a:pPr algn="l">
              <a:lnSpc>
                <a:spcPts val="915"/>
              </a:lnSpc>
              <a:spcBef>
                <a:spcPct val="0"/>
              </a:spcBef>
            </a:pPr>
            <a:r>
              <a:rPr lang="en-US" sz="915" spc="-32">
                <a:solidFill>
                  <a:srgbClr val="000000"/>
                </a:solidFill>
                <a:latin typeface="Univers"/>
                <a:ea typeface="Univers"/>
                <a:cs typeface="Univers"/>
                <a:sym typeface="Univers"/>
              </a:rPr>
              <a:t>Burgers K, Moore C, Bednash L. Care of the Colorectal Cancer Survivor. Am Fam Physician. 2018 Mar 1;97(5):331-336. PMID: 29671505.</a:t>
            </a:r>
          </a:p>
        </p:txBody>
      </p:sp>
      <p:sp>
        <p:nvSpPr>
          <p:cNvPr id="30" name="TextBox 30"/>
          <p:cNvSpPr txBox="1"/>
          <p:nvPr/>
        </p:nvSpPr>
        <p:spPr>
          <a:xfrm>
            <a:off x="1028700" y="3904962"/>
            <a:ext cx="14083290" cy="5353338"/>
          </a:xfrm>
          <a:prstGeom prst="rect">
            <a:avLst/>
          </a:prstGeom>
        </p:spPr>
        <p:txBody>
          <a:bodyPr lIns="0" tIns="0" rIns="0" bIns="0" rtlCol="0" anchor="t">
            <a:spAutoFit/>
          </a:bodyPr>
          <a:lstStyle/>
          <a:p>
            <a:pPr marL="532069" lvl="1" indent="-266035" algn="l">
              <a:lnSpc>
                <a:spcPts val="3524"/>
              </a:lnSpc>
              <a:buFont typeface="Arial"/>
              <a:buChar char="•"/>
            </a:pPr>
            <a:r>
              <a:rPr lang="en-US" sz="2464">
                <a:solidFill>
                  <a:srgbClr val="000000"/>
                </a:solidFill>
                <a:latin typeface="Univers"/>
                <a:ea typeface="Univers"/>
                <a:cs typeface="Univers"/>
                <a:sym typeface="Univers"/>
              </a:rPr>
              <a:t>In the previously mentioned cohort of 1,215 long-term survivors (&gt;5 years post-diagnosis):</a:t>
            </a:r>
          </a:p>
          <a:p>
            <a:pPr marL="1064138" lvl="2" indent="-354713" algn="l">
              <a:lnSpc>
                <a:spcPts val="3524"/>
              </a:lnSpc>
              <a:buFont typeface="Arial"/>
              <a:buChar char="⚬"/>
            </a:pPr>
            <a:r>
              <a:rPr lang="en-US" sz="2464" b="1">
                <a:solidFill>
                  <a:srgbClr val="000000"/>
                </a:solidFill>
                <a:latin typeface="Univers Bold"/>
                <a:ea typeface="Univers Bold"/>
                <a:cs typeface="Univers Bold"/>
                <a:sym typeface="Univers Bold"/>
              </a:rPr>
              <a:t>30% reported urinary problems</a:t>
            </a:r>
          </a:p>
          <a:p>
            <a:pPr marL="532069" lvl="1" indent="-266035" algn="l">
              <a:lnSpc>
                <a:spcPts val="3524"/>
              </a:lnSpc>
              <a:buFont typeface="Arial"/>
              <a:buChar char="•"/>
            </a:pPr>
            <a:r>
              <a:rPr lang="en-US" sz="2464" b="1">
                <a:solidFill>
                  <a:srgbClr val="000000"/>
                </a:solidFill>
                <a:latin typeface="Univers Bold"/>
                <a:ea typeface="Univers Bold"/>
                <a:cs typeface="Univers Bold"/>
                <a:sym typeface="Univers Bold"/>
              </a:rPr>
              <a:t>Postoperative urinary retention</a:t>
            </a:r>
          </a:p>
          <a:p>
            <a:pPr marL="1064138" lvl="2" indent="-354713" algn="l">
              <a:lnSpc>
                <a:spcPts val="3524"/>
              </a:lnSpc>
              <a:buFont typeface="Arial"/>
              <a:buChar char="⚬"/>
            </a:pPr>
            <a:r>
              <a:rPr lang="en-US" sz="2464">
                <a:solidFill>
                  <a:srgbClr val="000000"/>
                </a:solidFill>
                <a:latin typeface="Univers"/>
                <a:ea typeface="Univers"/>
                <a:cs typeface="Univers"/>
                <a:sym typeface="Univers"/>
              </a:rPr>
              <a:t> Pelvic nerve injury can cause acute urinary retention; treat promptly</a:t>
            </a:r>
          </a:p>
          <a:p>
            <a:pPr marL="1064138" lvl="2" indent="-354713" algn="l">
              <a:lnSpc>
                <a:spcPts val="3524"/>
              </a:lnSpc>
              <a:buFont typeface="Arial"/>
              <a:buChar char="⚬"/>
            </a:pPr>
            <a:r>
              <a:rPr lang="en-US" sz="2464">
                <a:solidFill>
                  <a:srgbClr val="000000"/>
                </a:solidFill>
                <a:latin typeface="Univers"/>
                <a:ea typeface="Univers"/>
                <a:cs typeface="Univers"/>
                <a:sym typeface="Univers"/>
              </a:rPr>
              <a:t> Refer to urology if retention persists</a:t>
            </a:r>
          </a:p>
          <a:p>
            <a:pPr marL="532069" lvl="1" indent="-266035" algn="l">
              <a:lnSpc>
                <a:spcPts val="3524"/>
              </a:lnSpc>
              <a:buFont typeface="Arial"/>
              <a:buChar char="•"/>
            </a:pPr>
            <a:r>
              <a:rPr lang="en-US" sz="2464" b="1">
                <a:solidFill>
                  <a:srgbClr val="000000"/>
                </a:solidFill>
                <a:latin typeface="Univers Bold"/>
                <a:ea typeface="Univers Bold"/>
                <a:cs typeface="Univers Bold"/>
                <a:sym typeface="Univers Bold"/>
              </a:rPr>
              <a:t>Stress &amp; urge incontinence</a:t>
            </a:r>
          </a:p>
          <a:p>
            <a:pPr marL="1064138" lvl="2" indent="-354713" algn="l">
              <a:lnSpc>
                <a:spcPts val="3524"/>
              </a:lnSpc>
              <a:buFont typeface="Arial"/>
              <a:buChar char="⚬"/>
            </a:pPr>
            <a:r>
              <a:rPr lang="en-US" sz="2464">
                <a:solidFill>
                  <a:srgbClr val="000000"/>
                </a:solidFill>
                <a:latin typeface="Univers"/>
                <a:ea typeface="Univers"/>
                <a:cs typeface="Univers"/>
                <a:sym typeface="Univers"/>
              </a:rPr>
              <a:t> More common in CRC survivors</a:t>
            </a:r>
          </a:p>
          <a:p>
            <a:pPr marL="1064138" lvl="2" indent="-354713" algn="l">
              <a:lnSpc>
                <a:spcPts val="3524"/>
              </a:lnSpc>
              <a:buFont typeface="Arial"/>
              <a:buChar char="⚬"/>
            </a:pPr>
            <a:r>
              <a:rPr lang="en-US" sz="2464">
                <a:solidFill>
                  <a:srgbClr val="000000"/>
                </a:solidFill>
                <a:latin typeface="Univers"/>
                <a:ea typeface="Univers"/>
                <a:cs typeface="Univers"/>
                <a:sym typeface="Univers"/>
              </a:rPr>
              <a:t> Screen for urinary incontinence during routine health maintenance</a:t>
            </a:r>
          </a:p>
          <a:p>
            <a:pPr marL="532069" lvl="1" indent="-266035" algn="l">
              <a:lnSpc>
                <a:spcPts val="3524"/>
              </a:lnSpc>
              <a:buFont typeface="Arial"/>
              <a:buChar char="•"/>
            </a:pPr>
            <a:r>
              <a:rPr lang="en-US" sz="2464" b="1">
                <a:solidFill>
                  <a:srgbClr val="000000"/>
                </a:solidFill>
                <a:latin typeface="Univers Bold"/>
                <a:ea typeface="Univers Bold"/>
                <a:cs typeface="Univers Bold"/>
                <a:sym typeface="Univers Bold"/>
              </a:rPr>
              <a:t>Radiation-related urinary symptoms</a:t>
            </a:r>
          </a:p>
          <a:p>
            <a:pPr marL="1064138" lvl="2" indent="-354713" algn="l">
              <a:lnSpc>
                <a:spcPts val="3524"/>
              </a:lnSpc>
              <a:buFont typeface="Arial"/>
              <a:buChar char="⚬"/>
            </a:pPr>
            <a:r>
              <a:rPr lang="en-US" sz="2464">
                <a:solidFill>
                  <a:srgbClr val="000000"/>
                </a:solidFill>
                <a:latin typeface="Univers"/>
                <a:ea typeface="Univers"/>
                <a:cs typeface="Univers"/>
                <a:sym typeface="Univers"/>
              </a:rPr>
              <a:t> Pelvic radiation may lead to incontinence, frequency, urgency, dysuria, or hematuria</a:t>
            </a:r>
          </a:p>
          <a:p>
            <a:pPr marL="1064138" lvl="2" indent="-354713" algn="l">
              <a:lnSpc>
                <a:spcPts val="3524"/>
              </a:lnSpc>
              <a:buFont typeface="Arial"/>
              <a:buChar char="⚬"/>
            </a:pPr>
            <a:r>
              <a:rPr lang="en-US" sz="2464">
                <a:solidFill>
                  <a:srgbClr val="000000"/>
                </a:solidFill>
                <a:latin typeface="Univers"/>
                <a:ea typeface="Univers"/>
                <a:cs typeface="Univers"/>
                <a:sym typeface="Univers"/>
              </a:rPr>
              <a:t> Evidence for effective treatments is limited</a:t>
            </a:r>
          </a:p>
          <a:p>
            <a:pPr marL="1064138" lvl="2" indent="-354713" algn="l">
              <a:lnSpc>
                <a:spcPts val="3524"/>
              </a:lnSpc>
              <a:buFont typeface="Arial"/>
              <a:buChar char="⚬"/>
            </a:pPr>
            <a:r>
              <a:rPr lang="en-US" sz="2464">
                <a:solidFill>
                  <a:srgbClr val="000000"/>
                </a:solidFill>
                <a:latin typeface="Univers"/>
                <a:ea typeface="Univers"/>
                <a:cs typeface="Univers"/>
                <a:sym typeface="Univers"/>
              </a:rPr>
              <a:t> Persistent hematuria warrants urology referral</a:t>
            </a:r>
          </a:p>
        </p:txBody>
      </p:sp>
      <p:sp>
        <p:nvSpPr>
          <p:cNvPr id="31" name="TextBox 31"/>
          <p:cNvSpPr txBox="1"/>
          <p:nvPr/>
        </p:nvSpPr>
        <p:spPr>
          <a:xfrm>
            <a:off x="9822442" y="9466810"/>
            <a:ext cx="6911740" cy="143755"/>
          </a:xfrm>
          <a:prstGeom prst="rect">
            <a:avLst/>
          </a:prstGeom>
        </p:spPr>
        <p:txBody>
          <a:bodyPr lIns="0" tIns="0" rIns="0" bIns="0" rtlCol="0" anchor="t">
            <a:spAutoFit/>
          </a:bodyPr>
          <a:lstStyle/>
          <a:p>
            <a:pPr algn="l">
              <a:lnSpc>
                <a:spcPts val="915"/>
              </a:lnSpc>
              <a:spcBef>
                <a:spcPct val="0"/>
              </a:spcBef>
            </a:pPr>
            <a:r>
              <a:rPr lang="en-US" sz="915" spc="-32">
                <a:solidFill>
                  <a:srgbClr val="000000"/>
                </a:solidFill>
                <a:latin typeface="Univers"/>
                <a:ea typeface="Univers"/>
                <a:cs typeface="Univers"/>
                <a:sym typeface="Univers"/>
              </a:rPr>
              <a:t>National Comprehensive Cancer Network. NCCN Clinical Practice Guidelines in Oncology: Colon Cancer, Version 5.2025. Published 2025</a:t>
            </a:r>
          </a:p>
        </p:txBody>
      </p:sp>
      <p:sp>
        <p:nvSpPr>
          <p:cNvPr id="32" name="TextBox 32"/>
          <p:cNvSpPr txBox="1"/>
          <p:nvPr/>
        </p:nvSpPr>
        <p:spPr>
          <a:xfrm>
            <a:off x="9822442" y="9674616"/>
            <a:ext cx="7577046" cy="143755"/>
          </a:xfrm>
          <a:prstGeom prst="rect">
            <a:avLst/>
          </a:prstGeom>
        </p:spPr>
        <p:txBody>
          <a:bodyPr lIns="0" tIns="0" rIns="0" bIns="0" rtlCol="0" anchor="t">
            <a:spAutoFit/>
          </a:bodyPr>
          <a:lstStyle/>
          <a:p>
            <a:pPr algn="l">
              <a:lnSpc>
                <a:spcPts val="915"/>
              </a:lnSpc>
              <a:spcBef>
                <a:spcPct val="0"/>
              </a:spcBef>
            </a:pPr>
            <a:r>
              <a:rPr lang="en-US" sz="915" spc="-32">
                <a:solidFill>
                  <a:srgbClr val="000000"/>
                </a:solidFill>
                <a:latin typeface="Univers"/>
                <a:ea typeface="Univers"/>
                <a:cs typeface="Univers"/>
                <a:sym typeface="Univers"/>
              </a:rPr>
              <a:t>El-Shami K, Oeffinger KC, Erb NL, et al. American Cancer Society colorectal cancer survivorship care guidelines. CA Cancer J Clin. 2015;65(6):428-455.</a:t>
            </a:r>
          </a:p>
        </p:txBody>
      </p:sp>
      <p:sp>
        <p:nvSpPr>
          <p:cNvPr id="33" name="TextBox 33"/>
          <p:cNvSpPr txBox="1"/>
          <p:nvPr/>
        </p:nvSpPr>
        <p:spPr>
          <a:xfrm>
            <a:off x="9822442" y="8912716"/>
            <a:ext cx="6827021" cy="254732"/>
          </a:xfrm>
          <a:prstGeom prst="rect">
            <a:avLst/>
          </a:prstGeom>
        </p:spPr>
        <p:txBody>
          <a:bodyPr lIns="0" tIns="0" rIns="0" bIns="0" rtlCol="0" anchor="t">
            <a:spAutoFit/>
          </a:bodyPr>
          <a:lstStyle/>
          <a:p>
            <a:pPr algn="l">
              <a:lnSpc>
                <a:spcPts val="915"/>
              </a:lnSpc>
              <a:spcBef>
                <a:spcPct val="0"/>
              </a:spcBef>
            </a:pPr>
            <a:r>
              <a:rPr lang="en-US" sz="915" spc="-32">
                <a:solidFill>
                  <a:srgbClr val="101010"/>
                </a:solidFill>
                <a:latin typeface="Univers"/>
                <a:ea typeface="Univers"/>
                <a:cs typeface="Univers"/>
                <a:sym typeface="Univers"/>
              </a:rPr>
              <a:t>Bailey CE, Tran Cao HS, Hu CY, et al. Functional deficits and symptoms of long-term survivors of colorectal cancer treated by multimodality therapy differ by age at diagnosis. J Gastrointest Surg. 2015;19(1):180–188; discussio 188. </a:t>
            </a:r>
          </a:p>
        </p:txBody>
      </p:sp>
      <p:sp>
        <p:nvSpPr>
          <p:cNvPr id="34" name="TextBox 34"/>
          <p:cNvSpPr txBox="1"/>
          <p:nvPr/>
        </p:nvSpPr>
        <p:spPr>
          <a:xfrm>
            <a:off x="1066800" y="3208348"/>
            <a:ext cx="13438063" cy="384721"/>
          </a:xfrm>
          <a:prstGeom prst="rect">
            <a:avLst/>
          </a:prstGeom>
        </p:spPr>
        <p:txBody>
          <a:bodyPr wrap="square" lIns="0" tIns="0" rIns="0" bIns="0" rtlCol="0" anchor="t">
            <a:spAutoFit/>
          </a:bodyPr>
          <a:lstStyle/>
          <a:p>
            <a:pPr>
              <a:lnSpc>
                <a:spcPts val="2963"/>
              </a:lnSpc>
              <a:spcBef>
                <a:spcPct val="0"/>
              </a:spcBef>
            </a:pPr>
            <a:r>
              <a:rPr lang="en-US" sz="2963" b="1" spc="-103">
                <a:solidFill>
                  <a:srgbClr val="000000"/>
                </a:solidFill>
                <a:latin typeface="Univers Bold"/>
                <a:ea typeface="Univers Bold"/>
                <a:cs typeface="Univers Bold"/>
                <a:sym typeface="Univers Bold"/>
              </a:rPr>
              <a:t>CRC survivors often experience moderate urinary problems after surgery</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500955" y="1739794"/>
            <a:ext cx="2758345" cy="245871"/>
            <a:chOff x="0" y="0"/>
            <a:chExt cx="726478" cy="64756"/>
          </a:xfrm>
        </p:grpSpPr>
        <p:sp>
          <p:nvSpPr>
            <p:cNvPr id="3" name="Freeform 3"/>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9B314"/>
            </a:solidFill>
          </p:spPr>
          <p:txBody>
            <a:bodyPr/>
            <a:lstStyle/>
            <a:p>
              <a:endParaRPr lang="en-US"/>
            </a:p>
          </p:txBody>
        </p:sp>
        <p:sp>
          <p:nvSpPr>
            <p:cNvPr id="4" name="TextBox 4"/>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028700" y="626321"/>
            <a:ext cx="3336038" cy="1347682"/>
            <a:chOff x="0" y="0"/>
            <a:chExt cx="4448050" cy="1796909"/>
          </a:xfrm>
        </p:grpSpPr>
        <p:sp>
          <p:nvSpPr>
            <p:cNvPr id="6" name="Freeform 6"/>
            <p:cNvSpPr/>
            <p:nvPr/>
          </p:nvSpPr>
          <p:spPr>
            <a:xfrm rot="-586919">
              <a:off x="915157" y="34528"/>
              <a:ext cx="466355" cy="699970"/>
            </a:xfrm>
            <a:custGeom>
              <a:avLst/>
              <a:gdLst/>
              <a:ahLst/>
              <a:cxnLst/>
              <a:rect l="l" t="t" r="r" b="b"/>
              <a:pathLst>
                <a:path w="466355" h="699970">
                  <a:moveTo>
                    <a:pt x="0" y="0"/>
                  </a:moveTo>
                  <a:lnTo>
                    <a:pt x="466355" y="0"/>
                  </a:lnTo>
                  <a:lnTo>
                    <a:pt x="466355" y="699971"/>
                  </a:lnTo>
                  <a:lnTo>
                    <a:pt x="0" y="6999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Freeform 7"/>
            <p:cNvSpPr/>
            <p:nvPr/>
          </p:nvSpPr>
          <p:spPr>
            <a:xfrm rot="-3527984">
              <a:off x="503875" y="121299"/>
              <a:ext cx="425574" cy="638760"/>
            </a:xfrm>
            <a:custGeom>
              <a:avLst/>
              <a:gdLst/>
              <a:ahLst/>
              <a:cxnLst/>
              <a:rect l="l" t="t" r="r" b="b"/>
              <a:pathLst>
                <a:path w="425574" h="638760">
                  <a:moveTo>
                    <a:pt x="0" y="0"/>
                  </a:moveTo>
                  <a:lnTo>
                    <a:pt x="425574" y="0"/>
                  </a:lnTo>
                  <a:lnTo>
                    <a:pt x="425574" y="638760"/>
                  </a:lnTo>
                  <a:lnTo>
                    <a:pt x="0" y="6387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p:cNvSpPr/>
            <p:nvPr/>
          </p:nvSpPr>
          <p:spPr>
            <a:xfrm rot="-6078961">
              <a:off x="221086" y="399711"/>
              <a:ext cx="390806" cy="586575"/>
            </a:xfrm>
            <a:custGeom>
              <a:avLst/>
              <a:gdLst/>
              <a:ahLst/>
              <a:cxnLst/>
              <a:rect l="l" t="t" r="r" b="b"/>
              <a:pathLst>
                <a:path w="390806" h="586575">
                  <a:moveTo>
                    <a:pt x="0" y="0"/>
                  </a:moveTo>
                  <a:lnTo>
                    <a:pt x="390806" y="0"/>
                  </a:lnTo>
                  <a:lnTo>
                    <a:pt x="390806" y="586575"/>
                  </a:lnTo>
                  <a:lnTo>
                    <a:pt x="0" y="58657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Freeform 9"/>
            <p:cNvSpPr/>
            <p:nvPr/>
          </p:nvSpPr>
          <p:spPr>
            <a:xfrm rot="-7906289">
              <a:off x="136525" y="721177"/>
              <a:ext cx="347580" cy="521696"/>
            </a:xfrm>
            <a:custGeom>
              <a:avLst/>
              <a:gdLst/>
              <a:ahLst/>
              <a:cxnLst/>
              <a:rect l="l" t="t" r="r" b="b"/>
              <a:pathLst>
                <a:path w="347580" h="521696">
                  <a:moveTo>
                    <a:pt x="0" y="0"/>
                  </a:moveTo>
                  <a:lnTo>
                    <a:pt x="347579" y="0"/>
                  </a:lnTo>
                  <a:lnTo>
                    <a:pt x="347579" y="521695"/>
                  </a:lnTo>
                  <a:lnTo>
                    <a:pt x="0" y="52169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0" name="Freeform 10"/>
            <p:cNvSpPr/>
            <p:nvPr/>
          </p:nvSpPr>
          <p:spPr>
            <a:xfrm rot="-10285624">
              <a:off x="212313" y="1062796"/>
              <a:ext cx="302405" cy="453891"/>
            </a:xfrm>
            <a:custGeom>
              <a:avLst/>
              <a:gdLst/>
              <a:ahLst/>
              <a:cxnLst/>
              <a:rect l="l" t="t" r="r" b="b"/>
              <a:pathLst>
                <a:path w="302405" h="453891">
                  <a:moveTo>
                    <a:pt x="0" y="0"/>
                  </a:moveTo>
                  <a:lnTo>
                    <a:pt x="302405" y="0"/>
                  </a:lnTo>
                  <a:lnTo>
                    <a:pt x="302405" y="453891"/>
                  </a:lnTo>
                  <a:lnTo>
                    <a:pt x="0" y="4538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1" name="Freeform 11"/>
            <p:cNvSpPr/>
            <p:nvPr/>
          </p:nvSpPr>
          <p:spPr>
            <a:xfrm rot="-1578899">
              <a:off x="427047" y="1276528"/>
              <a:ext cx="261444" cy="392411"/>
            </a:xfrm>
            <a:custGeom>
              <a:avLst/>
              <a:gdLst/>
              <a:ahLst/>
              <a:cxnLst/>
              <a:rect l="l" t="t" r="r" b="b"/>
              <a:pathLst>
                <a:path w="261444" h="392411">
                  <a:moveTo>
                    <a:pt x="0" y="0"/>
                  </a:moveTo>
                  <a:lnTo>
                    <a:pt x="261444" y="0"/>
                  </a:lnTo>
                  <a:lnTo>
                    <a:pt x="261444" y="392411"/>
                  </a:lnTo>
                  <a:lnTo>
                    <a:pt x="0" y="39241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2" name="Freeform 12"/>
            <p:cNvSpPr/>
            <p:nvPr/>
          </p:nvSpPr>
          <p:spPr>
            <a:xfrm rot="6582263">
              <a:off x="723505" y="1453153"/>
              <a:ext cx="233178" cy="349985"/>
            </a:xfrm>
            <a:custGeom>
              <a:avLst/>
              <a:gdLst/>
              <a:ahLst/>
              <a:cxnLst/>
              <a:rect l="l" t="t" r="r" b="b"/>
              <a:pathLst>
                <a:path w="233178" h="349985">
                  <a:moveTo>
                    <a:pt x="0" y="0"/>
                  </a:moveTo>
                  <a:lnTo>
                    <a:pt x="233177" y="0"/>
                  </a:lnTo>
                  <a:lnTo>
                    <a:pt x="233177" y="349985"/>
                  </a:lnTo>
                  <a:lnTo>
                    <a:pt x="0" y="34998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3" name="TextBox 13"/>
            <p:cNvSpPr txBox="1"/>
            <p:nvPr/>
          </p:nvSpPr>
          <p:spPr>
            <a:xfrm>
              <a:off x="668397"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K</a:t>
              </a:r>
            </a:p>
          </p:txBody>
        </p:sp>
        <p:sp>
          <p:nvSpPr>
            <p:cNvPr id="14" name="TextBox 14"/>
            <p:cNvSpPr txBox="1"/>
            <p:nvPr/>
          </p:nvSpPr>
          <p:spPr>
            <a:xfrm>
              <a:off x="103475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a</a:t>
              </a:r>
            </a:p>
          </p:txBody>
        </p:sp>
        <p:sp>
          <p:nvSpPr>
            <p:cNvPr id="15" name="TextBox 15"/>
            <p:cNvSpPr txBox="1"/>
            <p:nvPr/>
          </p:nvSpPr>
          <p:spPr>
            <a:xfrm>
              <a:off x="142290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n</a:t>
              </a:r>
            </a:p>
          </p:txBody>
        </p:sp>
        <p:sp>
          <p:nvSpPr>
            <p:cNvPr id="16" name="TextBox 16"/>
            <p:cNvSpPr txBox="1"/>
            <p:nvPr/>
          </p:nvSpPr>
          <p:spPr>
            <a:xfrm>
              <a:off x="2181657" y="731913"/>
              <a:ext cx="372287"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u</a:t>
              </a:r>
            </a:p>
          </p:txBody>
        </p:sp>
        <p:sp>
          <p:nvSpPr>
            <p:cNvPr id="17" name="TextBox 17"/>
            <p:cNvSpPr txBox="1"/>
            <p:nvPr/>
          </p:nvSpPr>
          <p:spPr>
            <a:xfrm>
              <a:off x="178053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S</a:t>
              </a:r>
            </a:p>
          </p:txBody>
        </p:sp>
        <p:sp>
          <p:nvSpPr>
            <p:cNvPr id="18" name="TextBox 18"/>
            <p:cNvSpPr txBox="1"/>
            <p:nvPr/>
          </p:nvSpPr>
          <p:spPr>
            <a:xfrm>
              <a:off x="2455310"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r</a:t>
              </a:r>
            </a:p>
          </p:txBody>
        </p:sp>
        <p:sp>
          <p:nvSpPr>
            <p:cNvPr id="19" name="TextBox 19"/>
            <p:cNvSpPr txBox="1"/>
            <p:nvPr/>
          </p:nvSpPr>
          <p:spPr>
            <a:xfrm>
              <a:off x="2752546"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20" name="TextBox 20"/>
            <p:cNvSpPr txBox="1"/>
            <p:nvPr/>
          </p:nvSpPr>
          <p:spPr>
            <a:xfrm>
              <a:off x="300310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i</a:t>
              </a:r>
            </a:p>
          </p:txBody>
        </p:sp>
        <p:sp>
          <p:nvSpPr>
            <p:cNvPr id="21" name="TextBox 21"/>
            <p:cNvSpPr txBox="1"/>
            <p:nvPr/>
          </p:nvSpPr>
          <p:spPr>
            <a:xfrm>
              <a:off x="3256949"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22" name="TextBox 22"/>
            <p:cNvSpPr txBox="1"/>
            <p:nvPr/>
          </p:nvSpPr>
          <p:spPr>
            <a:xfrm>
              <a:off x="3597635"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e</a:t>
              </a:r>
            </a:p>
          </p:txBody>
        </p:sp>
        <p:sp>
          <p:nvSpPr>
            <p:cNvPr id="23" name="TextBox 23"/>
            <p:cNvSpPr txBox="1"/>
            <p:nvPr/>
          </p:nvSpPr>
          <p:spPr>
            <a:xfrm>
              <a:off x="3992181" y="1101515"/>
              <a:ext cx="184337" cy="350834"/>
            </a:xfrm>
            <a:prstGeom prst="rect">
              <a:avLst/>
            </a:prstGeom>
          </p:spPr>
          <p:txBody>
            <a:bodyPr lIns="0" tIns="0" rIns="0" bIns="0" rtlCol="0" anchor="t">
              <a:spAutoFit/>
            </a:bodyPr>
            <a:lstStyle/>
            <a:p>
              <a:pPr algn="ctr">
                <a:lnSpc>
                  <a:spcPts val="1960"/>
                </a:lnSpc>
                <a:spcBef>
                  <a:spcPct val="0"/>
                </a:spcBef>
              </a:pPr>
              <a:r>
                <a:rPr lang="en-US" sz="1960" spc="-68">
                  <a:solidFill>
                    <a:srgbClr val="E9A500"/>
                  </a:solidFill>
                  <a:latin typeface="Sunborn"/>
                  <a:ea typeface="Sunborn"/>
                  <a:cs typeface="Sunborn"/>
                  <a:sym typeface="Sunborn"/>
                </a:rPr>
                <a:t>2</a:t>
              </a:r>
            </a:p>
          </p:txBody>
        </p:sp>
        <p:sp>
          <p:nvSpPr>
            <p:cNvPr id="24" name="TextBox 24"/>
            <p:cNvSpPr txBox="1"/>
            <p:nvPr/>
          </p:nvSpPr>
          <p:spPr>
            <a:xfrm>
              <a:off x="4231271" y="1105127"/>
              <a:ext cx="216779"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0</a:t>
              </a:r>
            </a:p>
          </p:txBody>
        </p:sp>
        <p:sp>
          <p:nvSpPr>
            <p:cNvPr id="25" name="TextBox 25"/>
            <p:cNvSpPr txBox="1"/>
            <p:nvPr/>
          </p:nvSpPr>
          <p:spPr>
            <a:xfrm>
              <a:off x="4186597" y="1101515"/>
              <a:ext cx="60475"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a:t>
              </a:r>
            </a:p>
          </p:txBody>
        </p:sp>
      </p:grpSp>
      <p:grpSp>
        <p:nvGrpSpPr>
          <p:cNvPr id="26" name="Group 26"/>
          <p:cNvGrpSpPr/>
          <p:nvPr/>
        </p:nvGrpSpPr>
        <p:grpSpPr>
          <a:xfrm>
            <a:off x="10727813" y="3967011"/>
            <a:ext cx="6531487" cy="5291289"/>
            <a:chOff x="0" y="0"/>
            <a:chExt cx="8708650" cy="7055052"/>
          </a:xfrm>
        </p:grpSpPr>
        <p:sp>
          <p:nvSpPr>
            <p:cNvPr id="27" name="Freeform 27"/>
            <p:cNvSpPr/>
            <p:nvPr/>
          </p:nvSpPr>
          <p:spPr>
            <a:xfrm>
              <a:off x="1182570" y="0"/>
              <a:ext cx="4042484" cy="5408005"/>
            </a:xfrm>
            <a:custGeom>
              <a:avLst/>
              <a:gdLst/>
              <a:ahLst/>
              <a:cxnLst/>
              <a:rect l="l" t="t" r="r" b="b"/>
              <a:pathLst>
                <a:path w="4042484" h="5408005">
                  <a:moveTo>
                    <a:pt x="0" y="0"/>
                  </a:moveTo>
                  <a:lnTo>
                    <a:pt x="4042484" y="0"/>
                  </a:lnTo>
                  <a:lnTo>
                    <a:pt x="4042484" y="5408005"/>
                  </a:lnTo>
                  <a:lnTo>
                    <a:pt x="0" y="5408005"/>
                  </a:lnTo>
                  <a:lnTo>
                    <a:pt x="0" y="0"/>
                  </a:lnTo>
                  <a:close/>
                </a:path>
              </a:pathLst>
            </a:custGeom>
            <a:blipFill>
              <a:blip r:embed="rId12"/>
              <a:stretch>
                <a:fillRect/>
              </a:stretch>
            </a:blipFill>
            <a:ln w="9525" cap="sq">
              <a:solidFill>
                <a:srgbClr val="000000"/>
              </a:solidFill>
              <a:prstDash val="solid"/>
              <a:miter/>
            </a:ln>
          </p:spPr>
          <p:txBody>
            <a:bodyPr/>
            <a:lstStyle/>
            <a:p>
              <a:endParaRPr lang="en-US"/>
            </a:p>
          </p:txBody>
        </p:sp>
        <p:sp>
          <p:nvSpPr>
            <p:cNvPr id="28" name="Freeform 28"/>
            <p:cNvSpPr/>
            <p:nvPr/>
          </p:nvSpPr>
          <p:spPr>
            <a:xfrm>
              <a:off x="0" y="2774793"/>
              <a:ext cx="2893150" cy="1364875"/>
            </a:xfrm>
            <a:custGeom>
              <a:avLst/>
              <a:gdLst/>
              <a:ahLst/>
              <a:cxnLst/>
              <a:rect l="l" t="t" r="r" b="b"/>
              <a:pathLst>
                <a:path w="2893150" h="1364875">
                  <a:moveTo>
                    <a:pt x="0" y="0"/>
                  </a:moveTo>
                  <a:lnTo>
                    <a:pt x="2893150" y="0"/>
                  </a:lnTo>
                  <a:lnTo>
                    <a:pt x="2893150" y="1364875"/>
                  </a:lnTo>
                  <a:lnTo>
                    <a:pt x="0" y="1364875"/>
                  </a:lnTo>
                  <a:lnTo>
                    <a:pt x="0" y="0"/>
                  </a:lnTo>
                  <a:close/>
                </a:path>
              </a:pathLst>
            </a:custGeom>
            <a:blipFill>
              <a:blip r:embed="rId13"/>
              <a:stretch>
                <a:fillRect/>
              </a:stretch>
            </a:blipFill>
            <a:ln w="38100" cap="sq">
              <a:solidFill>
                <a:srgbClr val="000000"/>
              </a:solidFill>
              <a:prstDash val="solid"/>
              <a:miter/>
            </a:ln>
          </p:spPr>
          <p:txBody>
            <a:bodyPr/>
            <a:lstStyle/>
            <a:p>
              <a:endParaRPr lang="en-US"/>
            </a:p>
          </p:txBody>
        </p:sp>
        <p:sp>
          <p:nvSpPr>
            <p:cNvPr id="29" name="Freeform 29"/>
            <p:cNvSpPr/>
            <p:nvPr/>
          </p:nvSpPr>
          <p:spPr>
            <a:xfrm>
              <a:off x="4526382" y="2168830"/>
              <a:ext cx="4182268" cy="4886222"/>
            </a:xfrm>
            <a:custGeom>
              <a:avLst/>
              <a:gdLst/>
              <a:ahLst/>
              <a:cxnLst/>
              <a:rect l="l" t="t" r="r" b="b"/>
              <a:pathLst>
                <a:path w="4182268" h="4886222">
                  <a:moveTo>
                    <a:pt x="0" y="0"/>
                  </a:moveTo>
                  <a:lnTo>
                    <a:pt x="4182268" y="0"/>
                  </a:lnTo>
                  <a:lnTo>
                    <a:pt x="4182268" y="4886222"/>
                  </a:lnTo>
                  <a:lnTo>
                    <a:pt x="0" y="4886222"/>
                  </a:lnTo>
                  <a:lnTo>
                    <a:pt x="0" y="0"/>
                  </a:lnTo>
                  <a:close/>
                </a:path>
              </a:pathLst>
            </a:custGeom>
            <a:blipFill>
              <a:blip r:embed="rId14"/>
              <a:stretch>
                <a:fillRect l="-5039" t="-3044"/>
              </a:stretch>
            </a:blipFill>
            <a:ln w="9525" cap="sq">
              <a:solidFill>
                <a:srgbClr val="000000"/>
              </a:solidFill>
              <a:prstDash val="solid"/>
              <a:miter/>
            </a:ln>
          </p:spPr>
          <p:txBody>
            <a:bodyPr/>
            <a:lstStyle/>
            <a:p>
              <a:endParaRPr lang="en-US"/>
            </a:p>
          </p:txBody>
        </p:sp>
      </p:grpSp>
      <p:sp>
        <p:nvSpPr>
          <p:cNvPr id="30" name="TextBox 30"/>
          <p:cNvSpPr txBox="1"/>
          <p:nvPr/>
        </p:nvSpPr>
        <p:spPr>
          <a:xfrm>
            <a:off x="1028700" y="2536862"/>
            <a:ext cx="13942703" cy="629793"/>
          </a:xfrm>
          <a:prstGeom prst="rect">
            <a:avLst/>
          </a:prstGeom>
        </p:spPr>
        <p:txBody>
          <a:bodyPr lIns="0" tIns="0" rIns="0" bIns="0" rtlCol="0" anchor="t">
            <a:spAutoFit/>
          </a:bodyPr>
          <a:lstStyle/>
          <a:p>
            <a:pPr algn="l">
              <a:lnSpc>
                <a:spcPts val="4955"/>
              </a:lnSpc>
            </a:pPr>
            <a:r>
              <a:rPr lang="en-US" sz="4200" b="1">
                <a:solidFill>
                  <a:srgbClr val="00136F"/>
                </a:solidFill>
                <a:latin typeface="Montserrat Ultra-Bold"/>
                <a:ea typeface="Montserrat Ultra-Bold"/>
                <a:cs typeface="Montserrat Ultra-Bold"/>
                <a:sym typeface="Montserrat Ultra-Bold"/>
              </a:rPr>
              <a:t>Distress in Cancer Survivorship</a:t>
            </a:r>
          </a:p>
        </p:txBody>
      </p:sp>
      <p:sp>
        <p:nvSpPr>
          <p:cNvPr id="31" name="TextBox 31"/>
          <p:cNvSpPr txBox="1"/>
          <p:nvPr/>
        </p:nvSpPr>
        <p:spPr>
          <a:xfrm>
            <a:off x="1028700" y="9127555"/>
            <a:ext cx="5173778" cy="304165"/>
          </a:xfrm>
          <a:prstGeom prst="rect">
            <a:avLst/>
          </a:prstGeom>
        </p:spPr>
        <p:txBody>
          <a:bodyPr lIns="0" tIns="0" rIns="0" bIns="0" rtlCol="0" anchor="t">
            <a:spAutoFit/>
          </a:bodyPr>
          <a:lstStyle/>
          <a:p>
            <a:pPr algn="l">
              <a:lnSpc>
                <a:spcPts val="1100"/>
              </a:lnSpc>
              <a:spcBef>
                <a:spcPct val="0"/>
              </a:spcBef>
            </a:pPr>
            <a:r>
              <a:rPr lang="en-US" sz="1100" spc="-38">
                <a:solidFill>
                  <a:srgbClr val="000000"/>
                </a:solidFill>
                <a:latin typeface="Univers"/>
                <a:ea typeface="Univers"/>
                <a:cs typeface="Univers"/>
                <a:sym typeface="Univers"/>
              </a:rPr>
              <a:t>Mishra SI, Scherer RW, Geigle PM, et al. Exercise interventions on health-related quality of life for cancer survivors. Cochrane Database Syst Rev. 2012(8):CD007566.</a:t>
            </a:r>
          </a:p>
        </p:txBody>
      </p:sp>
      <p:sp>
        <p:nvSpPr>
          <p:cNvPr id="32" name="TextBox 32"/>
          <p:cNvSpPr txBox="1"/>
          <p:nvPr/>
        </p:nvSpPr>
        <p:spPr>
          <a:xfrm>
            <a:off x="1028700" y="9543415"/>
            <a:ext cx="5173778" cy="437515"/>
          </a:xfrm>
          <a:prstGeom prst="rect">
            <a:avLst/>
          </a:prstGeom>
        </p:spPr>
        <p:txBody>
          <a:bodyPr lIns="0" tIns="0" rIns="0" bIns="0" rtlCol="0" anchor="t">
            <a:spAutoFit/>
          </a:bodyPr>
          <a:lstStyle/>
          <a:p>
            <a:pPr algn="l">
              <a:lnSpc>
                <a:spcPts val="1100"/>
              </a:lnSpc>
              <a:spcBef>
                <a:spcPct val="0"/>
              </a:spcBef>
            </a:pPr>
            <a:r>
              <a:rPr lang="en-US" sz="1100" spc="-38">
                <a:solidFill>
                  <a:srgbClr val="000000"/>
                </a:solidFill>
                <a:latin typeface="Univers"/>
                <a:ea typeface="Univers"/>
                <a:cs typeface="Univers"/>
                <a:sym typeface="Univers"/>
              </a:rPr>
              <a:t>Meyerhardt JA, Sato K, Niedzwiecki D, et al. Dietary glycemic load and cancer recurrence and survival in patients with stage III colon cancer: findings from CALGB 89803. J Natl Cancer Inst. 2012;104(22):1702-1711.</a:t>
            </a:r>
          </a:p>
        </p:txBody>
      </p:sp>
      <p:sp>
        <p:nvSpPr>
          <p:cNvPr id="33" name="TextBox 33"/>
          <p:cNvSpPr txBox="1"/>
          <p:nvPr/>
        </p:nvSpPr>
        <p:spPr>
          <a:xfrm>
            <a:off x="1028700" y="3614330"/>
            <a:ext cx="10508804" cy="1854806"/>
          </a:xfrm>
          <a:prstGeom prst="rect">
            <a:avLst/>
          </a:prstGeom>
        </p:spPr>
        <p:txBody>
          <a:bodyPr lIns="0" tIns="0" rIns="0" bIns="0" rtlCol="0" anchor="t">
            <a:spAutoFit/>
          </a:bodyPr>
          <a:lstStyle/>
          <a:p>
            <a:pPr algn="l">
              <a:lnSpc>
                <a:spcPts val="3682"/>
              </a:lnSpc>
            </a:pPr>
            <a:r>
              <a:rPr lang="en-US" sz="2375" spc="-83">
                <a:solidFill>
                  <a:srgbClr val="000000"/>
                </a:solidFill>
                <a:latin typeface="Univers"/>
                <a:ea typeface="Univers"/>
                <a:cs typeface="Univers"/>
                <a:sym typeface="Univers"/>
              </a:rPr>
              <a:t>“Distress” is the term the NCCN uses to refer to a multifactorial unpleasant experience of psychological (i.e., cognitive, behavioral, emotional) social, spiritual, and/or physical nature that may interfere with one’s ability to cope effectively with cancer its physical symptoms, and treatment. </a:t>
            </a:r>
          </a:p>
        </p:txBody>
      </p:sp>
      <p:sp>
        <p:nvSpPr>
          <p:cNvPr id="34" name="TextBox 34"/>
          <p:cNvSpPr txBox="1"/>
          <p:nvPr/>
        </p:nvSpPr>
        <p:spPr>
          <a:xfrm>
            <a:off x="9822442" y="683471"/>
            <a:ext cx="7436858" cy="954024"/>
          </a:xfrm>
          <a:prstGeom prst="rect">
            <a:avLst/>
          </a:prstGeom>
        </p:spPr>
        <p:txBody>
          <a:bodyPr lIns="0" tIns="0" rIns="0" bIns="0" rtlCol="0" anchor="t">
            <a:spAutoFit/>
          </a:bodyPr>
          <a:lstStyle/>
          <a:p>
            <a:pPr algn="r">
              <a:lnSpc>
                <a:spcPts val="3708"/>
              </a:lnSpc>
            </a:pPr>
            <a:r>
              <a:rPr lang="en-US" sz="3600" b="1">
                <a:solidFill>
                  <a:srgbClr val="101010"/>
                </a:solidFill>
                <a:latin typeface="Montserrat Bold"/>
                <a:ea typeface="Montserrat Bold"/>
                <a:cs typeface="Montserrat Bold"/>
                <a:sym typeface="Montserrat Bold"/>
              </a:rPr>
              <a:t>Common Side Effects &amp; Symptom Burden</a:t>
            </a:r>
          </a:p>
        </p:txBody>
      </p:sp>
      <p:sp>
        <p:nvSpPr>
          <p:cNvPr id="35" name="TextBox 35"/>
          <p:cNvSpPr txBox="1"/>
          <p:nvPr/>
        </p:nvSpPr>
        <p:spPr>
          <a:xfrm>
            <a:off x="1028700" y="5713044"/>
            <a:ext cx="8320156" cy="2667598"/>
          </a:xfrm>
          <a:prstGeom prst="rect">
            <a:avLst/>
          </a:prstGeom>
        </p:spPr>
        <p:txBody>
          <a:bodyPr lIns="0" tIns="0" rIns="0" bIns="0" rtlCol="0" anchor="t">
            <a:spAutoFit/>
          </a:bodyPr>
          <a:lstStyle/>
          <a:p>
            <a:pPr marL="492469" lvl="1" indent="-246235" algn="l">
              <a:lnSpc>
                <a:spcPts val="3535"/>
              </a:lnSpc>
              <a:buFont typeface="Arial"/>
              <a:buChar char="•"/>
            </a:pPr>
            <a:r>
              <a:rPr lang="en-US" sz="2281" spc="-79">
                <a:solidFill>
                  <a:srgbClr val="000000"/>
                </a:solidFill>
                <a:latin typeface="Univers"/>
                <a:ea typeface="Univers"/>
                <a:cs typeface="Univers"/>
                <a:sym typeface="Univers"/>
              </a:rPr>
              <a:t>Distress should be recognized, monitored, documented, and treated properly at all stages of disease </a:t>
            </a:r>
          </a:p>
          <a:p>
            <a:pPr marL="492469" lvl="1" indent="-246235" algn="l">
              <a:lnSpc>
                <a:spcPts val="3535"/>
              </a:lnSpc>
              <a:buFont typeface="Arial"/>
              <a:buChar char="•"/>
            </a:pPr>
            <a:r>
              <a:rPr lang="en-US" sz="2281" b="1" spc="-79">
                <a:solidFill>
                  <a:srgbClr val="000000"/>
                </a:solidFill>
                <a:latin typeface="Univers Bold"/>
                <a:ea typeface="Univers Bold"/>
                <a:cs typeface="Univers Bold"/>
                <a:sym typeface="Univers Bold"/>
              </a:rPr>
              <a:t>Ideally screening would occur at every medical visit</a:t>
            </a:r>
          </a:p>
          <a:p>
            <a:pPr marL="492469" lvl="1" indent="-246235" algn="l">
              <a:lnSpc>
                <a:spcPts val="3535"/>
              </a:lnSpc>
              <a:buFont typeface="Arial"/>
              <a:buChar char="•"/>
            </a:pPr>
            <a:r>
              <a:rPr lang="en-US" sz="2281" spc="-79">
                <a:solidFill>
                  <a:srgbClr val="000000"/>
                </a:solidFill>
                <a:latin typeface="Univers"/>
                <a:ea typeface="Univers"/>
                <a:cs typeface="Univers"/>
                <a:sym typeface="Univers"/>
              </a:rPr>
              <a:t>At a minimum however, screen for distress at the initial visit and appropriate intervals as clinically indicated</a:t>
            </a:r>
          </a:p>
          <a:p>
            <a:pPr marL="492469" lvl="1" indent="-246235" algn="l">
              <a:lnSpc>
                <a:spcPts val="3535"/>
              </a:lnSpc>
              <a:buFont typeface="Arial"/>
              <a:buChar char="•"/>
            </a:pPr>
            <a:r>
              <a:rPr lang="en-US" sz="2281" spc="-79">
                <a:solidFill>
                  <a:srgbClr val="000000"/>
                </a:solidFill>
                <a:latin typeface="Univers"/>
                <a:ea typeface="Univers"/>
                <a:cs typeface="Univers"/>
                <a:sym typeface="Univers"/>
              </a:rPr>
              <a:t>NCCN thermometer + Distress Problem List = quick screener</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500955" y="2102547"/>
            <a:ext cx="2758345" cy="245871"/>
            <a:chOff x="0" y="0"/>
            <a:chExt cx="726478" cy="64756"/>
          </a:xfrm>
        </p:grpSpPr>
        <p:sp>
          <p:nvSpPr>
            <p:cNvPr id="3" name="Freeform 3"/>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9B314"/>
            </a:solidFill>
          </p:spPr>
          <p:txBody>
            <a:bodyPr/>
            <a:lstStyle/>
            <a:p>
              <a:endParaRPr lang="en-US"/>
            </a:p>
          </p:txBody>
        </p:sp>
        <p:sp>
          <p:nvSpPr>
            <p:cNvPr id="4" name="TextBox 4"/>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028700" y="446628"/>
            <a:ext cx="3336038" cy="1347682"/>
            <a:chOff x="0" y="0"/>
            <a:chExt cx="4448050" cy="1796909"/>
          </a:xfrm>
        </p:grpSpPr>
        <p:sp>
          <p:nvSpPr>
            <p:cNvPr id="6" name="Freeform 6"/>
            <p:cNvSpPr/>
            <p:nvPr/>
          </p:nvSpPr>
          <p:spPr>
            <a:xfrm rot="-586919">
              <a:off x="915157" y="34528"/>
              <a:ext cx="466355" cy="699970"/>
            </a:xfrm>
            <a:custGeom>
              <a:avLst/>
              <a:gdLst/>
              <a:ahLst/>
              <a:cxnLst/>
              <a:rect l="l" t="t" r="r" b="b"/>
              <a:pathLst>
                <a:path w="466355" h="699970">
                  <a:moveTo>
                    <a:pt x="0" y="0"/>
                  </a:moveTo>
                  <a:lnTo>
                    <a:pt x="466355" y="0"/>
                  </a:lnTo>
                  <a:lnTo>
                    <a:pt x="466355" y="699971"/>
                  </a:lnTo>
                  <a:lnTo>
                    <a:pt x="0" y="6999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Freeform 7"/>
            <p:cNvSpPr/>
            <p:nvPr/>
          </p:nvSpPr>
          <p:spPr>
            <a:xfrm rot="-3527984">
              <a:off x="503875" y="121299"/>
              <a:ext cx="425574" cy="638760"/>
            </a:xfrm>
            <a:custGeom>
              <a:avLst/>
              <a:gdLst/>
              <a:ahLst/>
              <a:cxnLst/>
              <a:rect l="l" t="t" r="r" b="b"/>
              <a:pathLst>
                <a:path w="425574" h="638760">
                  <a:moveTo>
                    <a:pt x="0" y="0"/>
                  </a:moveTo>
                  <a:lnTo>
                    <a:pt x="425574" y="0"/>
                  </a:lnTo>
                  <a:lnTo>
                    <a:pt x="425574" y="638760"/>
                  </a:lnTo>
                  <a:lnTo>
                    <a:pt x="0" y="6387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p:cNvSpPr/>
            <p:nvPr/>
          </p:nvSpPr>
          <p:spPr>
            <a:xfrm rot="-6078961">
              <a:off x="221086" y="399711"/>
              <a:ext cx="390806" cy="586575"/>
            </a:xfrm>
            <a:custGeom>
              <a:avLst/>
              <a:gdLst/>
              <a:ahLst/>
              <a:cxnLst/>
              <a:rect l="l" t="t" r="r" b="b"/>
              <a:pathLst>
                <a:path w="390806" h="586575">
                  <a:moveTo>
                    <a:pt x="0" y="0"/>
                  </a:moveTo>
                  <a:lnTo>
                    <a:pt x="390806" y="0"/>
                  </a:lnTo>
                  <a:lnTo>
                    <a:pt x="390806" y="586575"/>
                  </a:lnTo>
                  <a:lnTo>
                    <a:pt x="0" y="58657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Freeform 9"/>
            <p:cNvSpPr/>
            <p:nvPr/>
          </p:nvSpPr>
          <p:spPr>
            <a:xfrm rot="-7906289">
              <a:off x="136525" y="721177"/>
              <a:ext cx="347580" cy="521696"/>
            </a:xfrm>
            <a:custGeom>
              <a:avLst/>
              <a:gdLst/>
              <a:ahLst/>
              <a:cxnLst/>
              <a:rect l="l" t="t" r="r" b="b"/>
              <a:pathLst>
                <a:path w="347580" h="521696">
                  <a:moveTo>
                    <a:pt x="0" y="0"/>
                  </a:moveTo>
                  <a:lnTo>
                    <a:pt x="347579" y="0"/>
                  </a:lnTo>
                  <a:lnTo>
                    <a:pt x="347579" y="521695"/>
                  </a:lnTo>
                  <a:lnTo>
                    <a:pt x="0" y="52169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0" name="Freeform 10"/>
            <p:cNvSpPr/>
            <p:nvPr/>
          </p:nvSpPr>
          <p:spPr>
            <a:xfrm rot="-10285624">
              <a:off x="212313" y="1062796"/>
              <a:ext cx="302405" cy="453891"/>
            </a:xfrm>
            <a:custGeom>
              <a:avLst/>
              <a:gdLst/>
              <a:ahLst/>
              <a:cxnLst/>
              <a:rect l="l" t="t" r="r" b="b"/>
              <a:pathLst>
                <a:path w="302405" h="453891">
                  <a:moveTo>
                    <a:pt x="0" y="0"/>
                  </a:moveTo>
                  <a:lnTo>
                    <a:pt x="302405" y="0"/>
                  </a:lnTo>
                  <a:lnTo>
                    <a:pt x="302405" y="453891"/>
                  </a:lnTo>
                  <a:lnTo>
                    <a:pt x="0" y="4538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1" name="Freeform 11"/>
            <p:cNvSpPr/>
            <p:nvPr/>
          </p:nvSpPr>
          <p:spPr>
            <a:xfrm rot="-1578899">
              <a:off x="427047" y="1276528"/>
              <a:ext cx="261444" cy="392411"/>
            </a:xfrm>
            <a:custGeom>
              <a:avLst/>
              <a:gdLst/>
              <a:ahLst/>
              <a:cxnLst/>
              <a:rect l="l" t="t" r="r" b="b"/>
              <a:pathLst>
                <a:path w="261444" h="392411">
                  <a:moveTo>
                    <a:pt x="0" y="0"/>
                  </a:moveTo>
                  <a:lnTo>
                    <a:pt x="261444" y="0"/>
                  </a:lnTo>
                  <a:lnTo>
                    <a:pt x="261444" y="392411"/>
                  </a:lnTo>
                  <a:lnTo>
                    <a:pt x="0" y="39241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2" name="Freeform 12"/>
            <p:cNvSpPr/>
            <p:nvPr/>
          </p:nvSpPr>
          <p:spPr>
            <a:xfrm rot="6582263">
              <a:off x="723505" y="1453153"/>
              <a:ext cx="233178" cy="349985"/>
            </a:xfrm>
            <a:custGeom>
              <a:avLst/>
              <a:gdLst/>
              <a:ahLst/>
              <a:cxnLst/>
              <a:rect l="l" t="t" r="r" b="b"/>
              <a:pathLst>
                <a:path w="233178" h="349985">
                  <a:moveTo>
                    <a:pt x="0" y="0"/>
                  </a:moveTo>
                  <a:lnTo>
                    <a:pt x="233177" y="0"/>
                  </a:lnTo>
                  <a:lnTo>
                    <a:pt x="233177" y="349985"/>
                  </a:lnTo>
                  <a:lnTo>
                    <a:pt x="0" y="34998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3" name="TextBox 13"/>
            <p:cNvSpPr txBox="1"/>
            <p:nvPr/>
          </p:nvSpPr>
          <p:spPr>
            <a:xfrm>
              <a:off x="668397"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K</a:t>
              </a:r>
            </a:p>
          </p:txBody>
        </p:sp>
        <p:sp>
          <p:nvSpPr>
            <p:cNvPr id="14" name="TextBox 14"/>
            <p:cNvSpPr txBox="1"/>
            <p:nvPr/>
          </p:nvSpPr>
          <p:spPr>
            <a:xfrm>
              <a:off x="103475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a</a:t>
              </a:r>
            </a:p>
          </p:txBody>
        </p:sp>
        <p:sp>
          <p:nvSpPr>
            <p:cNvPr id="15" name="TextBox 15"/>
            <p:cNvSpPr txBox="1"/>
            <p:nvPr/>
          </p:nvSpPr>
          <p:spPr>
            <a:xfrm>
              <a:off x="142290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n</a:t>
              </a:r>
            </a:p>
          </p:txBody>
        </p:sp>
        <p:sp>
          <p:nvSpPr>
            <p:cNvPr id="16" name="TextBox 16"/>
            <p:cNvSpPr txBox="1"/>
            <p:nvPr/>
          </p:nvSpPr>
          <p:spPr>
            <a:xfrm>
              <a:off x="2181657" y="731913"/>
              <a:ext cx="372287"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u</a:t>
              </a:r>
            </a:p>
          </p:txBody>
        </p:sp>
        <p:sp>
          <p:nvSpPr>
            <p:cNvPr id="17" name="TextBox 17"/>
            <p:cNvSpPr txBox="1"/>
            <p:nvPr/>
          </p:nvSpPr>
          <p:spPr>
            <a:xfrm>
              <a:off x="178053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S</a:t>
              </a:r>
            </a:p>
          </p:txBody>
        </p:sp>
        <p:sp>
          <p:nvSpPr>
            <p:cNvPr id="18" name="TextBox 18"/>
            <p:cNvSpPr txBox="1"/>
            <p:nvPr/>
          </p:nvSpPr>
          <p:spPr>
            <a:xfrm>
              <a:off x="2455310"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r</a:t>
              </a:r>
            </a:p>
          </p:txBody>
        </p:sp>
        <p:sp>
          <p:nvSpPr>
            <p:cNvPr id="19" name="TextBox 19"/>
            <p:cNvSpPr txBox="1"/>
            <p:nvPr/>
          </p:nvSpPr>
          <p:spPr>
            <a:xfrm>
              <a:off x="2752546"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20" name="TextBox 20"/>
            <p:cNvSpPr txBox="1"/>
            <p:nvPr/>
          </p:nvSpPr>
          <p:spPr>
            <a:xfrm>
              <a:off x="300310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i</a:t>
              </a:r>
            </a:p>
          </p:txBody>
        </p:sp>
        <p:sp>
          <p:nvSpPr>
            <p:cNvPr id="21" name="TextBox 21"/>
            <p:cNvSpPr txBox="1"/>
            <p:nvPr/>
          </p:nvSpPr>
          <p:spPr>
            <a:xfrm>
              <a:off x="3256949"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22" name="TextBox 22"/>
            <p:cNvSpPr txBox="1"/>
            <p:nvPr/>
          </p:nvSpPr>
          <p:spPr>
            <a:xfrm>
              <a:off x="3597635"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e</a:t>
              </a:r>
            </a:p>
          </p:txBody>
        </p:sp>
        <p:sp>
          <p:nvSpPr>
            <p:cNvPr id="23" name="TextBox 23"/>
            <p:cNvSpPr txBox="1"/>
            <p:nvPr/>
          </p:nvSpPr>
          <p:spPr>
            <a:xfrm>
              <a:off x="3992181" y="1101515"/>
              <a:ext cx="184337" cy="350834"/>
            </a:xfrm>
            <a:prstGeom prst="rect">
              <a:avLst/>
            </a:prstGeom>
          </p:spPr>
          <p:txBody>
            <a:bodyPr lIns="0" tIns="0" rIns="0" bIns="0" rtlCol="0" anchor="t">
              <a:spAutoFit/>
            </a:bodyPr>
            <a:lstStyle/>
            <a:p>
              <a:pPr algn="ctr">
                <a:lnSpc>
                  <a:spcPts val="1960"/>
                </a:lnSpc>
                <a:spcBef>
                  <a:spcPct val="0"/>
                </a:spcBef>
              </a:pPr>
              <a:r>
                <a:rPr lang="en-US" sz="1960" spc="-68">
                  <a:solidFill>
                    <a:srgbClr val="E9A500"/>
                  </a:solidFill>
                  <a:latin typeface="Sunborn"/>
                  <a:ea typeface="Sunborn"/>
                  <a:cs typeface="Sunborn"/>
                  <a:sym typeface="Sunborn"/>
                </a:rPr>
                <a:t>2</a:t>
              </a:r>
            </a:p>
          </p:txBody>
        </p:sp>
        <p:sp>
          <p:nvSpPr>
            <p:cNvPr id="24" name="TextBox 24"/>
            <p:cNvSpPr txBox="1"/>
            <p:nvPr/>
          </p:nvSpPr>
          <p:spPr>
            <a:xfrm>
              <a:off x="4231271" y="1105127"/>
              <a:ext cx="216779"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0</a:t>
              </a:r>
            </a:p>
          </p:txBody>
        </p:sp>
        <p:sp>
          <p:nvSpPr>
            <p:cNvPr id="25" name="TextBox 25"/>
            <p:cNvSpPr txBox="1"/>
            <p:nvPr/>
          </p:nvSpPr>
          <p:spPr>
            <a:xfrm>
              <a:off x="4186597" y="1101515"/>
              <a:ext cx="60475"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a:t>
              </a:r>
            </a:p>
          </p:txBody>
        </p:sp>
      </p:grpSp>
      <p:sp>
        <p:nvSpPr>
          <p:cNvPr id="26" name="TextBox 26"/>
          <p:cNvSpPr txBox="1"/>
          <p:nvPr/>
        </p:nvSpPr>
        <p:spPr>
          <a:xfrm>
            <a:off x="9822442" y="958023"/>
            <a:ext cx="7436858" cy="954024"/>
          </a:xfrm>
          <a:prstGeom prst="rect">
            <a:avLst/>
          </a:prstGeom>
        </p:spPr>
        <p:txBody>
          <a:bodyPr lIns="0" tIns="0" rIns="0" bIns="0" rtlCol="0" anchor="t">
            <a:spAutoFit/>
          </a:bodyPr>
          <a:lstStyle/>
          <a:p>
            <a:pPr algn="r">
              <a:lnSpc>
                <a:spcPts val="3708"/>
              </a:lnSpc>
            </a:pPr>
            <a:r>
              <a:rPr lang="en-US" sz="3600" b="1">
                <a:solidFill>
                  <a:srgbClr val="101010"/>
                </a:solidFill>
                <a:latin typeface="Montserrat Bold"/>
                <a:ea typeface="Montserrat Bold"/>
                <a:cs typeface="Montserrat Bold"/>
                <a:sym typeface="Montserrat Bold"/>
              </a:rPr>
              <a:t>Common Side Effects &amp; Symptom Burden</a:t>
            </a:r>
          </a:p>
        </p:txBody>
      </p:sp>
      <p:sp>
        <p:nvSpPr>
          <p:cNvPr id="27" name="TextBox 27"/>
          <p:cNvSpPr txBox="1"/>
          <p:nvPr/>
        </p:nvSpPr>
        <p:spPr>
          <a:xfrm>
            <a:off x="1028700" y="2267076"/>
            <a:ext cx="12271716" cy="668610"/>
          </a:xfrm>
          <a:prstGeom prst="rect">
            <a:avLst/>
          </a:prstGeom>
        </p:spPr>
        <p:txBody>
          <a:bodyPr lIns="0" tIns="0" rIns="0" bIns="0" rtlCol="0" anchor="t">
            <a:spAutoFit/>
          </a:bodyPr>
          <a:lstStyle/>
          <a:p>
            <a:pPr algn="l">
              <a:lnSpc>
                <a:spcPts val="5336"/>
              </a:lnSpc>
            </a:pPr>
            <a:r>
              <a:rPr lang="en-US" sz="4234" b="1">
                <a:solidFill>
                  <a:srgbClr val="00136F"/>
                </a:solidFill>
                <a:latin typeface="Montserrat Ultra-Bold"/>
                <a:ea typeface="Montserrat Ultra-Bold"/>
                <a:cs typeface="Montserrat Ultra-Bold"/>
                <a:sym typeface="Montserrat Ultra-Bold"/>
              </a:rPr>
              <a:t>Cognitive Symptoms &amp; Stoma Impact</a:t>
            </a:r>
          </a:p>
        </p:txBody>
      </p:sp>
      <p:sp>
        <p:nvSpPr>
          <p:cNvPr id="28" name="TextBox 28"/>
          <p:cNvSpPr txBox="1"/>
          <p:nvPr/>
        </p:nvSpPr>
        <p:spPr>
          <a:xfrm>
            <a:off x="7301657" y="9032557"/>
            <a:ext cx="8203332" cy="170815"/>
          </a:xfrm>
          <a:prstGeom prst="rect">
            <a:avLst/>
          </a:prstGeom>
        </p:spPr>
        <p:txBody>
          <a:bodyPr lIns="0" tIns="0" rIns="0" bIns="0" rtlCol="0" anchor="t">
            <a:spAutoFit/>
          </a:bodyPr>
          <a:lstStyle/>
          <a:p>
            <a:pPr algn="l">
              <a:lnSpc>
                <a:spcPts val="1100"/>
              </a:lnSpc>
              <a:spcBef>
                <a:spcPct val="0"/>
              </a:spcBef>
            </a:pPr>
            <a:r>
              <a:rPr lang="en-US" sz="1100" spc="-38">
                <a:solidFill>
                  <a:srgbClr val="000000"/>
                </a:solidFill>
                <a:latin typeface="Univers"/>
                <a:ea typeface="Univers"/>
                <a:cs typeface="Univers"/>
                <a:sym typeface="Univers"/>
              </a:rPr>
              <a:t>Burgers K, Moore C, Bednash L. Care of the Colorectal Cancer Survivor. Am Fam Physician. 2018 Mar 1;97(5):331-336. PMID: 29671505.</a:t>
            </a:r>
          </a:p>
        </p:txBody>
      </p:sp>
      <p:sp>
        <p:nvSpPr>
          <p:cNvPr id="29" name="TextBox 29"/>
          <p:cNvSpPr txBox="1"/>
          <p:nvPr/>
        </p:nvSpPr>
        <p:spPr>
          <a:xfrm>
            <a:off x="1028700" y="3197428"/>
            <a:ext cx="15954033" cy="5166157"/>
          </a:xfrm>
          <a:prstGeom prst="rect">
            <a:avLst/>
          </a:prstGeom>
        </p:spPr>
        <p:txBody>
          <a:bodyPr lIns="0" tIns="0" rIns="0" bIns="0" rtlCol="0" anchor="t">
            <a:spAutoFit/>
          </a:bodyPr>
          <a:lstStyle/>
          <a:p>
            <a:pPr marL="528492" lvl="1" indent="-264246" algn="l">
              <a:lnSpc>
                <a:spcPts val="3720"/>
              </a:lnSpc>
              <a:buFont typeface="Arial"/>
              <a:buChar char="•"/>
            </a:pPr>
            <a:r>
              <a:rPr lang="en-US" sz="2447" b="1">
                <a:solidFill>
                  <a:srgbClr val="000000"/>
                </a:solidFill>
                <a:latin typeface="Univers Bold"/>
                <a:ea typeface="Univers Bold"/>
                <a:cs typeface="Univers Bold"/>
                <a:sym typeface="Univers Bold"/>
              </a:rPr>
              <a:t>Cognitive changes after chemotherapy</a:t>
            </a:r>
          </a:p>
          <a:p>
            <a:pPr marL="1056984" lvl="2" indent="-352328" algn="l">
              <a:lnSpc>
                <a:spcPts val="3720"/>
              </a:lnSpc>
              <a:buFont typeface="Arial"/>
              <a:buChar char="⚬"/>
            </a:pPr>
            <a:r>
              <a:rPr lang="en-US" sz="2447">
                <a:solidFill>
                  <a:srgbClr val="000000"/>
                </a:solidFill>
                <a:latin typeface="Univers"/>
                <a:ea typeface="Univers"/>
                <a:cs typeface="Univers"/>
                <a:sym typeface="Univers"/>
              </a:rPr>
              <a:t>Mild, often transient cognitive dysfunction may occur, though mechanisms remain unclear</a:t>
            </a:r>
          </a:p>
          <a:p>
            <a:pPr marL="1056984" lvl="2" indent="-352328" algn="l">
              <a:lnSpc>
                <a:spcPts val="3720"/>
              </a:lnSpc>
              <a:buFont typeface="Arial"/>
              <a:buChar char="⚬"/>
            </a:pPr>
            <a:r>
              <a:rPr lang="en-US" sz="2447">
                <a:solidFill>
                  <a:srgbClr val="000000"/>
                </a:solidFill>
                <a:latin typeface="Univers"/>
                <a:ea typeface="Univers"/>
                <a:cs typeface="Univers"/>
                <a:sym typeface="Univers"/>
              </a:rPr>
              <a:t>Ask about cognitive concerns; consider validated screening tools to guide further evaluation</a:t>
            </a:r>
          </a:p>
          <a:p>
            <a:pPr marL="528492" lvl="1" indent="-264246" algn="l">
              <a:lnSpc>
                <a:spcPts val="3720"/>
              </a:lnSpc>
              <a:buFont typeface="Arial"/>
              <a:buChar char="•"/>
            </a:pPr>
            <a:r>
              <a:rPr lang="en-US" sz="2447" b="1">
                <a:solidFill>
                  <a:srgbClr val="000000"/>
                </a:solidFill>
                <a:latin typeface="Univers Bold"/>
                <a:ea typeface="Univers Bold"/>
                <a:cs typeface="Univers Bold"/>
                <a:sym typeface="Univers Bold"/>
              </a:rPr>
              <a:t>Routine symptom screening</a:t>
            </a:r>
          </a:p>
          <a:p>
            <a:pPr marL="1056984" lvl="2" indent="-352328" algn="l">
              <a:lnSpc>
                <a:spcPts val="3720"/>
              </a:lnSpc>
              <a:buFont typeface="Arial"/>
              <a:buChar char="⚬"/>
            </a:pPr>
            <a:r>
              <a:rPr lang="en-US" sz="2447">
                <a:solidFill>
                  <a:srgbClr val="000000"/>
                </a:solidFill>
                <a:latin typeface="Univers"/>
                <a:ea typeface="Univers"/>
                <a:cs typeface="Univers"/>
                <a:sym typeface="Univers"/>
              </a:rPr>
              <a:t>Screen for depression, anxiety, neuropathy, fatigue, and sexual dysfunction</a:t>
            </a:r>
          </a:p>
          <a:p>
            <a:pPr marL="528492" lvl="1" indent="-264246" algn="l">
              <a:lnSpc>
                <a:spcPts val="3720"/>
              </a:lnSpc>
              <a:buFont typeface="Arial"/>
              <a:buChar char="•"/>
            </a:pPr>
            <a:r>
              <a:rPr lang="en-US" sz="2447" b="1">
                <a:solidFill>
                  <a:srgbClr val="000000"/>
                </a:solidFill>
                <a:latin typeface="Univers Bold"/>
                <a:ea typeface="Univers Bold"/>
                <a:cs typeface="Univers Bold"/>
                <a:sym typeface="Univers Bold"/>
              </a:rPr>
              <a:t>Stoma-related psychological impact</a:t>
            </a:r>
          </a:p>
          <a:p>
            <a:pPr marL="1056984" lvl="2" indent="-352328" algn="l">
              <a:lnSpc>
                <a:spcPts val="3720"/>
              </a:lnSpc>
              <a:buFont typeface="Arial"/>
              <a:buChar char="⚬"/>
            </a:pPr>
            <a:r>
              <a:rPr lang="en-US" sz="2447">
                <a:solidFill>
                  <a:srgbClr val="000000"/>
                </a:solidFill>
                <a:latin typeface="Univers"/>
                <a:ea typeface="Univers"/>
                <a:cs typeface="Univers"/>
                <a:sym typeface="Univers"/>
              </a:rPr>
              <a:t>Psychological symptoms are more common among patients with colostomies, particularly males or those whose stoma was created after initial surgery</a:t>
            </a:r>
          </a:p>
          <a:p>
            <a:pPr marL="1056984" lvl="2" indent="-352328" algn="l">
              <a:lnSpc>
                <a:spcPts val="3720"/>
              </a:lnSpc>
              <a:buFont typeface="Arial"/>
              <a:buChar char="⚬"/>
            </a:pPr>
            <a:r>
              <a:rPr lang="en-US" sz="2447">
                <a:solidFill>
                  <a:srgbClr val="000000"/>
                </a:solidFill>
                <a:latin typeface="Univers"/>
                <a:ea typeface="Univers"/>
                <a:cs typeface="Univers"/>
                <a:sym typeface="Univers"/>
              </a:rPr>
              <a:t>Despite this, overall quality of life is similar between patients with and without stomas</a:t>
            </a:r>
          </a:p>
          <a:p>
            <a:pPr marL="528492" lvl="1" indent="-264246" algn="l">
              <a:lnSpc>
                <a:spcPts val="3720"/>
              </a:lnSpc>
              <a:buFont typeface="Arial"/>
              <a:buChar char="•"/>
            </a:pPr>
            <a:r>
              <a:rPr lang="en-US" sz="2447" b="1">
                <a:solidFill>
                  <a:srgbClr val="000000"/>
                </a:solidFill>
                <a:latin typeface="Univers Bold"/>
                <a:ea typeface="Univers Bold"/>
                <a:cs typeface="Univers Bold"/>
                <a:sym typeface="Univers Bold"/>
              </a:rPr>
              <a:t>Support needs</a:t>
            </a:r>
          </a:p>
          <a:p>
            <a:pPr marL="1056984" lvl="2" indent="-352328" algn="l">
              <a:lnSpc>
                <a:spcPts val="3720"/>
              </a:lnSpc>
              <a:buFont typeface="Arial"/>
              <a:buChar char="⚬"/>
            </a:pPr>
            <a:r>
              <a:rPr lang="en-US" sz="2447">
                <a:solidFill>
                  <a:srgbClr val="000000"/>
                </a:solidFill>
                <a:latin typeface="Univers"/>
                <a:ea typeface="Univers"/>
                <a:cs typeface="Univers"/>
                <a:sym typeface="Univers"/>
              </a:rPr>
              <a:t>Refer patients with stomas to a trained ostomy therapist for specialized care and adjustment support.</a:t>
            </a:r>
          </a:p>
        </p:txBody>
      </p:sp>
      <p:sp>
        <p:nvSpPr>
          <p:cNvPr id="30" name="TextBox 30"/>
          <p:cNvSpPr txBox="1"/>
          <p:nvPr/>
        </p:nvSpPr>
        <p:spPr>
          <a:xfrm>
            <a:off x="7301657" y="9308148"/>
            <a:ext cx="9001585" cy="437515"/>
          </a:xfrm>
          <a:prstGeom prst="rect">
            <a:avLst/>
          </a:prstGeom>
        </p:spPr>
        <p:txBody>
          <a:bodyPr lIns="0" tIns="0" rIns="0" bIns="0" rtlCol="0" anchor="t">
            <a:spAutoFit/>
          </a:bodyPr>
          <a:lstStyle/>
          <a:p>
            <a:pPr algn="l">
              <a:lnSpc>
                <a:spcPts val="1100"/>
              </a:lnSpc>
              <a:spcBef>
                <a:spcPct val="0"/>
              </a:spcBef>
            </a:pPr>
            <a:r>
              <a:rPr lang="en-US" sz="1100" spc="-38">
                <a:solidFill>
                  <a:srgbClr val="000000"/>
                </a:solidFill>
                <a:latin typeface="Univers"/>
                <a:ea typeface="Univers"/>
                <a:cs typeface="Univers"/>
                <a:sym typeface="Univers"/>
              </a:rPr>
              <a:t>Cruzado JA, López-Santiago S, Martínez-Marín V, José-Moreno G, Custodio AB, Feliu J. Longitudinal study of cognitive dysfunctions induced by adjuvant chemotherapy in colon cancer patients. Support Care Cancer. 2014;22(7):1815-1823.</a:t>
            </a:r>
          </a:p>
          <a:p>
            <a:pPr algn="l">
              <a:lnSpc>
                <a:spcPts val="1100"/>
              </a:lnSpc>
              <a:spcBef>
                <a:spcPct val="0"/>
              </a:spcBef>
            </a:pPr>
            <a:endParaRPr lang="en-US" sz="1100" spc="-38">
              <a:solidFill>
                <a:srgbClr val="000000"/>
              </a:solidFill>
              <a:latin typeface="Univers"/>
              <a:ea typeface="Univers"/>
              <a:cs typeface="Univers"/>
              <a:sym typeface="Univers"/>
            </a:endParaRPr>
          </a:p>
        </p:txBody>
      </p:sp>
      <p:sp>
        <p:nvSpPr>
          <p:cNvPr id="31" name="TextBox 31"/>
          <p:cNvSpPr txBox="1"/>
          <p:nvPr/>
        </p:nvSpPr>
        <p:spPr>
          <a:xfrm>
            <a:off x="7301657" y="8761412"/>
            <a:ext cx="9957643" cy="170815"/>
          </a:xfrm>
          <a:prstGeom prst="rect">
            <a:avLst/>
          </a:prstGeom>
        </p:spPr>
        <p:txBody>
          <a:bodyPr lIns="0" tIns="0" rIns="0" bIns="0" rtlCol="0" anchor="t">
            <a:spAutoFit/>
          </a:bodyPr>
          <a:lstStyle/>
          <a:p>
            <a:pPr algn="l">
              <a:lnSpc>
                <a:spcPts val="1100"/>
              </a:lnSpc>
              <a:spcBef>
                <a:spcPct val="0"/>
              </a:spcBef>
            </a:pPr>
            <a:r>
              <a:rPr lang="en-US" sz="1100" spc="-38">
                <a:solidFill>
                  <a:srgbClr val="000000"/>
                </a:solidFill>
                <a:latin typeface="Univers"/>
                <a:ea typeface="Univers"/>
                <a:cs typeface="Univers"/>
                <a:sym typeface="Univers"/>
              </a:rPr>
              <a:t>Pachler J, Wille-Jørgensen P. Quality of life after rectal resection for cancer, with or without permanent colostomy. Cochrane Database Syst Rev. 2012(12):CD004323.</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500955" y="2102547"/>
            <a:ext cx="2758345" cy="245871"/>
            <a:chOff x="0" y="0"/>
            <a:chExt cx="726478" cy="64756"/>
          </a:xfrm>
        </p:grpSpPr>
        <p:sp>
          <p:nvSpPr>
            <p:cNvPr id="3" name="Freeform 3"/>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9B314"/>
            </a:solidFill>
          </p:spPr>
          <p:txBody>
            <a:bodyPr/>
            <a:lstStyle/>
            <a:p>
              <a:endParaRPr lang="en-US"/>
            </a:p>
          </p:txBody>
        </p:sp>
        <p:sp>
          <p:nvSpPr>
            <p:cNvPr id="4" name="TextBox 4"/>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028700" y="446628"/>
            <a:ext cx="3336038" cy="1347682"/>
            <a:chOff x="0" y="0"/>
            <a:chExt cx="4448050" cy="1796909"/>
          </a:xfrm>
        </p:grpSpPr>
        <p:sp>
          <p:nvSpPr>
            <p:cNvPr id="6" name="Freeform 6"/>
            <p:cNvSpPr/>
            <p:nvPr/>
          </p:nvSpPr>
          <p:spPr>
            <a:xfrm rot="-586919">
              <a:off x="915157" y="34528"/>
              <a:ext cx="466355" cy="699970"/>
            </a:xfrm>
            <a:custGeom>
              <a:avLst/>
              <a:gdLst/>
              <a:ahLst/>
              <a:cxnLst/>
              <a:rect l="l" t="t" r="r" b="b"/>
              <a:pathLst>
                <a:path w="466355" h="699970">
                  <a:moveTo>
                    <a:pt x="0" y="0"/>
                  </a:moveTo>
                  <a:lnTo>
                    <a:pt x="466355" y="0"/>
                  </a:lnTo>
                  <a:lnTo>
                    <a:pt x="466355" y="699971"/>
                  </a:lnTo>
                  <a:lnTo>
                    <a:pt x="0" y="6999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Freeform 7"/>
            <p:cNvSpPr/>
            <p:nvPr/>
          </p:nvSpPr>
          <p:spPr>
            <a:xfrm rot="-3527984">
              <a:off x="503875" y="121299"/>
              <a:ext cx="425574" cy="638760"/>
            </a:xfrm>
            <a:custGeom>
              <a:avLst/>
              <a:gdLst/>
              <a:ahLst/>
              <a:cxnLst/>
              <a:rect l="l" t="t" r="r" b="b"/>
              <a:pathLst>
                <a:path w="425574" h="638760">
                  <a:moveTo>
                    <a:pt x="0" y="0"/>
                  </a:moveTo>
                  <a:lnTo>
                    <a:pt x="425574" y="0"/>
                  </a:lnTo>
                  <a:lnTo>
                    <a:pt x="425574" y="638760"/>
                  </a:lnTo>
                  <a:lnTo>
                    <a:pt x="0" y="6387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p:cNvSpPr/>
            <p:nvPr/>
          </p:nvSpPr>
          <p:spPr>
            <a:xfrm rot="-6078961">
              <a:off x="221086" y="399711"/>
              <a:ext cx="390806" cy="586575"/>
            </a:xfrm>
            <a:custGeom>
              <a:avLst/>
              <a:gdLst/>
              <a:ahLst/>
              <a:cxnLst/>
              <a:rect l="l" t="t" r="r" b="b"/>
              <a:pathLst>
                <a:path w="390806" h="586575">
                  <a:moveTo>
                    <a:pt x="0" y="0"/>
                  </a:moveTo>
                  <a:lnTo>
                    <a:pt x="390806" y="0"/>
                  </a:lnTo>
                  <a:lnTo>
                    <a:pt x="390806" y="586575"/>
                  </a:lnTo>
                  <a:lnTo>
                    <a:pt x="0" y="58657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Freeform 9"/>
            <p:cNvSpPr/>
            <p:nvPr/>
          </p:nvSpPr>
          <p:spPr>
            <a:xfrm rot="-7906289">
              <a:off x="136525" y="721177"/>
              <a:ext cx="347580" cy="521696"/>
            </a:xfrm>
            <a:custGeom>
              <a:avLst/>
              <a:gdLst/>
              <a:ahLst/>
              <a:cxnLst/>
              <a:rect l="l" t="t" r="r" b="b"/>
              <a:pathLst>
                <a:path w="347580" h="521696">
                  <a:moveTo>
                    <a:pt x="0" y="0"/>
                  </a:moveTo>
                  <a:lnTo>
                    <a:pt x="347579" y="0"/>
                  </a:lnTo>
                  <a:lnTo>
                    <a:pt x="347579" y="521695"/>
                  </a:lnTo>
                  <a:lnTo>
                    <a:pt x="0" y="52169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0" name="Freeform 10"/>
            <p:cNvSpPr/>
            <p:nvPr/>
          </p:nvSpPr>
          <p:spPr>
            <a:xfrm rot="-10285624">
              <a:off x="212313" y="1062796"/>
              <a:ext cx="302405" cy="453891"/>
            </a:xfrm>
            <a:custGeom>
              <a:avLst/>
              <a:gdLst/>
              <a:ahLst/>
              <a:cxnLst/>
              <a:rect l="l" t="t" r="r" b="b"/>
              <a:pathLst>
                <a:path w="302405" h="453891">
                  <a:moveTo>
                    <a:pt x="0" y="0"/>
                  </a:moveTo>
                  <a:lnTo>
                    <a:pt x="302405" y="0"/>
                  </a:lnTo>
                  <a:lnTo>
                    <a:pt x="302405" y="453891"/>
                  </a:lnTo>
                  <a:lnTo>
                    <a:pt x="0" y="4538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1" name="Freeform 11"/>
            <p:cNvSpPr/>
            <p:nvPr/>
          </p:nvSpPr>
          <p:spPr>
            <a:xfrm rot="-1578899">
              <a:off x="427047" y="1276528"/>
              <a:ext cx="261444" cy="392411"/>
            </a:xfrm>
            <a:custGeom>
              <a:avLst/>
              <a:gdLst/>
              <a:ahLst/>
              <a:cxnLst/>
              <a:rect l="l" t="t" r="r" b="b"/>
              <a:pathLst>
                <a:path w="261444" h="392411">
                  <a:moveTo>
                    <a:pt x="0" y="0"/>
                  </a:moveTo>
                  <a:lnTo>
                    <a:pt x="261444" y="0"/>
                  </a:lnTo>
                  <a:lnTo>
                    <a:pt x="261444" y="392411"/>
                  </a:lnTo>
                  <a:lnTo>
                    <a:pt x="0" y="39241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2" name="Freeform 12"/>
            <p:cNvSpPr/>
            <p:nvPr/>
          </p:nvSpPr>
          <p:spPr>
            <a:xfrm rot="6582263">
              <a:off x="723505" y="1453153"/>
              <a:ext cx="233178" cy="349985"/>
            </a:xfrm>
            <a:custGeom>
              <a:avLst/>
              <a:gdLst/>
              <a:ahLst/>
              <a:cxnLst/>
              <a:rect l="l" t="t" r="r" b="b"/>
              <a:pathLst>
                <a:path w="233178" h="349985">
                  <a:moveTo>
                    <a:pt x="0" y="0"/>
                  </a:moveTo>
                  <a:lnTo>
                    <a:pt x="233177" y="0"/>
                  </a:lnTo>
                  <a:lnTo>
                    <a:pt x="233177" y="349985"/>
                  </a:lnTo>
                  <a:lnTo>
                    <a:pt x="0" y="34998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3" name="TextBox 13"/>
            <p:cNvSpPr txBox="1"/>
            <p:nvPr/>
          </p:nvSpPr>
          <p:spPr>
            <a:xfrm>
              <a:off x="668397"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K</a:t>
              </a:r>
            </a:p>
          </p:txBody>
        </p:sp>
        <p:sp>
          <p:nvSpPr>
            <p:cNvPr id="14" name="TextBox 14"/>
            <p:cNvSpPr txBox="1"/>
            <p:nvPr/>
          </p:nvSpPr>
          <p:spPr>
            <a:xfrm>
              <a:off x="103475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a</a:t>
              </a:r>
            </a:p>
          </p:txBody>
        </p:sp>
        <p:sp>
          <p:nvSpPr>
            <p:cNvPr id="15" name="TextBox 15"/>
            <p:cNvSpPr txBox="1"/>
            <p:nvPr/>
          </p:nvSpPr>
          <p:spPr>
            <a:xfrm>
              <a:off x="142290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n</a:t>
              </a:r>
            </a:p>
          </p:txBody>
        </p:sp>
        <p:sp>
          <p:nvSpPr>
            <p:cNvPr id="16" name="TextBox 16"/>
            <p:cNvSpPr txBox="1"/>
            <p:nvPr/>
          </p:nvSpPr>
          <p:spPr>
            <a:xfrm>
              <a:off x="2181657" y="731913"/>
              <a:ext cx="372287"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u</a:t>
              </a:r>
            </a:p>
          </p:txBody>
        </p:sp>
        <p:sp>
          <p:nvSpPr>
            <p:cNvPr id="17" name="TextBox 17"/>
            <p:cNvSpPr txBox="1"/>
            <p:nvPr/>
          </p:nvSpPr>
          <p:spPr>
            <a:xfrm>
              <a:off x="178053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S</a:t>
              </a:r>
            </a:p>
          </p:txBody>
        </p:sp>
        <p:sp>
          <p:nvSpPr>
            <p:cNvPr id="18" name="TextBox 18"/>
            <p:cNvSpPr txBox="1"/>
            <p:nvPr/>
          </p:nvSpPr>
          <p:spPr>
            <a:xfrm>
              <a:off x="2455310"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r</a:t>
              </a:r>
            </a:p>
          </p:txBody>
        </p:sp>
        <p:sp>
          <p:nvSpPr>
            <p:cNvPr id="19" name="TextBox 19"/>
            <p:cNvSpPr txBox="1"/>
            <p:nvPr/>
          </p:nvSpPr>
          <p:spPr>
            <a:xfrm>
              <a:off x="2752546"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20" name="TextBox 20"/>
            <p:cNvSpPr txBox="1"/>
            <p:nvPr/>
          </p:nvSpPr>
          <p:spPr>
            <a:xfrm>
              <a:off x="300310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i</a:t>
              </a:r>
            </a:p>
          </p:txBody>
        </p:sp>
        <p:sp>
          <p:nvSpPr>
            <p:cNvPr id="21" name="TextBox 21"/>
            <p:cNvSpPr txBox="1"/>
            <p:nvPr/>
          </p:nvSpPr>
          <p:spPr>
            <a:xfrm>
              <a:off x="3256949"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22" name="TextBox 22"/>
            <p:cNvSpPr txBox="1"/>
            <p:nvPr/>
          </p:nvSpPr>
          <p:spPr>
            <a:xfrm>
              <a:off x="3597635"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e</a:t>
              </a:r>
            </a:p>
          </p:txBody>
        </p:sp>
        <p:sp>
          <p:nvSpPr>
            <p:cNvPr id="23" name="TextBox 23"/>
            <p:cNvSpPr txBox="1"/>
            <p:nvPr/>
          </p:nvSpPr>
          <p:spPr>
            <a:xfrm>
              <a:off x="3992181" y="1101515"/>
              <a:ext cx="184337" cy="350834"/>
            </a:xfrm>
            <a:prstGeom prst="rect">
              <a:avLst/>
            </a:prstGeom>
          </p:spPr>
          <p:txBody>
            <a:bodyPr lIns="0" tIns="0" rIns="0" bIns="0" rtlCol="0" anchor="t">
              <a:spAutoFit/>
            </a:bodyPr>
            <a:lstStyle/>
            <a:p>
              <a:pPr algn="ctr">
                <a:lnSpc>
                  <a:spcPts val="1960"/>
                </a:lnSpc>
                <a:spcBef>
                  <a:spcPct val="0"/>
                </a:spcBef>
              </a:pPr>
              <a:r>
                <a:rPr lang="en-US" sz="1960" spc="-68">
                  <a:solidFill>
                    <a:srgbClr val="E9A500"/>
                  </a:solidFill>
                  <a:latin typeface="Sunborn"/>
                  <a:ea typeface="Sunborn"/>
                  <a:cs typeface="Sunborn"/>
                  <a:sym typeface="Sunborn"/>
                </a:rPr>
                <a:t>2</a:t>
              </a:r>
            </a:p>
          </p:txBody>
        </p:sp>
        <p:sp>
          <p:nvSpPr>
            <p:cNvPr id="24" name="TextBox 24"/>
            <p:cNvSpPr txBox="1"/>
            <p:nvPr/>
          </p:nvSpPr>
          <p:spPr>
            <a:xfrm>
              <a:off x="4231271" y="1105127"/>
              <a:ext cx="216779"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0</a:t>
              </a:r>
            </a:p>
          </p:txBody>
        </p:sp>
        <p:sp>
          <p:nvSpPr>
            <p:cNvPr id="25" name="TextBox 25"/>
            <p:cNvSpPr txBox="1"/>
            <p:nvPr/>
          </p:nvSpPr>
          <p:spPr>
            <a:xfrm>
              <a:off x="4186597" y="1101515"/>
              <a:ext cx="60475"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a:t>
              </a:r>
            </a:p>
          </p:txBody>
        </p:sp>
      </p:grpSp>
      <p:sp>
        <p:nvSpPr>
          <p:cNvPr id="26" name="Freeform 26"/>
          <p:cNvSpPr/>
          <p:nvPr/>
        </p:nvSpPr>
        <p:spPr>
          <a:xfrm>
            <a:off x="12981209" y="5775535"/>
            <a:ext cx="3204319" cy="2927947"/>
          </a:xfrm>
          <a:custGeom>
            <a:avLst/>
            <a:gdLst/>
            <a:ahLst/>
            <a:cxnLst/>
            <a:rect l="l" t="t" r="r" b="b"/>
            <a:pathLst>
              <a:path w="3204319" h="2927947">
                <a:moveTo>
                  <a:pt x="0" y="0"/>
                </a:moveTo>
                <a:lnTo>
                  <a:pt x="3204319" y="0"/>
                </a:lnTo>
                <a:lnTo>
                  <a:pt x="3204319" y="2927947"/>
                </a:lnTo>
                <a:lnTo>
                  <a:pt x="0" y="2927947"/>
                </a:lnTo>
                <a:lnTo>
                  <a:pt x="0" y="0"/>
                </a:lnTo>
                <a:close/>
              </a:path>
            </a:pathLst>
          </a:custGeom>
          <a:blipFill>
            <a:blip r:embed="rId12"/>
            <a:stretch>
              <a:fillRect/>
            </a:stretch>
          </a:blipFill>
        </p:spPr>
        <p:txBody>
          <a:bodyPr/>
          <a:lstStyle/>
          <a:p>
            <a:endParaRPr lang="en-US"/>
          </a:p>
        </p:txBody>
      </p:sp>
      <p:sp>
        <p:nvSpPr>
          <p:cNvPr id="27" name="TextBox 27"/>
          <p:cNvSpPr txBox="1"/>
          <p:nvPr/>
        </p:nvSpPr>
        <p:spPr>
          <a:xfrm>
            <a:off x="1028700" y="3197428"/>
            <a:ext cx="15101126" cy="5506054"/>
          </a:xfrm>
          <a:prstGeom prst="rect">
            <a:avLst/>
          </a:prstGeom>
        </p:spPr>
        <p:txBody>
          <a:bodyPr lIns="0" tIns="0" rIns="0" bIns="0" rtlCol="0" anchor="t">
            <a:spAutoFit/>
          </a:bodyPr>
          <a:lstStyle/>
          <a:p>
            <a:pPr marL="564185" lvl="1" indent="-282092" algn="l">
              <a:lnSpc>
                <a:spcPts val="3972"/>
              </a:lnSpc>
              <a:buFont typeface="Arial"/>
              <a:buChar char="•"/>
            </a:pPr>
            <a:r>
              <a:rPr lang="en-US" sz="2613" b="1">
                <a:solidFill>
                  <a:srgbClr val="000000"/>
                </a:solidFill>
                <a:latin typeface="Univers Bold"/>
                <a:ea typeface="Univers Bold"/>
                <a:cs typeface="Univers Bold"/>
                <a:sym typeface="Univers Bold"/>
              </a:rPr>
              <a:t>Common and Long-Lasting</a:t>
            </a:r>
          </a:p>
          <a:p>
            <a:pPr marL="1128369" lvl="2" indent="-376123" algn="l">
              <a:lnSpc>
                <a:spcPts val="3972"/>
              </a:lnSpc>
              <a:buFont typeface="Arial"/>
              <a:buChar char="⚬"/>
            </a:pPr>
            <a:r>
              <a:rPr lang="en-US" sz="2613">
                <a:solidFill>
                  <a:srgbClr val="000000"/>
                </a:solidFill>
                <a:latin typeface="Univers"/>
                <a:ea typeface="Univers"/>
                <a:cs typeface="Univers"/>
                <a:sym typeface="Univers"/>
              </a:rPr>
              <a:t>Fatigue is frequent during treatment and may persist or recur for years afterward</a:t>
            </a:r>
          </a:p>
          <a:p>
            <a:pPr marL="564185" lvl="1" indent="-282092" algn="l">
              <a:lnSpc>
                <a:spcPts val="3972"/>
              </a:lnSpc>
              <a:buFont typeface="Arial"/>
              <a:buChar char="•"/>
            </a:pPr>
            <a:r>
              <a:rPr lang="en-US" sz="2613" b="1">
                <a:solidFill>
                  <a:srgbClr val="000000"/>
                </a:solidFill>
                <a:latin typeface="Univers Bold"/>
                <a:ea typeface="Univers Bold"/>
                <a:cs typeface="Univers Bold"/>
                <a:sym typeface="Univers Bold"/>
              </a:rPr>
              <a:t>Screening</a:t>
            </a:r>
          </a:p>
          <a:p>
            <a:pPr marL="1128369" lvl="2" indent="-376123" algn="l">
              <a:lnSpc>
                <a:spcPts val="3972"/>
              </a:lnSpc>
              <a:buFont typeface="Arial"/>
              <a:buChar char="⚬"/>
            </a:pPr>
            <a:r>
              <a:rPr lang="en-US" sz="2613">
                <a:solidFill>
                  <a:srgbClr val="000000"/>
                </a:solidFill>
                <a:latin typeface="Univers"/>
                <a:ea typeface="Univers"/>
                <a:cs typeface="Univers"/>
                <a:sym typeface="Univers"/>
              </a:rPr>
              <a:t>Ask patients to rate fatigue on a 0–10 scale to identify those needing further evaluation</a:t>
            </a:r>
          </a:p>
          <a:p>
            <a:pPr marL="564185" lvl="1" indent="-282092" algn="l">
              <a:lnSpc>
                <a:spcPts val="3972"/>
              </a:lnSpc>
              <a:buFont typeface="Arial"/>
              <a:buChar char="•"/>
            </a:pPr>
            <a:r>
              <a:rPr lang="en-US" sz="2613" b="1">
                <a:solidFill>
                  <a:srgbClr val="000000"/>
                </a:solidFill>
                <a:latin typeface="Univers Bold"/>
                <a:ea typeface="Univers Bold"/>
                <a:cs typeface="Univers Bold"/>
                <a:sym typeface="Univers Bold"/>
              </a:rPr>
              <a:t>Effective Interventions</a:t>
            </a:r>
          </a:p>
          <a:p>
            <a:pPr marL="1128369" lvl="2" indent="-376123" algn="l">
              <a:lnSpc>
                <a:spcPts val="3972"/>
              </a:lnSpc>
              <a:buFont typeface="Arial"/>
              <a:buChar char="⚬"/>
            </a:pPr>
            <a:r>
              <a:rPr lang="en-US" sz="2613">
                <a:solidFill>
                  <a:srgbClr val="000000"/>
                </a:solidFill>
                <a:latin typeface="Univers"/>
                <a:ea typeface="Univers"/>
                <a:cs typeface="Univers"/>
                <a:sym typeface="Univers"/>
              </a:rPr>
              <a:t>Support energy conservation strategies</a:t>
            </a:r>
          </a:p>
          <a:p>
            <a:pPr marL="1128369" lvl="2" indent="-376123" algn="l">
              <a:lnSpc>
                <a:spcPts val="3972"/>
              </a:lnSpc>
              <a:buFont typeface="Arial"/>
              <a:buChar char="⚬"/>
            </a:pPr>
            <a:r>
              <a:rPr lang="en-US" sz="2613">
                <a:solidFill>
                  <a:srgbClr val="000000"/>
                </a:solidFill>
                <a:latin typeface="Univers"/>
                <a:ea typeface="Univers"/>
                <a:cs typeface="Univers"/>
                <a:sym typeface="Univers"/>
              </a:rPr>
              <a:t>Encourage regular physical activity</a:t>
            </a:r>
          </a:p>
          <a:p>
            <a:pPr marL="1128369" lvl="2" indent="-376123" algn="l">
              <a:lnSpc>
                <a:spcPts val="3972"/>
              </a:lnSpc>
              <a:buFont typeface="Arial"/>
              <a:buChar char="⚬"/>
            </a:pPr>
            <a:r>
              <a:rPr lang="en-US" sz="2613">
                <a:solidFill>
                  <a:srgbClr val="000000"/>
                </a:solidFill>
                <a:latin typeface="Univers"/>
                <a:ea typeface="Univers"/>
                <a:cs typeface="Univers"/>
                <a:sym typeface="Univers"/>
              </a:rPr>
              <a:t>Integrate mind-body approaches and psychosocial therapy</a:t>
            </a:r>
          </a:p>
          <a:p>
            <a:pPr marL="564185" lvl="1" indent="-282092" algn="l">
              <a:lnSpc>
                <a:spcPts val="3972"/>
              </a:lnSpc>
              <a:buFont typeface="Arial"/>
              <a:buChar char="•"/>
            </a:pPr>
            <a:r>
              <a:rPr lang="en-US" sz="2613" b="1">
                <a:solidFill>
                  <a:srgbClr val="000000"/>
                </a:solidFill>
                <a:latin typeface="Univers Bold"/>
                <a:ea typeface="Univers Bold"/>
                <a:cs typeface="Univers Bold"/>
                <a:sym typeface="Univers Bold"/>
              </a:rPr>
              <a:t>Medications &amp; Sleep</a:t>
            </a:r>
          </a:p>
          <a:p>
            <a:pPr marL="1128369" lvl="2" indent="-376123" algn="l">
              <a:lnSpc>
                <a:spcPts val="3972"/>
              </a:lnSpc>
              <a:buFont typeface="Arial"/>
              <a:buChar char="⚬"/>
            </a:pPr>
            <a:r>
              <a:rPr lang="en-US" sz="2613">
                <a:solidFill>
                  <a:srgbClr val="000000"/>
                </a:solidFill>
                <a:latin typeface="Univers"/>
                <a:ea typeface="Univers"/>
                <a:cs typeface="Univers"/>
                <a:sym typeface="Univers"/>
              </a:rPr>
              <a:t>Limited evidence supports stimulant medications for fatigue</a:t>
            </a:r>
          </a:p>
          <a:p>
            <a:pPr marL="1128369" lvl="2" indent="-376123" algn="l">
              <a:lnSpc>
                <a:spcPts val="3972"/>
              </a:lnSpc>
              <a:buFont typeface="Arial"/>
              <a:buChar char="⚬"/>
            </a:pPr>
            <a:r>
              <a:rPr lang="en-US" sz="2613">
                <a:solidFill>
                  <a:srgbClr val="000000"/>
                </a:solidFill>
                <a:latin typeface="Univers"/>
                <a:ea typeface="Univers"/>
                <a:cs typeface="Univers"/>
                <a:sym typeface="Univers"/>
              </a:rPr>
              <a:t>Cognitive behavioral therapy is effective for insomnia</a:t>
            </a:r>
          </a:p>
        </p:txBody>
      </p:sp>
      <p:sp>
        <p:nvSpPr>
          <p:cNvPr id="28" name="Freeform 28"/>
          <p:cNvSpPr/>
          <p:nvPr/>
        </p:nvSpPr>
        <p:spPr>
          <a:xfrm>
            <a:off x="13556658" y="6191941"/>
            <a:ext cx="2141978" cy="805919"/>
          </a:xfrm>
          <a:custGeom>
            <a:avLst/>
            <a:gdLst/>
            <a:ahLst/>
            <a:cxnLst/>
            <a:rect l="l" t="t" r="r" b="b"/>
            <a:pathLst>
              <a:path w="2141978" h="805919">
                <a:moveTo>
                  <a:pt x="0" y="0"/>
                </a:moveTo>
                <a:lnTo>
                  <a:pt x="2141979" y="0"/>
                </a:lnTo>
                <a:lnTo>
                  <a:pt x="2141979" y="805919"/>
                </a:lnTo>
                <a:lnTo>
                  <a:pt x="0" y="805919"/>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29" name="TextBox 29"/>
          <p:cNvSpPr txBox="1"/>
          <p:nvPr/>
        </p:nvSpPr>
        <p:spPr>
          <a:xfrm>
            <a:off x="9822442" y="958023"/>
            <a:ext cx="7436858" cy="954024"/>
          </a:xfrm>
          <a:prstGeom prst="rect">
            <a:avLst/>
          </a:prstGeom>
        </p:spPr>
        <p:txBody>
          <a:bodyPr lIns="0" tIns="0" rIns="0" bIns="0" rtlCol="0" anchor="t">
            <a:spAutoFit/>
          </a:bodyPr>
          <a:lstStyle/>
          <a:p>
            <a:pPr algn="r">
              <a:lnSpc>
                <a:spcPts val="3708"/>
              </a:lnSpc>
            </a:pPr>
            <a:r>
              <a:rPr lang="en-US" sz="3600" b="1">
                <a:solidFill>
                  <a:srgbClr val="101010"/>
                </a:solidFill>
                <a:latin typeface="Montserrat Bold"/>
                <a:ea typeface="Montserrat Bold"/>
                <a:cs typeface="Montserrat Bold"/>
                <a:sym typeface="Montserrat Bold"/>
              </a:rPr>
              <a:t>Common Side Effects &amp; Symptom Burden</a:t>
            </a:r>
          </a:p>
        </p:txBody>
      </p:sp>
      <p:sp>
        <p:nvSpPr>
          <p:cNvPr id="30" name="TextBox 30"/>
          <p:cNvSpPr txBox="1"/>
          <p:nvPr/>
        </p:nvSpPr>
        <p:spPr>
          <a:xfrm>
            <a:off x="1028700" y="2267076"/>
            <a:ext cx="14106626" cy="668610"/>
          </a:xfrm>
          <a:prstGeom prst="rect">
            <a:avLst/>
          </a:prstGeom>
        </p:spPr>
        <p:txBody>
          <a:bodyPr lIns="0" tIns="0" rIns="0" bIns="0" rtlCol="0" anchor="t">
            <a:spAutoFit/>
          </a:bodyPr>
          <a:lstStyle/>
          <a:p>
            <a:pPr algn="l">
              <a:lnSpc>
                <a:spcPts val="5336"/>
              </a:lnSpc>
            </a:pPr>
            <a:r>
              <a:rPr lang="en-US" sz="4234" b="1">
                <a:solidFill>
                  <a:srgbClr val="00136F"/>
                </a:solidFill>
                <a:latin typeface="Montserrat Ultra-Bold"/>
                <a:ea typeface="Montserrat Ultra-Bold"/>
                <a:cs typeface="Montserrat Ultra-Bold"/>
                <a:sym typeface="Montserrat Ultra-Bold"/>
              </a:rPr>
              <a:t>Managing Cancer-Related Fatigue</a:t>
            </a:r>
          </a:p>
        </p:txBody>
      </p:sp>
      <p:sp>
        <p:nvSpPr>
          <p:cNvPr id="31" name="TextBox 31"/>
          <p:cNvSpPr txBox="1"/>
          <p:nvPr/>
        </p:nvSpPr>
        <p:spPr>
          <a:xfrm>
            <a:off x="9144000" y="9286303"/>
            <a:ext cx="8203332" cy="170815"/>
          </a:xfrm>
          <a:prstGeom prst="rect">
            <a:avLst/>
          </a:prstGeom>
        </p:spPr>
        <p:txBody>
          <a:bodyPr lIns="0" tIns="0" rIns="0" bIns="0" rtlCol="0" anchor="t">
            <a:spAutoFit/>
          </a:bodyPr>
          <a:lstStyle/>
          <a:p>
            <a:pPr algn="l">
              <a:lnSpc>
                <a:spcPts val="1100"/>
              </a:lnSpc>
              <a:spcBef>
                <a:spcPct val="0"/>
              </a:spcBef>
            </a:pPr>
            <a:r>
              <a:rPr lang="en-US" sz="1100" spc="-38">
                <a:solidFill>
                  <a:srgbClr val="000000"/>
                </a:solidFill>
                <a:latin typeface="Univers"/>
                <a:ea typeface="Univers"/>
                <a:cs typeface="Univers"/>
                <a:sym typeface="Univers"/>
              </a:rPr>
              <a:t>Burgers K, Moore C, Bednash L. Care of the Colorectal Cancer Survivor. Am Fam Physician. 2018 Mar 1;97(5):331-336. PMID: 29671505.</a:t>
            </a:r>
          </a:p>
        </p:txBody>
      </p:sp>
      <p:sp>
        <p:nvSpPr>
          <p:cNvPr id="32" name="TextBox 32"/>
          <p:cNvSpPr txBox="1"/>
          <p:nvPr/>
        </p:nvSpPr>
        <p:spPr>
          <a:xfrm>
            <a:off x="13245666" y="7239509"/>
            <a:ext cx="2763963" cy="680541"/>
          </a:xfrm>
          <a:prstGeom prst="rect">
            <a:avLst/>
          </a:prstGeom>
        </p:spPr>
        <p:txBody>
          <a:bodyPr lIns="0" tIns="0" rIns="0" bIns="0" rtlCol="0" anchor="t">
            <a:spAutoFit/>
          </a:bodyPr>
          <a:lstStyle/>
          <a:p>
            <a:pPr marL="279152" lvl="1" indent="-139576" algn="l">
              <a:lnSpc>
                <a:spcPts val="1292"/>
              </a:lnSpc>
              <a:spcBef>
                <a:spcPct val="0"/>
              </a:spcBef>
              <a:buFont typeface="Arial"/>
              <a:buChar char="•"/>
            </a:pPr>
            <a:r>
              <a:rPr lang="en-US" sz="1292" b="1" u="sng" spc="-45">
                <a:solidFill>
                  <a:srgbClr val="000000"/>
                </a:solidFill>
                <a:latin typeface="Univers Bold"/>
                <a:ea typeface="Univers Bold"/>
                <a:cs typeface="Univers Bold"/>
                <a:sym typeface="Univers Bold"/>
                <a:hlinkClick r:id="rId15" tooltip="https://www.nccn.org/professionals/physician_gls/pdf/fatigue.pdf"/>
              </a:rPr>
              <a:t>NCCN Guidelines</a:t>
            </a:r>
            <a:r>
              <a:rPr lang="en-US" sz="1292" b="1" spc="-45">
                <a:solidFill>
                  <a:srgbClr val="000000"/>
                </a:solidFill>
                <a:latin typeface="Univers Bold"/>
                <a:ea typeface="Univers Bold"/>
                <a:cs typeface="Univers Bold"/>
                <a:sym typeface="Univers Bold"/>
              </a:rPr>
              <a:t> Version 1.2026</a:t>
            </a:r>
          </a:p>
          <a:p>
            <a:pPr algn="l">
              <a:lnSpc>
                <a:spcPts val="1292"/>
              </a:lnSpc>
              <a:spcBef>
                <a:spcPct val="0"/>
              </a:spcBef>
            </a:pPr>
            <a:endParaRPr lang="en-US" sz="1292" b="1" spc="-45">
              <a:solidFill>
                <a:srgbClr val="000000"/>
              </a:solidFill>
              <a:latin typeface="Univers Bold"/>
              <a:ea typeface="Univers Bold"/>
              <a:cs typeface="Univers Bold"/>
              <a:sym typeface="Univers Bold"/>
            </a:endParaRPr>
          </a:p>
          <a:p>
            <a:pPr algn="l">
              <a:lnSpc>
                <a:spcPts val="1292"/>
              </a:lnSpc>
              <a:spcBef>
                <a:spcPct val="0"/>
              </a:spcBef>
            </a:pPr>
            <a:r>
              <a:rPr lang="en-US" sz="1292" b="1" spc="-45">
                <a:solidFill>
                  <a:srgbClr val="000000"/>
                </a:solidFill>
                <a:latin typeface="Univers Bold"/>
                <a:ea typeface="Univers Bold"/>
                <a:cs typeface="Univers Bold"/>
                <a:sym typeface="Univers Bold"/>
              </a:rPr>
              <a:t>- Cancer-Related Fatigue</a:t>
            </a:r>
          </a:p>
          <a:p>
            <a:pPr algn="l">
              <a:lnSpc>
                <a:spcPts val="1292"/>
              </a:lnSpc>
              <a:spcBef>
                <a:spcPct val="0"/>
              </a:spcBef>
            </a:pPr>
            <a:endParaRPr lang="en-US" sz="1292" b="1" spc="-45">
              <a:solidFill>
                <a:srgbClr val="000000"/>
              </a:solidFill>
              <a:latin typeface="Univers Bold"/>
              <a:ea typeface="Univers Bold"/>
              <a:cs typeface="Univers Bold"/>
              <a:sym typeface="Univers Bold"/>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500955" y="2102547"/>
            <a:ext cx="2758345" cy="245871"/>
            <a:chOff x="0" y="0"/>
            <a:chExt cx="726478" cy="64756"/>
          </a:xfrm>
        </p:grpSpPr>
        <p:sp>
          <p:nvSpPr>
            <p:cNvPr id="3" name="Freeform 3"/>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9B314"/>
            </a:solidFill>
          </p:spPr>
          <p:txBody>
            <a:bodyPr/>
            <a:lstStyle/>
            <a:p>
              <a:endParaRPr lang="en-US"/>
            </a:p>
          </p:txBody>
        </p:sp>
        <p:sp>
          <p:nvSpPr>
            <p:cNvPr id="4" name="TextBox 4"/>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028700" y="446628"/>
            <a:ext cx="3336038" cy="1347682"/>
            <a:chOff x="0" y="0"/>
            <a:chExt cx="4448050" cy="1796909"/>
          </a:xfrm>
        </p:grpSpPr>
        <p:sp>
          <p:nvSpPr>
            <p:cNvPr id="6" name="Freeform 6"/>
            <p:cNvSpPr/>
            <p:nvPr/>
          </p:nvSpPr>
          <p:spPr>
            <a:xfrm rot="-586919">
              <a:off x="915157" y="34528"/>
              <a:ext cx="466355" cy="699970"/>
            </a:xfrm>
            <a:custGeom>
              <a:avLst/>
              <a:gdLst/>
              <a:ahLst/>
              <a:cxnLst/>
              <a:rect l="l" t="t" r="r" b="b"/>
              <a:pathLst>
                <a:path w="466355" h="699970">
                  <a:moveTo>
                    <a:pt x="0" y="0"/>
                  </a:moveTo>
                  <a:lnTo>
                    <a:pt x="466355" y="0"/>
                  </a:lnTo>
                  <a:lnTo>
                    <a:pt x="466355" y="699971"/>
                  </a:lnTo>
                  <a:lnTo>
                    <a:pt x="0" y="6999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Freeform 7"/>
            <p:cNvSpPr/>
            <p:nvPr/>
          </p:nvSpPr>
          <p:spPr>
            <a:xfrm rot="-3527984">
              <a:off x="503875" y="121299"/>
              <a:ext cx="425574" cy="638760"/>
            </a:xfrm>
            <a:custGeom>
              <a:avLst/>
              <a:gdLst/>
              <a:ahLst/>
              <a:cxnLst/>
              <a:rect l="l" t="t" r="r" b="b"/>
              <a:pathLst>
                <a:path w="425574" h="638760">
                  <a:moveTo>
                    <a:pt x="0" y="0"/>
                  </a:moveTo>
                  <a:lnTo>
                    <a:pt x="425574" y="0"/>
                  </a:lnTo>
                  <a:lnTo>
                    <a:pt x="425574" y="638760"/>
                  </a:lnTo>
                  <a:lnTo>
                    <a:pt x="0" y="6387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p:cNvSpPr/>
            <p:nvPr/>
          </p:nvSpPr>
          <p:spPr>
            <a:xfrm rot="-6078961">
              <a:off x="221086" y="399711"/>
              <a:ext cx="390806" cy="586575"/>
            </a:xfrm>
            <a:custGeom>
              <a:avLst/>
              <a:gdLst/>
              <a:ahLst/>
              <a:cxnLst/>
              <a:rect l="l" t="t" r="r" b="b"/>
              <a:pathLst>
                <a:path w="390806" h="586575">
                  <a:moveTo>
                    <a:pt x="0" y="0"/>
                  </a:moveTo>
                  <a:lnTo>
                    <a:pt x="390806" y="0"/>
                  </a:lnTo>
                  <a:lnTo>
                    <a:pt x="390806" y="586575"/>
                  </a:lnTo>
                  <a:lnTo>
                    <a:pt x="0" y="58657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Freeform 9"/>
            <p:cNvSpPr/>
            <p:nvPr/>
          </p:nvSpPr>
          <p:spPr>
            <a:xfrm rot="-7906289">
              <a:off x="136525" y="721177"/>
              <a:ext cx="347580" cy="521696"/>
            </a:xfrm>
            <a:custGeom>
              <a:avLst/>
              <a:gdLst/>
              <a:ahLst/>
              <a:cxnLst/>
              <a:rect l="l" t="t" r="r" b="b"/>
              <a:pathLst>
                <a:path w="347580" h="521696">
                  <a:moveTo>
                    <a:pt x="0" y="0"/>
                  </a:moveTo>
                  <a:lnTo>
                    <a:pt x="347579" y="0"/>
                  </a:lnTo>
                  <a:lnTo>
                    <a:pt x="347579" y="521695"/>
                  </a:lnTo>
                  <a:lnTo>
                    <a:pt x="0" y="52169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0" name="Freeform 10"/>
            <p:cNvSpPr/>
            <p:nvPr/>
          </p:nvSpPr>
          <p:spPr>
            <a:xfrm rot="-10285624">
              <a:off x="212313" y="1062796"/>
              <a:ext cx="302405" cy="453891"/>
            </a:xfrm>
            <a:custGeom>
              <a:avLst/>
              <a:gdLst/>
              <a:ahLst/>
              <a:cxnLst/>
              <a:rect l="l" t="t" r="r" b="b"/>
              <a:pathLst>
                <a:path w="302405" h="453891">
                  <a:moveTo>
                    <a:pt x="0" y="0"/>
                  </a:moveTo>
                  <a:lnTo>
                    <a:pt x="302405" y="0"/>
                  </a:lnTo>
                  <a:lnTo>
                    <a:pt x="302405" y="453891"/>
                  </a:lnTo>
                  <a:lnTo>
                    <a:pt x="0" y="4538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1" name="Freeform 11"/>
            <p:cNvSpPr/>
            <p:nvPr/>
          </p:nvSpPr>
          <p:spPr>
            <a:xfrm rot="-1578899">
              <a:off x="427047" y="1276528"/>
              <a:ext cx="261444" cy="392411"/>
            </a:xfrm>
            <a:custGeom>
              <a:avLst/>
              <a:gdLst/>
              <a:ahLst/>
              <a:cxnLst/>
              <a:rect l="l" t="t" r="r" b="b"/>
              <a:pathLst>
                <a:path w="261444" h="392411">
                  <a:moveTo>
                    <a:pt x="0" y="0"/>
                  </a:moveTo>
                  <a:lnTo>
                    <a:pt x="261444" y="0"/>
                  </a:lnTo>
                  <a:lnTo>
                    <a:pt x="261444" y="392411"/>
                  </a:lnTo>
                  <a:lnTo>
                    <a:pt x="0" y="39241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2" name="Freeform 12"/>
            <p:cNvSpPr/>
            <p:nvPr/>
          </p:nvSpPr>
          <p:spPr>
            <a:xfrm rot="6582263">
              <a:off x="723505" y="1453153"/>
              <a:ext cx="233178" cy="349985"/>
            </a:xfrm>
            <a:custGeom>
              <a:avLst/>
              <a:gdLst/>
              <a:ahLst/>
              <a:cxnLst/>
              <a:rect l="l" t="t" r="r" b="b"/>
              <a:pathLst>
                <a:path w="233178" h="349985">
                  <a:moveTo>
                    <a:pt x="0" y="0"/>
                  </a:moveTo>
                  <a:lnTo>
                    <a:pt x="233177" y="0"/>
                  </a:lnTo>
                  <a:lnTo>
                    <a:pt x="233177" y="349985"/>
                  </a:lnTo>
                  <a:lnTo>
                    <a:pt x="0" y="34998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3" name="TextBox 13"/>
            <p:cNvSpPr txBox="1"/>
            <p:nvPr/>
          </p:nvSpPr>
          <p:spPr>
            <a:xfrm>
              <a:off x="668397"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K</a:t>
              </a:r>
            </a:p>
          </p:txBody>
        </p:sp>
        <p:sp>
          <p:nvSpPr>
            <p:cNvPr id="14" name="TextBox 14"/>
            <p:cNvSpPr txBox="1"/>
            <p:nvPr/>
          </p:nvSpPr>
          <p:spPr>
            <a:xfrm>
              <a:off x="103475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a</a:t>
              </a:r>
            </a:p>
          </p:txBody>
        </p:sp>
        <p:sp>
          <p:nvSpPr>
            <p:cNvPr id="15" name="TextBox 15"/>
            <p:cNvSpPr txBox="1"/>
            <p:nvPr/>
          </p:nvSpPr>
          <p:spPr>
            <a:xfrm>
              <a:off x="142290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n</a:t>
              </a:r>
            </a:p>
          </p:txBody>
        </p:sp>
        <p:sp>
          <p:nvSpPr>
            <p:cNvPr id="16" name="TextBox 16"/>
            <p:cNvSpPr txBox="1"/>
            <p:nvPr/>
          </p:nvSpPr>
          <p:spPr>
            <a:xfrm>
              <a:off x="2181657" y="731913"/>
              <a:ext cx="372287"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u</a:t>
              </a:r>
            </a:p>
          </p:txBody>
        </p:sp>
        <p:sp>
          <p:nvSpPr>
            <p:cNvPr id="17" name="TextBox 17"/>
            <p:cNvSpPr txBox="1"/>
            <p:nvPr/>
          </p:nvSpPr>
          <p:spPr>
            <a:xfrm>
              <a:off x="178053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S</a:t>
              </a:r>
            </a:p>
          </p:txBody>
        </p:sp>
        <p:sp>
          <p:nvSpPr>
            <p:cNvPr id="18" name="TextBox 18"/>
            <p:cNvSpPr txBox="1"/>
            <p:nvPr/>
          </p:nvSpPr>
          <p:spPr>
            <a:xfrm>
              <a:off x="2455310"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r</a:t>
              </a:r>
            </a:p>
          </p:txBody>
        </p:sp>
        <p:sp>
          <p:nvSpPr>
            <p:cNvPr id="19" name="TextBox 19"/>
            <p:cNvSpPr txBox="1"/>
            <p:nvPr/>
          </p:nvSpPr>
          <p:spPr>
            <a:xfrm>
              <a:off x="2752546"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20" name="TextBox 20"/>
            <p:cNvSpPr txBox="1"/>
            <p:nvPr/>
          </p:nvSpPr>
          <p:spPr>
            <a:xfrm>
              <a:off x="300310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i</a:t>
              </a:r>
            </a:p>
          </p:txBody>
        </p:sp>
        <p:sp>
          <p:nvSpPr>
            <p:cNvPr id="21" name="TextBox 21"/>
            <p:cNvSpPr txBox="1"/>
            <p:nvPr/>
          </p:nvSpPr>
          <p:spPr>
            <a:xfrm>
              <a:off x="3256949"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22" name="TextBox 22"/>
            <p:cNvSpPr txBox="1"/>
            <p:nvPr/>
          </p:nvSpPr>
          <p:spPr>
            <a:xfrm>
              <a:off x="3597635"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e</a:t>
              </a:r>
            </a:p>
          </p:txBody>
        </p:sp>
        <p:sp>
          <p:nvSpPr>
            <p:cNvPr id="23" name="TextBox 23"/>
            <p:cNvSpPr txBox="1"/>
            <p:nvPr/>
          </p:nvSpPr>
          <p:spPr>
            <a:xfrm>
              <a:off x="3992181" y="1101515"/>
              <a:ext cx="184337" cy="350834"/>
            </a:xfrm>
            <a:prstGeom prst="rect">
              <a:avLst/>
            </a:prstGeom>
          </p:spPr>
          <p:txBody>
            <a:bodyPr lIns="0" tIns="0" rIns="0" bIns="0" rtlCol="0" anchor="t">
              <a:spAutoFit/>
            </a:bodyPr>
            <a:lstStyle/>
            <a:p>
              <a:pPr algn="ctr">
                <a:lnSpc>
                  <a:spcPts val="1960"/>
                </a:lnSpc>
                <a:spcBef>
                  <a:spcPct val="0"/>
                </a:spcBef>
              </a:pPr>
              <a:r>
                <a:rPr lang="en-US" sz="1960" spc="-68">
                  <a:solidFill>
                    <a:srgbClr val="E9A500"/>
                  </a:solidFill>
                  <a:latin typeface="Sunborn"/>
                  <a:ea typeface="Sunborn"/>
                  <a:cs typeface="Sunborn"/>
                  <a:sym typeface="Sunborn"/>
                </a:rPr>
                <a:t>2</a:t>
              </a:r>
            </a:p>
          </p:txBody>
        </p:sp>
        <p:sp>
          <p:nvSpPr>
            <p:cNvPr id="24" name="TextBox 24"/>
            <p:cNvSpPr txBox="1"/>
            <p:nvPr/>
          </p:nvSpPr>
          <p:spPr>
            <a:xfrm>
              <a:off x="4231271" y="1105127"/>
              <a:ext cx="216779"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0</a:t>
              </a:r>
            </a:p>
          </p:txBody>
        </p:sp>
        <p:sp>
          <p:nvSpPr>
            <p:cNvPr id="25" name="TextBox 25"/>
            <p:cNvSpPr txBox="1"/>
            <p:nvPr/>
          </p:nvSpPr>
          <p:spPr>
            <a:xfrm>
              <a:off x="4186597" y="1101515"/>
              <a:ext cx="60475"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a:t>
              </a:r>
            </a:p>
          </p:txBody>
        </p:sp>
      </p:grpSp>
      <p:sp>
        <p:nvSpPr>
          <p:cNvPr id="26" name="TextBox 26"/>
          <p:cNvSpPr txBox="1"/>
          <p:nvPr/>
        </p:nvSpPr>
        <p:spPr>
          <a:xfrm>
            <a:off x="9822442" y="958023"/>
            <a:ext cx="7436858" cy="954024"/>
          </a:xfrm>
          <a:prstGeom prst="rect">
            <a:avLst/>
          </a:prstGeom>
        </p:spPr>
        <p:txBody>
          <a:bodyPr lIns="0" tIns="0" rIns="0" bIns="0" rtlCol="0" anchor="t">
            <a:spAutoFit/>
          </a:bodyPr>
          <a:lstStyle/>
          <a:p>
            <a:pPr algn="r">
              <a:lnSpc>
                <a:spcPts val="3708"/>
              </a:lnSpc>
            </a:pPr>
            <a:r>
              <a:rPr lang="en-US" sz="3600" b="1">
                <a:solidFill>
                  <a:srgbClr val="101010"/>
                </a:solidFill>
                <a:latin typeface="Montserrat Bold"/>
                <a:ea typeface="Montserrat Bold"/>
                <a:cs typeface="Montserrat Bold"/>
                <a:sym typeface="Montserrat Bold"/>
              </a:rPr>
              <a:t>Common Side Effects &amp; Symptom Burden</a:t>
            </a:r>
          </a:p>
        </p:txBody>
      </p:sp>
      <p:sp>
        <p:nvSpPr>
          <p:cNvPr id="27" name="TextBox 27"/>
          <p:cNvSpPr txBox="1"/>
          <p:nvPr/>
        </p:nvSpPr>
        <p:spPr>
          <a:xfrm>
            <a:off x="1341004" y="1999826"/>
            <a:ext cx="11004406" cy="668610"/>
          </a:xfrm>
          <a:prstGeom prst="rect">
            <a:avLst/>
          </a:prstGeom>
        </p:spPr>
        <p:txBody>
          <a:bodyPr lIns="0" tIns="0" rIns="0" bIns="0" rtlCol="0" anchor="t">
            <a:spAutoFit/>
          </a:bodyPr>
          <a:lstStyle/>
          <a:p>
            <a:pPr algn="l">
              <a:lnSpc>
                <a:spcPts val="5336"/>
              </a:lnSpc>
            </a:pPr>
            <a:r>
              <a:rPr lang="en-US" sz="4234" b="1">
                <a:solidFill>
                  <a:srgbClr val="00136F"/>
                </a:solidFill>
                <a:latin typeface="Montserrat Ultra-Bold"/>
                <a:ea typeface="Montserrat Ultra-Bold"/>
                <a:cs typeface="Montserrat Ultra-Bold"/>
                <a:sym typeface="Montserrat Ultra-Bold"/>
              </a:rPr>
              <a:t>Neuropathy, Pain, and Pelvic Fracture</a:t>
            </a:r>
          </a:p>
        </p:txBody>
      </p:sp>
      <p:sp>
        <p:nvSpPr>
          <p:cNvPr id="28" name="TextBox 28"/>
          <p:cNvSpPr txBox="1"/>
          <p:nvPr/>
        </p:nvSpPr>
        <p:spPr>
          <a:xfrm>
            <a:off x="9144000" y="9291670"/>
            <a:ext cx="8203332" cy="170815"/>
          </a:xfrm>
          <a:prstGeom prst="rect">
            <a:avLst/>
          </a:prstGeom>
        </p:spPr>
        <p:txBody>
          <a:bodyPr lIns="0" tIns="0" rIns="0" bIns="0" rtlCol="0" anchor="t">
            <a:spAutoFit/>
          </a:bodyPr>
          <a:lstStyle/>
          <a:p>
            <a:pPr algn="l">
              <a:lnSpc>
                <a:spcPts val="1100"/>
              </a:lnSpc>
              <a:spcBef>
                <a:spcPct val="0"/>
              </a:spcBef>
            </a:pPr>
            <a:r>
              <a:rPr lang="en-US" sz="1100" spc="-38">
                <a:solidFill>
                  <a:srgbClr val="000000"/>
                </a:solidFill>
                <a:latin typeface="Univers"/>
                <a:ea typeface="Univers"/>
                <a:cs typeface="Univers"/>
                <a:sym typeface="Univers"/>
              </a:rPr>
              <a:t>Burgers K, Moore C, Bednash L. Care of the Colorectal Cancer Survivor. Am Fam Physician. 2018 Mar 1;97(5):331-336. PMID: 29671505.</a:t>
            </a:r>
          </a:p>
        </p:txBody>
      </p:sp>
      <p:sp>
        <p:nvSpPr>
          <p:cNvPr id="29" name="TextBox 29"/>
          <p:cNvSpPr txBox="1"/>
          <p:nvPr/>
        </p:nvSpPr>
        <p:spPr>
          <a:xfrm>
            <a:off x="1028700" y="2792260"/>
            <a:ext cx="16230600" cy="6270809"/>
          </a:xfrm>
          <a:prstGeom prst="rect">
            <a:avLst/>
          </a:prstGeom>
        </p:spPr>
        <p:txBody>
          <a:bodyPr lIns="0" tIns="0" rIns="0" bIns="0" rtlCol="0" anchor="t">
            <a:spAutoFit/>
          </a:bodyPr>
          <a:lstStyle/>
          <a:p>
            <a:pPr marL="473938" lvl="1" indent="-236969" algn="l">
              <a:lnSpc>
                <a:spcPts val="3336"/>
              </a:lnSpc>
              <a:buFont typeface="Arial"/>
              <a:buChar char="•"/>
            </a:pPr>
            <a:r>
              <a:rPr lang="en-US" sz="2195" b="1">
                <a:solidFill>
                  <a:srgbClr val="000000"/>
                </a:solidFill>
                <a:latin typeface="Univers Bold"/>
                <a:ea typeface="Univers Bold"/>
                <a:cs typeface="Univers Bold"/>
                <a:sym typeface="Univers Bold"/>
              </a:rPr>
              <a:t>Chemotherapy-related neuropathy</a:t>
            </a:r>
          </a:p>
          <a:p>
            <a:pPr marL="947876" lvl="2" indent="-315959" algn="l">
              <a:lnSpc>
                <a:spcPts val="3336"/>
              </a:lnSpc>
              <a:buFont typeface="Arial"/>
              <a:buChar char="⚬"/>
            </a:pPr>
            <a:r>
              <a:rPr lang="en-US" sz="2195">
                <a:solidFill>
                  <a:srgbClr val="000000"/>
                </a:solidFill>
                <a:latin typeface="Univers"/>
                <a:ea typeface="Univers"/>
                <a:cs typeface="Univers"/>
                <a:sym typeface="Univers"/>
              </a:rPr>
              <a:t>Oxaliplatin and other platinum agents can cause neuropathic pain</a:t>
            </a:r>
          </a:p>
          <a:p>
            <a:pPr marL="947876" lvl="2" indent="-315959" algn="l">
              <a:lnSpc>
                <a:spcPts val="3336"/>
              </a:lnSpc>
              <a:buFont typeface="Arial"/>
              <a:buChar char="⚬"/>
            </a:pPr>
            <a:r>
              <a:rPr lang="en-US" sz="2195">
                <a:solidFill>
                  <a:srgbClr val="000000"/>
                </a:solidFill>
                <a:latin typeface="Univers"/>
                <a:ea typeface="Univers"/>
                <a:cs typeface="Univers"/>
                <a:sym typeface="Univers"/>
              </a:rPr>
              <a:t>Use a validated neuropathy screening tool for patients treated with oxaliplatin</a:t>
            </a:r>
          </a:p>
          <a:p>
            <a:pPr marL="947876" lvl="2" indent="-315959" algn="l">
              <a:lnSpc>
                <a:spcPts val="3336"/>
              </a:lnSpc>
              <a:buFont typeface="Arial"/>
              <a:buChar char="⚬"/>
            </a:pPr>
            <a:r>
              <a:rPr lang="en-US" sz="2195">
                <a:solidFill>
                  <a:srgbClr val="000000"/>
                </a:solidFill>
                <a:latin typeface="Univers"/>
                <a:ea typeface="Univers"/>
                <a:cs typeface="Univers"/>
                <a:sym typeface="Univers"/>
              </a:rPr>
              <a:t>Symptoms often improve over time but may require treatment</a:t>
            </a:r>
          </a:p>
          <a:p>
            <a:pPr marL="473938" lvl="1" indent="-236969" algn="l">
              <a:lnSpc>
                <a:spcPts val="3336"/>
              </a:lnSpc>
              <a:buFont typeface="Arial"/>
              <a:buChar char="•"/>
            </a:pPr>
            <a:r>
              <a:rPr lang="en-US" sz="2195" b="1">
                <a:solidFill>
                  <a:srgbClr val="000000"/>
                </a:solidFill>
                <a:latin typeface="Univers Bold"/>
                <a:ea typeface="Univers Bold"/>
                <a:cs typeface="Univers Bold"/>
                <a:sym typeface="Univers Bold"/>
              </a:rPr>
              <a:t>Neuropathy management</a:t>
            </a:r>
          </a:p>
          <a:p>
            <a:pPr marL="947876" lvl="2" indent="-315959" algn="l">
              <a:lnSpc>
                <a:spcPts val="3336"/>
              </a:lnSpc>
              <a:buFont typeface="Arial"/>
              <a:buChar char="⚬"/>
            </a:pPr>
            <a:r>
              <a:rPr lang="en-US" sz="2195">
                <a:solidFill>
                  <a:srgbClr val="000000"/>
                </a:solidFill>
                <a:latin typeface="Univers"/>
                <a:ea typeface="Univers"/>
                <a:cs typeface="Univers"/>
                <a:sym typeface="Univers"/>
              </a:rPr>
              <a:t>Duloxetine is first-line</a:t>
            </a:r>
          </a:p>
          <a:p>
            <a:pPr marL="1421814" lvl="3" indent="-355454" algn="l">
              <a:lnSpc>
                <a:spcPts val="3336"/>
              </a:lnSpc>
              <a:buFont typeface="Arial"/>
              <a:buChar char="￭"/>
            </a:pPr>
            <a:r>
              <a:rPr lang="en-US" sz="2195">
                <a:solidFill>
                  <a:srgbClr val="000000"/>
                </a:solidFill>
                <a:latin typeface="Univers"/>
                <a:ea typeface="Univers"/>
                <a:cs typeface="Univers"/>
                <a:sym typeface="Univers"/>
              </a:rPr>
              <a:t>Other options: tricyclic antidepressants, gabapentin, pregabalin, and compounded topical agents</a:t>
            </a:r>
          </a:p>
          <a:p>
            <a:pPr marL="947876" lvl="2" indent="-315959" algn="l">
              <a:lnSpc>
                <a:spcPts val="3336"/>
              </a:lnSpc>
              <a:buFont typeface="Arial"/>
              <a:buChar char="⚬"/>
            </a:pPr>
            <a:r>
              <a:rPr lang="en-US" sz="2195">
                <a:solidFill>
                  <a:srgbClr val="000000"/>
                </a:solidFill>
                <a:latin typeface="Univers"/>
                <a:ea typeface="Univers"/>
                <a:cs typeface="Univers"/>
                <a:sym typeface="Univers"/>
              </a:rPr>
              <a:t>Physical therapy and referral to pain management should be considered</a:t>
            </a:r>
          </a:p>
          <a:p>
            <a:pPr marL="473938" lvl="1" indent="-236969" algn="l">
              <a:lnSpc>
                <a:spcPts val="3336"/>
              </a:lnSpc>
              <a:buFont typeface="Arial"/>
              <a:buChar char="•"/>
            </a:pPr>
            <a:r>
              <a:rPr lang="en-US" sz="2195" b="1">
                <a:solidFill>
                  <a:srgbClr val="000000"/>
                </a:solidFill>
                <a:latin typeface="Univers Bold"/>
                <a:ea typeface="Univers Bold"/>
                <a:cs typeface="Univers Bold"/>
                <a:sym typeface="Univers Bold"/>
              </a:rPr>
              <a:t>Evaluating pain</a:t>
            </a:r>
          </a:p>
          <a:p>
            <a:pPr marL="947876" lvl="2" indent="-315959" algn="l">
              <a:lnSpc>
                <a:spcPts val="3336"/>
              </a:lnSpc>
              <a:buFont typeface="Arial"/>
              <a:buChar char="⚬"/>
            </a:pPr>
            <a:r>
              <a:rPr lang="en-US" sz="2195">
                <a:solidFill>
                  <a:srgbClr val="000000"/>
                </a:solidFill>
                <a:latin typeface="Univers"/>
                <a:ea typeface="Univers"/>
                <a:cs typeface="Univers"/>
                <a:sym typeface="Univers"/>
              </a:rPr>
              <a:t>New pain, especially right upper-quadrant or pelvic pain, requires evaluation for recurrence</a:t>
            </a:r>
          </a:p>
          <a:p>
            <a:pPr marL="947876" lvl="2" indent="-315959" algn="l">
              <a:lnSpc>
                <a:spcPts val="3336"/>
              </a:lnSpc>
              <a:buFont typeface="Arial"/>
              <a:buChar char="⚬"/>
            </a:pPr>
            <a:r>
              <a:rPr lang="en-US" sz="2195">
                <a:solidFill>
                  <a:srgbClr val="000000"/>
                </a:solidFill>
                <a:latin typeface="Univers"/>
                <a:ea typeface="Univers"/>
                <a:cs typeface="Univers"/>
                <a:sym typeface="Univers"/>
              </a:rPr>
              <a:t>Chronic pain may result from radiation proctitis, incisional hernia, or other treatment effects</a:t>
            </a:r>
          </a:p>
          <a:p>
            <a:pPr marL="947876" lvl="2" indent="-315959" algn="l">
              <a:lnSpc>
                <a:spcPts val="3336"/>
              </a:lnSpc>
              <a:buFont typeface="Arial"/>
              <a:buChar char="⚬"/>
            </a:pPr>
            <a:r>
              <a:rPr lang="en-US" sz="2195">
                <a:solidFill>
                  <a:srgbClr val="000000"/>
                </a:solidFill>
                <a:latin typeface="Univers"/>
                <a:ea typeface="Univers"/>
                <a:cs typeface="Univers"/>
                <a:sym typeface="Univers"/>
              </a:rPr>
              <a:t>Manage similar to the general population: analgesics, behavioral strategies, physical activity, and specialty referral</a:t>
            </a:r>
          </a:p>
          <a:p>
            <a:pPr marL="473938" lvl="1" indent="-236969" algn="l">
              <a:lnSpc>
                <a:spcPts val="3336"/>
              </a:lnSpc>
              <a:buFont typeface="Arial"/>
              <a:buChar char="•"/>
            </a:pPr>
            <a:r>
              <a:rPr lang="en-US" sz="2195" b="1">
                <a:solidFill>
                  <a:srgbClr val="000000"/>
                </a:solidFill>
                <a:latin typeface="Univers Bold"/>
                <a:ea typeface="Univers Bold"/>
                <a:cs typeface="Univers Bold"/>
                <a:sym typeface="Univers Bold"/>
              </a:rPr>
              <a:t>Pelvic fracture risk after radiation</a:t>
            </a:r>
          </a:p>
          <a:p>
            <a:pPr marL="947876" lvl="2" indent="-315959" algn="l">
              <a:lnSpc>
                <a:spcPts val="3336"/>
              </a:lnSpc>
              <a:buFont typeface="Arial"/>
              <a:buChar char="⚬"/>
            </a:pPr>
            <a:r>
              <a:rPr lang="en-US" sz="2195">
                <a:solidFill>
                  <a:srgbClr val="000000"/>
                </a:solidFill>
                <a:latin typeface="Univers"/>
                <a:ea typeface="Univers"/>
                <a:cs typeface="Univers"/>
                <a:sym typeface="Univers"/>
              </a:rPr>
              <a:t>Women age ≥ 65 yrs who received pelvic radiation have higher fracture risk (five-year rate 11.2% vs 8.7%)</a:t>
            </a:r>
          </a:p>
          <a:p>
            <a:pPr marL="947876" lvl="2" indent="-315959" algn="l">
              <a:lnSpc>
                <a:spcPts val="3336"/>
              </a:lnSpc>
              <a:buFont typeface="Arial"/>
              <a:buChar char="⚬"/>
            </a:pPr>
            <a:r>
              <a:rPr lang="en-US" sz="2195">
                <a:solidFill>
                  <a:srgbClr val="000000"/>
                </a:solidFill>
                <a:latin typeface="Univers"/>
                <a:ea typeface="Univers"/>
                <a:cs typeface="Univers"/>
                <a:sym typeface="Univers"/>
              </a:rPr>
              <a:t>Counsel on fall prevention and osteoporosis management, despite limited evidence for specific interventions</a:t>
            </a:r>
          </a:p>
        </p:txBody>
      </p:sp>
      <p:sp>
        <p:nvSpPr>
          <p:cNvPr id="30" name="TextBox 30"/>
          <p:cNvSpPr txBox="1"/>
          <p:nvPr/>
        </p:nvSpPr>
        <p:spPr>
          <a:xfrm>
            <a:off x="9144000" y="9672035"/>
            <a:ext cx="8742373" cy="437515"/>
          </a:xfrm>
          <a:prstGeom prst="rect">
            <a:avLst/>
          </a:prstGeom>
        </p:spPr>
        <p:txBody>
          <a:bodyPr lIns="0" tIns="0" rIns="0" bIns="0" rtlCol="0" anchor="t">
            <a:spAutoFit/>
          </a:bodyPr>
          <a:lstStyle/>
          <a:p>
            <a:pPr algn="l">
              <a:lnSpc>
                <a:spcPts val="1100"/>
              </a:lnSpc>
              <a:spcBef>
                <a:spcPct val="0"/>
              </a:spcBef>
            </a:pPr>
            <a:r>
              <a:rPr lang="en-US" sz="1100" spc="-38">
                <a:solidFill>
                  <a:srgbClr val="000000"/>
                </a:solidFill>
                <a:latin typeface="Univers"/>
                <a:ea typeface="Univers"/>
                <a:cs typeface="Univers"/>
                <a:sym typeface="Univers"/>
              </a:rPr>
              <a:t>Baxter NN, Habermann EB, Tepper JE, Durham SB, Virnig BA. Risk of pelvic fractures in older women following pelvic irradiation. JAMA. 2005;294(20):2587-2593.</a:t>
            </a:r>
          </a:p>
          <a:p>
            <a:pPr algn="l">
              <a:lnSpc>
                <a:spcPts val="1100"/>
              </a:lnSpc>
              <a:spcBef>
                <a:spcPct val="0"/>
              </a:spcBef>
            </a:pPr>
            <a:endParaRPr lang="en-US" sz="1100" spc="-38">
              <a:solidFill>
                <a:srgbClr val="000000"/>
              </a:solidFill>
              <a:latin typeface="Univers"/>
              <a:ea typeface="Univers"/>
              <a:cs typeface="Univers"/>
              <a:sym typeface="Univers"/>
            </a:endParaRPr>
          </a:p>
        </p:txBody>
      </p:sp>
      <p:sp>
        <p:nvSpPr>
          <p:cNvPr id="31" name="TextBox 31"/>
          <p:cNvSpPr txBox="1"/>
          <p:nvPr/>
        </p:nvSpPr>
        <p:spPr>
          <a:xfrm>
            <a:off x="9144000" y="9482170"/>
            <a:ext cx="8580909" cy="170815"/>
          </a:xfrm>
          <a:prstGeom prst="rect">
            <a:avLst/>
          </a:prstGeom>
        </p:spPr>
        <p:txBody>
          <a:bodyPr lIns="0" tIns="0" rIns="0" bIns="0" rtlCol="0" anchor="t">
            <a:spAutoFit/>
          </a:bodyPr>
          <a:lstStyle/>
          <a:p>
            <a:pPr algn="l">
              <a:lnSpc>
                <a:spcPts val="1100"/>
              </a:lnSpc>
              <a:spcBef>
                <a:spcPct val="0"/>
              </a:spcBef>
            </a:pPr>
            <a:r>
              <a:rPr lang="en-US" sz="1100" spc="-38">
                <a:solidFill>
                  <a:srgbClr val="000000"/>
                </a:solidFill>
                <a:latin typeface="Univers"/>
                <a:ea typeface="Univers"/>
                <a:cs typeface="Univers"/>
                <a:sym typeface="Univers"/>
              </a:rPr>
              <a:t>Piccolo J, Kolesar JM. Prevention and treatment of chemotherapy-induced peripheral neuropathy. Am J Health Syst Pharm. 2014;71(1):19-25.</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500955" y="2102547"/>
            <a:ext cx="2758345" cy="245871"/>
            <a:chOff x="0" y="0"/>
            <a:chExt cx="726478" cy="64756"/>
          </a:xfrm>
        </p:grpSpPr>
        <p:sp>
          <p:nvSpPr>
            <p:cNvPr id="3" name="Freeform 3"/>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9B314"/>
            </a:solidFill>
          </p:spPr>
          <p:txBody>
            <a:bodyPr/>
            <a:lstStyle/>
            <a:p>
              <a:endParaRPr lang="en-US"/>
            </a:p>
          </p:txBody>
        </p:sp>
        <p:sp>
          <p:nvSpPr>
            <p:cNvPr id="4" name="TextBox 4"/>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028700" y="446628"/>
            <a:ext cx="3336038" cy="1347682"/>
            <a:chOff x="0" y="0"/>
            <a:chExt cx="4448050" cy="1796909"/>
          </a:xfrm>
        </p:grpSpPr>
        <p:sp>
          <p:nvSpPr>
            <p:cNvPr id="6" name="Freeform 6"/>
            <p:cNvSpPr/>
            <p:nvPr/>
          </p:nvSpPr>
          <p:spPr>
            <a:xfrm rot="-586919">
              <a:off x="915157" y="34528"/>
              <a:ext cx="466355" cy="699970"/>
            </a:xfrm>
            <a:custGeom>
              <a:avLst/>
              <a:gdLst/>
              <a:ahLst/>
              <a:cxnLst/>
              <a:rect l="l" t="t" r="r" b="b"/>
              <a:pathLst>
                <a:path w="466355" h="699970">
                  <a:moveTo>
                    <a:pt x="0" y="0"/>
                  </a:moveTo>
                  <a:lnTo>
                    <a:pt x="466355" y="0"/>
                  </a:lnTo>
                  <a:lnTo>
                    <a:pt x="466355" y="699971"/>
                  </a:lnTo>
                  <a:lnTo>
                    <a:pt x="0" y="6999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Freeform 7"/>
            <p:cNvSpPr/>
            <p:nvPr/>
          </p:nvSpPr>
          <p:spPr>
            <a:xfrm rot="-3527984">
              <a:off x="503875" y="121299"/>
              <a:ext cx="425574" cy="638760"/>
            </a:xfrm>
            <a:custGeom>
              <a:avLst/>
              <a:gdLst/>
              <a:ahLst/>
              <a:cxnLst/>
              <a:rect l="l" t="t" r="r" b="b"/>
              <a:pathLst>
                <a:path w="425574" h="638760">
                  <a:moveTo>
                    <a:pt x="0" y="0"/>
                  </a:moveTo>
                  <a:lnTo>
                    <a:pt x="425574" y="0"/>
                  </a:lnTo>
                  <a:lnTo>
                    <a:pt x="425574" y="638760"/>
                  </a:lnTo>
                  <a:lnTo>
                    <a:pt x="0" y="6387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p:cNvSpPr/>
            <p:nvPr/>
          </p:nvSpPr>
          <p:spPr>
            <a:xfrm rot="-6078961">
              <a:off x="221086" y="399711"/>
              <a:ext cx="390806" cy="586575"/>
            </a:xfrm>
            <a:custGeom>
              <a:avLst/>
              <a:gdLst/>
              <a:ahLst/>
              <a:cxnLst/>
              <a:rect l="l" t="t" r="r" b="b"/>
              <a:pathLst>
                <a:path w="390806" h="586575">
                  <a:moveTo>
                    <a:pt x="0" y="0"/>
                  </a:moveTo>
                  <a:lnTo>
                    <a:pt x="390806" y="0"/>
                  </a:lnTo>
                  <a:lnTo>
                    <a:pt x="390806" y="586575"/>
                  </a:lnTo>
                  <a:lnTo>
                    <a:pt x="0" y="58657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Freeform 9"/>
            <p:cNvSpPr/>
            <p:nvPr/>
          </p:nvSpPr>
          <p:spPr>
            <a:xfrm rot="-7906289">
              <a:off x="136525" y="721177"/>
              <a:ext cx="347580" cy="521696"/>
            </a:xfrm>
            <a:custGeom>
              <a:avLst/>
              <a:gdLst/>
              <a:ahLst/>
              <a:cxnLst/>
              <a:rect l="l" t="t" r="r" b="b"/>
              <a:pathLst>
                <a:path w="347580" h="521696">
                  <a:moveTo>
                    <a:pt x="0" y="0"/>
                  </a:moveTo>
                  <a:lnTo>
                    <a:pt x="347579" y="0"/>
                  </a:lnTo>
                  <a:lnTo>
                    <a:pt x="347579" y="521695"/>
                  </a:lnTo>
                  <a:lnTo>
                    <a:pt x="0" y="52169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0" name="Freeform 10"/>
            <p:cNvSpPr/>
            <p:nvPr/>
          </p:nvSpPr>
          <p:spPr>
            <a:xfrm rot="-10285624">
              <a:off x="212313" y="1062796"/>
              <a:ext cx="302405" cy="453891"/>
            </a:xfrm>
            <a:custGeom>
              <a:avLst/>
              <a:gdLst/>
              <a:ahLst/>
              <a:cxnLst/>
              <a:rect l="l" t="t" r="r" b="b"/>
              <a:pathLst>
                <a:path w="302405" h="453891">
                  <a:moveTo>
                    <a:pt x="0" y="0"/>
                  </a:moveTo>
                  <a:lnTo>
                    <a:pt x="302405" y="0"/>
                  </a:lnTo>
                  <a:lnTo>
                    <a:pt x="302405" y="453891"/>
                  </a:lnTo>
                  <a:lnTo>
                    <a:pt x="0" y="4538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1" name="Freeform 11"/>
            <p:cNvSpPr/>
            <p:nvPr/>
          </p:nvSpPr>
          <p:spPr>
            <a:xfrm rot="-1578899">
              <a:off x="427047" y="1276528"/>
              <a:ext cx="261444" cy="392411"/>
            </a:xfrm>
            <a:custGeom>
              <a:avLst/>
              <a:gdLst/>
              <a:ahLst/>
              <a:cxnLst/>
              <a:rect l="l" t="t" r="r" b="b"/>
              <a:pathLst>
                <a:path w="261444" h="392411">
                  <a:moveTo>
                    <a:pt x="0" y="0"/>
                  </a:moveTo>
                  <a:lnTo>
                    <a:pt x="261444" y="0"/>
                  </a:lnTo>
                  <a:lnTo>
                    <a:pt x="261444" y="392411"/>
                  </a:lnTo>
                  <a:lnTo>
                    <a:pt x="0" y="39241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2" name="Freeform 12"/>
            <p:cNvSpPr/>
            <p:nvPr/>
          </p:nvSpPr>
          <p:spPr>
            <a:xfrm rot="6582263">
              <a:off x="723505" y="1453153"/>
              <a:ext cx="233178" cy="349985"/>
            </a:xfrm>
            <a:custGeom>
              <a:avLst/>
              <a:gdLst/>
              <a:ahLst/>
              <a:cxnLst/>
              <a:rect l="l" t="t" r="r" b="b"/>
              <a:pathLst>
                <a:path w="233178" h="349985">
                  <a:moveTo>
                    <a:pt x="0" y="0"/>
                  </a:moveTo>
                  <a:lnTo>
                    <a:pt x="233177" y="0"/>
                  </a:lnTo>
                  <a:lnTo>
                    <a:pt x="233177" y="349985"/>
                  </a:lnTo>
                  <a:lnTo>
                    <a:pt x="0" y="34998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3" name="TextBox 13"/>
            <p:cNvSpPr txBox="1"/>
            <p:nvPr/>
          </p:nvSpPr>
          <p:spPr>
            <a:xfrm>
              <a:off x="668397"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K</a:t>
              </a:r>
            </a:p>
          </p:txBody>
        </p:sp>
        <p:sp>
          <p:nvSpPr>
            <p:cNvPr id="14" name="TextBox 14"/>
            <p:cNvSpPr txBox="1"/>
            <p:nvPr/>
          </p:nvSpPr>
          <p:spPr>
            <a:xfrm>
              <a:off x="103475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a</a:t>
              </a:r>
            </a:p>
          </p:txBody>
        </p:sp>
        <p:sp>
          <p:nvSpPr>
            <p:cNvPr id="15" name="TextBox 15"/>
            <p:cNvSpPr txBox="1"/>
            <p:nvPr/>
          </p:nvSpPr>
          <p:spPr>
            <a:xfrm>
              <a:off x="142290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n</a:t>
              </a:r>
            </a:p>
          </p:txBody>
        </p:sp>
        <p:sp>
          <p:nvSpPr>
            <p:cNvPr id="16" name="TextBox 16"/>
            <p:cNvSpPr txBox="1"/>
            <p:nvPr/>
          </p:nvSpPr>
          <p:spPr>
            <a:xfrm>
              <a:off x="2181657" y="731913"/>
              <a:ext cx="372287"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u</a:t>
              </a:r>
            </a:p>
          </p:txBody>
        </p:sp>
        <p:sp>
          <p:nvSpPr>
            <p:cNvPr id="17" name="TextBox 17"/>
            <p:cNvSpPr txBox="1"/>
            <p:nvPr/>
          </p:nvSpPr>
          <p:spPr>
            <a:xfrm>
              <a:off x="178053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S</a:t>
              </a:r>
            </a:p>
          </p:txBody>
        </p:sp>
        <p:sp>
          <p:nvSpPr>
            <p:cNvPr id="18" name="TextBox 18"/>
            <p:cNvSpPr txBox="1"/>
            <p:nvPr/>
          </p:nvSpPr>
          <p:spPr>
            <a:xfrm>
              <a:off x="2455310"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r</a:t>
              </a:r>
            </a:p>
          </p:txBody>
        </p:sp>
        <p:sp>
          <p:nvSpPr>
            <p:cNvPr id="19" name="TextBox 19"/>
            <p:cNvSpPr txBox="1"/>
            <p:nvPr/>
          </p:nvSpPr>
          <p:spPr>
            <a:xfrm>
              <a:off x="2752546"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20" name="TextBox 20"/>
            <p:cNvSpPr txBox="1"/>
            <p:nvPr/>
          </p:nvSpPr>
          <p:spPr>
            <a:xfrm>
              <a:off x="300310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i</a:t>
              </a:r>
            </a:p>
          </p:txBody>
        </p:sp>
        <p:sp>
          <p:nvSpPr>
            <p:cNvPr id="21" name="TextBox 21"/>
            <p:cNvSpPr txBox="1"/>
            <p:nvPr/>
          </p:nvSpPr>
          <p:spPr>
            <a:xfrm>
              <a:off x="3256949"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22" name="TextBox 22"/>
            <p:cNvSpPr txBox="1"/>
            <p:nvPr/>
          </p:nvSpPr>
          <p:spPr>
            <a:xfrm>
              <a:off x="3597635"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e</a:t>
              </a:r>
            </a:p>
          </p:txBody>
        </p:sp>
        <p:sp>
          <p:nvSpPr>
            <p:cNvPr id="23" name="TextBox 23"/>
            <p:cNvSpPr txBox="1"/>
            <p:nvPr/>
          </p:nvSpPr>
          <p:spPr>
            <a:xfrm>
              <a:off x="3992181" y="1101515"/>
              <a:ext cx="184337" cy="350834"/>
            </a:xfrm>
            <a:prstGeom prst="rect">
              <a:avLst/>
            </a:prstGeom>
          </p:spPr>
          <p:txBody>
            <a:bodyPr lIns="0" tIns="0" rIns="0" bIns="0" rtlCol="0" anchor="t">
              <a:spAutoFit/>
            </a:bodyPr>
            <a:lstStyle/>
            <a:p>
              <a:pPr algn="ctr">
                <a:lnSpc>
                  <a:spcPts val="1960"/>
                </a:lnSpc>
                <a:spcBef>
                  <a:spcPct val="0"/>
                </a:spcBef>
              </a:pPr>
              <a:r>
                <a:rPr lang="en-US" sz="1960" spc="-68">
                  <a:solidFill>
                    <a:srgbClr val="E9A500"/>
                  </a:solidFill>
                  <a:latin typeface="Sunborn"/>
                  <a:ea typeface="Sunborn"/>
                  <a:cs typeface="Sunborn"/>
                  <a:sym typeface="Sunborn"/>
                </a:rPr>
                <a:t>2</a:t>
              </a:r>
            </a:p>
          </p:txBody>
        </p:sp>
        <p:sp>
          <p:nvSpPr>
            <p:cNvPr id="24" name="TextBox 24"/>
            <p:cNvSpPr txBox="1"/>
            <p:nvPr/>
          </p:nvSpPr>
          <p:spPr>
            <a:xfrm>
              <a:off x="4231271" y="1105127"/>
              <a:ext cx="216779"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0</a:t>
              </a:r>
            </a:p>
          </p:txBody>
        </p:sp>
        <p:sp>
          <p:nvSpPr>
            <p:cNvPr id="25" name="TextBox 25"/>
            <p:cNvSpPr txBox="1"/>
            <p:nvPr/>
          </p:nvSpPr>
          <p:spPr>
            <a:xfrm>
              <a:off x="4186597" y="1101515"/>
              <a:ext cx="60475"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a:t>
              </a:r>
            </a:p>
          </p:txBody>
        </p:sp>
      </p:grpSp>
      <p:sp>
        <p:nvSpPr>
          <p:cNvPr id="26" name="TextBox 26"/>
          <p:cNvSpPr txBox="1"/>
          <p:nvPr/>
        </p:nvSpPr>
        <p:spPr>
          <a:xfrm>
            <a:off x="9822442" y="958023"/>
            <a:ext cx="7436858" cy="954024"/>
          </a:xfrm>
          <a:prstGeom prst="rect">
            <a:avLst/>
          </a:prstGeom>
        </p:spPr>
        <p:txBody>
          <a:bodyPr lIns="0" tIns="0" rIns="0" bIns="0" rtlCol="0" anchor="t">
            <a:spAutoFit/>
          </a:bodyPr>
          <a:lstStyle/>
          <a:p>
            <a:pPr algn="r">
              <a:lnSpc>
                <a:spcPts val="3708"/>
              </a:lnSpc>
            </a:pPr>
            <a:r>
              <a:rPr lang="en-US" sz="3600" b="1">
                <a:solidFill>
                  <a:srgbClr val="101010"/>
                </a:solidFill>
                <a:latin typeface="Montserrat Bold"/>
                <a:ea typeface="Montserrat Bold"/>
                <a:cs typeface="Montserrat Bold"/>
                <a:sym typeface="Montserrat Bold"/>
              </a:rPr>
              <a:t>Common Side Effects &amp; Symptom Burden</a:t>
            </a:r>
          </a:p>
        </p:txBody>
      </p:sp>
      <p:sp>
        <p:nvSpPr>
          <p:cNvPr id="27" name="TextBox 27"/>
          <p:cNvSpPr txBox="1"/>
          <p:nvPr/>
        </p:nvSpPr>
        <p:spPr>
          <a:xfrm>
            <a:off x="1028700" y="2267076"/>
            <a:ext cx="14106626" cy="668610"/>
          </a:xfrm>
          <a:prstGeom prst="rect">
            <a:avLst/>
          </a:prstGeom>
        </p:spPr>
        <p:txBody>
          <a:bodyPr lIns="0" tIns="0" rIns="0" bIns="0" rtlCol="0" anchor="t">
            <a:spAutoFit/>
          </a:bodyPr>
          <a:lstStyle/>
          <a:p>
            <a:pPr algn="l">
              <a:lnSpc>
                <a:spcPts val="5336"/>
              </a:lnSpc>
            </a:pPr>
            <a:r>
              <a:rPr lang="en-US" sz="4234" b="1">
                <a:solidFill>
                  <a:srgbClr val="00136F"/>
                </a:solidFill>
                <a:latin typeface="Montserrat Ultra-Bold"/>
                <a:ea typeface="Montserrat Ultra-Bold"/>
                <a:cs typeface="Montserrat Ultra-Bold"/>
                <a:sym typeface="Montserrat Ultra-Bold"/>
              </a:rPr>
              <a:t>Sexual Dysfunction</a:t>
            </a:r>
          </a:p>
        </p:txBody>
      </p:sp>
      <p:sp>
        <p:nvSpPr>
          <p:cNvPr id="28" name="TextBox 28"/>
          <p:cNvSpPr txBox="1"/>
          <p:nvPr/>
        </p:nvSpPr>
        <p:spPr>
          <a:xfrm>
            <a:off x="1028700" y="8851147"/>
            <a:ext cx="9397132" cy="141064"/>
          </a:xfrm>
          <a:prstGeom prst="rect">
            <a:avLst/>
          </a:prstGeom>
        </p:spPr>
        <p:txBody>
          <a:bodyPr wrap="square" lIns="0" tIns="0" rIns="0" bIns="0" rtlCol="0" anchor="t">
            <a:spAutoFit/>
          </a:bodyPr>
          <a:lstStyle/>
          <a:p>
            <a:pPr algn="l">
              <a:lnSpc>
                <a:spcPts val="1100"/>
              </a:lnSpc>
              <a:spcBef>
                <a:spcPct val="0"/>
              </a:spcBef>
            </a:pPr>
            <a:r>
              <a:rPr lang="en-US" sz="1100" spc="-38">
                <a:solidFill>
                  <a:srgbClr val="000000"/>
                </a:solidFill>
                <a:latin typeface="Univers"/>
                <a:ea typeface="Univers"/>
                <a:cs typeface="Univers"/>
                <a:sym typeface="Univers"/>
              </a:rPr>
              <a:t>Burgers K, Moore C, Bednash L. Care of the Colorectal Cancer Survivor. Am Fam Physician. 2018 Mar 1;97(5):331-336. PMID: 29671505.</a:t>
            </a:r>
          </a:p>
        </p:txBody>
      </p:sp>
      <p:sp>
        <p:nvSpPr>
          <p:cNvPr id="29" name="TextBox 29"/>
          <p:cNvSpPr txBox="1"/>
          <p:nvPr/>
        </p:nvSpPr>
        <p:spPr>
          <a:xfrm>
            <a:off x="1028700" y="3288111"/>
            <a:ext cx="16230600" cy="4790930"/>
          </a:xfrm>
          <a:prstGeom prst="rect">
            <a:avLst/>
          </a:prstGeom>
        </p:spPr>
        <p:txBody>
          <a:bodyPr lIns="0" tIns="0" rIns="0" bIns="0" rtlCol="0" anchor="t">
            <a:spAutoFit/>
          </a:bodyPr>
          <a:lstStyle/>
          <a:p>
            <a:pPr marL="594563" lvl="1" indent="-297282" algn="l">
              <a:lnSpc>
                <a:spcPts val="4213"/>
              </a:lnSpc>
              <a:buFont typeface="Arial"/>
              <a:buChar char="•"/>
            </a:pPr>
            <a:r>
              <a:rPr lang="en-US" sz="2753" b="1">
                <a:solidFill>
                  <a:srgbClr val="000000"/>
                </a:solidFill>
                <a:latin typeface="Univers Bold"/>
                <a:ea typeface="Univers Bold"/>
                <a:cs typeface="Univers Bold"/>
                <a:sym typeface="Univers Bold"/>
              </a:rPr>
              <a:t>Women</a:t>
            </a:r>
          </a:p>
          <a:p>
            <a:pPr marL="1189126" lvl="2" indent="-396375" algn="l">
              <a:lnSpc>
                <a:spcPts val="4213"/>
              </a:lnSpc>
              <a:buFont typeface="Arial"/>
              <a:buChar char="⚬"/>
            </a:pPr>
            <a:r>
              <a:rPr lang="en-US" sz="2753">
                <a:solidFill>
                  <a:srgbClr val="000000"/>
                </a:solidFill>
                <a:latin typeface="Univers"/>
                <a:ea typeface="Univers"/>
                <a:cs typeface="Univers"/>
                <a:sym typeface="Univers"/>
              </a:rPr>
              <a:t>More than half experience </a:t>
            </a:r>
            <a:r>
              <a:rPr lang="en-US" sz="2753" b="1">
                <a:solidFill>
                  <a:srgbClr val="000000"/>
                </a:solidFill>
                <a:latin typeface="Univers Bold"/>
                <a:ea typeface="Univers Bold"/>
                <a:cs typeface="Univers Bold"/>
                <a:sym typeface="Univers Bold"/>
              </a:rPr>
              <a:t>dyspareunia or vaginal dryness</a:t>
            </a:r>
            <a:r>
              <a:rPr lang="en-US" sz="2753">
                <a:solidFill>
                  <a:srgbClr val="000000"/>
                </a:solidFill>
                <a:latin typeface="Univers"/>
                <a:ea typeface="Univers"/>
                <a:cs typeface="Univers"/>
                <a:sym typeface="Univers"/>
              </a:rPr>
              <a:t> after treatment</a:t>
            </a:r>
          </a:p>
          <a:p>
            <a:pPr marL="1189126" lvl="2" indent="-396375" algn="l">
              <a:lnSpc>
                <a:spcPts val="4213"/>
              </a:lnSpc>
              <a:buFont typeface="Arial"/>
              <a:buChar char="⚬"/>
            </a:pPr>
            <a:r>
              <a:rPr lang="en-US" sz="2753">
                <a:solidFill>
                  <a:srgbClr val="000000"/>
                </a:solidFill>
                <a:latin typeface="Univers"/>
                <a:ea typeface="Univers"/>
                <a:cs typeface="Univers"/>
                <a:sym typeface="Univers"/>
              </a:rPr>
              <a:t>Vaginal dryness is more common among women with stomas</a:t>
            </a:r>
          </a:p>
          <a:p>
            <a:pPr marL="1189126" lvl="2" indent="-396375" algn="l">
              <a:lnSpc>
                <a:spcPts val="4213"/>
              </a:lnSpc>
              <a:buFont typeface="Arial"/>
              <a:buChar char="⚬"/>
            </a:pPr>
            <a:r>
              <a:rPr lang="en-US" sz="2753">
                <a:solidFill>
                  <a:srgbClr val="000000"/>
                </a:solidFill>
                <a:latin typeface="Univers"/>
                <a:ea typeface="Univers"/>
                <a:cs typeface="Univers"/>
                <a:sym typeface="Univers"/>
              </a:rPr>
              <a:t>Pelvic floor physical therapy shows benefit in small studies</a:t>
            </a:r>
          </a:p>
          <a:p>
            <a:pPr marL="594563" lvl="1" indent="-297282" algn="l">
              <a:lnSpc>
                <a:spcPts val="4213"/>
              </a:lnSpc>
              <a:buFont typeface="Arial"/>
              <a:buChar char="•"/>
            </a:pPr>
            <a:r>
              <a:rPr lang="en-US" sz="2753" b="1">
                <a:solidFill>
                  <a:srgbClr val="000000"/>
                </a:solidFill>
                <a:latin typeface="Univers Bold"/>
                <a:ea typeface="Univers Bold"/>
                <a:cs typeface="Univers Bold"/>
                <a:sym typeface="Univers Bold"/>
              </a:rPr>
              <a:t>Men</a:t>
            </a:r>
          </a:p>
          <a:p>
            <a:pPr marL="1189126" lvl="2" indent="-396375" algn="l">
              <a:lnSpc>
                <a:spcPts val="4213"/>
              </a:lnSpc>
              <a:buFont typeface="Arial"/>
              <a:buChar char="⚬"/>
            </a:pPr>
            <a:r>
              <a:rPr lang="en-US" sz="2753">
                <a:solidFill>
                  <a:srgbClr val="000000"/>
                </a:solidFill>
                <a:latin typeface="Univers"/>
                <a:ea typeface="Univers"/>
                <a:cs typeface="Univers"/>
                <a:sym typeface="Univers"/>
              </a:rPr>
              <a:t>Surgery &amp; radiation for rectal cancer double the risk of erectile &amp; ejaculatory dysfunction</a:t>
            </a:r>
          </a:p>
          <a:p>
            <a:pPr marL="1189126" lvl="2" indent="-396375" algn="l">
              <a:lnSpc>
                <a:spcPts val="4213"/>
              </a:lnSpc>
              <a:buFont typeface="Arial"/>
              <a:buChar char="⚬"/>
            </a:pPr>
            <a:r>
              <a:rPr lang="en-US" sz="2753">
                <a:solidFill>
                  <a:srgbClr val="000000"/>
                </a:solidFill>
                <a:latin typeface="Univers"/>
                <a:ea typeface="Univers"/>
                <a:cs typeface="Univers"/>
                <a:sym typeface="Univers"/>
              </a:rPr>
              <a:t>Ask </a:t>
            </a:r>
            <a:r>
              <a:rPr lang="en-US" sz="2753" b="1">
                <a:solidFill>
                  <a:srgbClr val="000000"/>
                </a:solidFill>
                <a:latin typeface="Univers Bold"/>
                <a:ea typeface="Univers Bold"/>
                <a:cs typeface="Univers Bold"/>
                <a:sym typeface="Univers Bold"/>
              </a:rPr>
              <a:t>men treated with radiation / oxaliplatin</a:t>
            </a:r>
            <a:r>
              <a:rPr lang="en-US" sz="2753">
                <a:solidFill>
                  <a:srgbClr val="000000"/>
                </a:solidFill>
                <a:latin typeface="Univers"/>
                <a:ea typeface="Univers"/>
                <a:cs typeface="Univers"/>
                <a:sym typeface="Univers"/>
              </a:rPr>
              <a:t> about symptoms of hypogonadism; treat with testosterone when appropriate</a:t>
            </a:r>
          </a:p>
          <a:p>
            <a:pPr marL="1189126" lvl="2" indent="-396375" algn="l">
              <a:lnSpc>
                <a:spcPts val="4213"/>
              </a:lnSpc>
              <a:buFont typeface="Arial"/>
              <a:buChar char="⚬"/>
            </a:pPr>
            <a:r>
              <a:rPr lang="en-US" sz="2753">
                <a:solidFill>
                  <a:srgbClr val="000000"/>
                </a:solidFill>
                <a:latin typeface="Univers"/>
                <a:ea typeface="Univers"/>
                <a:cs typeface="Univers"/>
                <a:sym typeface="Univers"/>
              </a:rPr>
              <a:t>Phosphodiesterase-5 inhibitors are first-line therapy for erectile dysfunction</a:t>
            </a:r>
          </a:p>
        </p:txBody>
      </p:sp>
      <p:sp>
        <p:nvSpPr>
          <p:cNvPr id="30" name="TextBox 30"/>
          <p:cNvSpPr txBox="1"/>
          <p:nvPr/>
        </p:nvSpPr>
        <p:spPr>
          <a:xfrm>
            <a:off x="1028700" y="9185275"/>
            <a:ext cx="9714954" cy="282129"/>
          </a:xfrm>
          <a:prstGeom prst="rect">
            <a:avLst/>
          </a:prstGeom>
        </p:spPr>
        <p:txBody>
          <a:bodyPr wrap="square" lIns="0" tIns="0" rIns="0" bIns="0" rtlCol="0" anchor="t">
            <a:spAutoFit/>
          </a:bodyPr>
          <a:lstStyle/>
          <a:p>
            <a:pPr algn="l">
              <a:lnSpc>
                <a:spcPts val="1100"/>
              </a:lnSpc>
              <a:spcBef>
                <a:spcPct val="0"/>
              </a:spcBef>
            </a:pPr>
            <a:r>
              <a:rPr lang="en-US" sz="1100" spc="-38">
                <a:solidFill>
                  <a:srgbClr val="000000"/>
                </a:solidFill>
                <a:latin typeface="Univers"/>
                <a:ea typeface="Univers"/>
                <a:cs typeface="Univers"/>
                <a:sym typeface="Univers"/>
              </a:rPr>
              <a:t>Den Oudsten BL, Traa MJ, Thong MS, et al. Higher prevalence of sexual dysfunction in colon and rectal cancer survivors compared with the normative population: a population-based study. Eur J Cancer. 2012;48(17):3161-3170.</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500955" y="2102547"/>
            <a:ext cx="2758345" cy="245871"/>
            <a:chOff x="0" y="0"/>
            <a:chExt cx="726478" cy="64756"/>
          </a:xfrm>
        </p:grpSpPr>
        <p:sp>
          <p:nvSpPr>
            <p:cNvPr id="3" name="Freeform 3"/>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9B314"/>
            </a:solidFill>
          </p:spPr>
          <p:txBody>
            <a:bodyPr/>
            <a:lstStyle/>
            <a:p>
              <a:endParaRPr lang="en-US"/>
            </a:p>
          </p:txBody>
        </p:sp>
        <p:sp>
          <p:nvSpPr>
            <p:cNvPr id="4" name="TextBox 4"/>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028700" y="446628"/>
            <a:ext cx="3336038" cy="1347682"/>
            <a:chOff x="0" y="0"/>
            <a:chExt cx="4448050" cy="1796909"/>
          </a:xfrm>
        </p:grpSpPr>
        <p:sp>
          <p:nvSpPr>
            <p:cNvPr id="6" name="Freeform 6"/>
            <p:cNvSpPr/>
            <p:nvPr/>
          </p:nvSpPr>
          <p:spPr>
            <a:xfrm rot="-586919">
              <a:off x="915157" y="34528"/>
              <a:ext cx="466355" cy="699970"/>
            </a:xfrm>
            <a:custGeom>
              <a:avLst/>
              <a:gdLst/>
              <a:ahLst/>
              <a:cxnLst/>
              <a:rect l="l" t="t" r="r" b="b"/>
              <a:pathLst>
                <a:path w="466355" h="699970">
                  <a:moveTo>
                    <a:pt x="0" y="0"/>
                  </a:moveTo>
                  <a:lnTo>
                    <a:pt x="466355" y="0"/>
                  </a:lnTo>
                  <a:lnTo>
                    <a:pt x="466355" y="699971"/>
                  </a:lnTo>
                  <a:lnTo>
                    <a:pt x="0" y="6999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Freeform 7"/>
            <p:cNvSpPr/>
            <p:nvPr/>
          </p:nvSpPr>
          <p:spPr>
            <a:xfrm rot="-3527984">
              <a:off x="503875" y="121299"/>
              <a:ext cx="425574" cy="638760"/>
            </a:xfrm>
            <a:custGeom>
              <a:avLst/>
              <a:gdLst/>
              <a:ahLst/>
              <a:cxnLst/>
              <a:rect l="l" t="t" r="r" b="b"/>
              <a:pathLst>
                <a:path w="425574" h="638760">
                  <a:moveTo>
                    <a:pt x="0" y="0"/>
                  </a:moveTo>
                  <a:lnTo>
                    <a:pt x="425574" y="0"/>
                  </a:lnTo>
                  <a:lnTo>
                    <a:pt x="425574" y="638760"/>
                  </a:lnTo>
                  <a:lnTo>
                    <a:pt x="0" y="6387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p:cNvSpPr/>
            <p:nvPr/>
          </p:nvSpPr>
          <p:spPr>
            <a:xfrm rot="-6078961">
              <a:off x="221086" y="399711"/>
              <a:ext cx="390806" cy="586575"/>
            </a:xfrm>
            <a:custGeom>
              <a:avLst/>
              <a:gdLst/>
              <a:ahLst/>
              <a:cxnLst/>
              <a:rect l="l" t="t" r="r" b="b"/>
              <a:pathLst>
                <a:path w="390806" h="586575">
                  <a:moveTo>
                    <a:pt x="0" y="0"/>
                  </a:moveTo>
                  <a:lnTo>
                    <a:pt x="390806" y="0"/>
                  </a:lnTo>
                  <a:lnTo>
                    <a:pt x="390806" y="586575"/>
                  </a:lnTo>
                  <a:lnTo>
                    <a:pt x="0" y="58657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Freeform 9"/>
            <p:cNvSpPr/>
            <p:nvPr/>
          </p:nvSpPr>
          <p:spPr>
            <a:xfrm rot="-7906289">
              <a:off x="136525" y="721177"/>
              <a:ext cx="347580" cy="521696"/>
            </a:xfrm>
            <a:custGeom>
              <a:avLst/>
              <a:gdLst/>
              <a:ahLst/>
              <a:cxnLst/>
              <a:rect l="l" t="t" r="r" b="b"/>
              <a:pathLst>
                <a:path w="347580" h="521696">
                  <a:moveTo>
                    <a:pt x="0" y="0"/>
                  </a:moveTo>
                  <a:lnTo>
                    <a:pt x="347579" y="0"/>
                  </a:lnTo>
                  <a:lnTo>
                    <a:pt x="347579" y="521695"/>
                  </a:lnTo>
                  <a:lnTo>
                    <a:pt x="0" y="52169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0" name="Freeform 10"/>
            <p:cNvSpPr/>
            <p:nvPr/>
          </p:nvSpPr>
          <p:spPr>
            <a:xfrm rot="-10285624">
              <a:off x="212313" y="1062796"/>
              <a:ext cx="302405" cy="453891"/>
            </a:xfrm>
            <a:custGeom>
              <a:avLst/>
              <a:gdLst/>
              <a:ahLst/>
              <a:cxnLst/>
              <a:rect l="l" t="t" r="r" b="b"/>
              <a:pathLst>
                <a:path w="302405" h="453891">
                  <a:moveTo>
                    <a:pt x="0" y="0"/>
                  </a:moveTo>
                  <a:lnTo>
                    <a:pt x="302405" y="0"/>
                  </a:lnTo>
                  <a:lnTo>
                    <a:pt x="302405" y="453891"/>
                  </a:lnTo>
                  <a:lnTo>
                    <a:pt x="0" y="4538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1" name="Freeform 11"/>
            <p:cNvSpPr/>
            <p:nvPr/>
          </p:nvSpPr>
          <p:spPr>
            <a:xfrm rot="-1578899">
              <a:off x="427047" y="1276528"/>
              <a:ext cx="261444" cy="392411"/>
            </a:xfrm>
            <a:custGeom>
              <a:avLst/>
              <a:gdLst/>
              <a:ahLst/>
              <a:cxnLst/>
              <a:rect l="l" t="t" r="r" b="b"/>
              <a:pathLst>
                <a:path w="261444" h="392411">
                  <a:moveTo>
                    <a:pt x="0" y="0"/>
                  </a:moveTo>
                  <a:lnTo>
                    <a:pt x="261444" y="0"/>
                  </a:lnTo>
                  <a:lnTo>
                    <a:pt x="261444" y="392411"/>
                  </a:lnTo>
                  <a:lnTo>
                    <a:pt x="0" y="39241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2" name="Freeform 12"/>
            <p:cNvSpPr/>
            <p:nvPr/>
          </p:nvSpPr>
          <p:spPr>
            <a:xfrm rot="6582263">
              <a:off x="723505" y="1453153"/>
              <a:ext cx="233178" cy="349985"/>
            </a:xfrm>
            <a:custGeom>
              <a:avLst/>
              <a:gdLst/>
              <a:ahLst/>
              <a:cxnLst/>
              <a:rect l="l" t="t" r="r" b="b"/>
              <a:pathLst>
                <a:path w="233178" h="349985">
                  <a:moveTo>
                    <a:pt x="0" y="0"/>
                  </a:moveTo>
                  <a:lnTo>
                    <a:pt x="233177" y="0"/>
                  </a:lnTo>
                  <a:lnTo>
                    <a:pt x="233177" y="349985"/>
                  </a:lnTo>
                  <a:lnTo>
                    <a:pt x="0" y="34998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3" name="TextBox 13"/>
            <p:cNvSpPr txBox="1"/>
            <p:nvPr/>
          </p:nvSpPr>
          <p:spPr>
            <a:xfrm>
              <a:off x="668397"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K</a:t>
              </a:r>
            </a:p>
          </p:txBody>
        </p:sp>
        <p:sp>
          <p:nvSpPr>
            <p:cNvPr id="14" name="TextBox 14"/>
            <p:cNvSpPr txBox="1"/>
            <p:nvPr/>
          </p:nvSpPr>
          <p:spPr>
            <a:xfrm>
              <a:off x="103475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a</a:t>
              </a:r>
            </a:p>
          </p:txBody>
        </p:sp>
        <p:sp>
          <p:nvSpPr>
            <p:cNvPr id="15" name="TextBox 15"/>
            <p:cNvSpPr txBox="1"/>
            <p:nvPr/>
          </p:nvSpPr>
          <p:spPr>
            <a:xfrm>
              <a:off x="142290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n</a:t>
              </a:r>
            </a:p>
          </p:txBody>
        </p:sp>
        <p:sp>
          <p:nvSpPr>
            <p:cNvPr id="16" name="TextBox 16"/>
            <p:cNvSpPr txBox="1"/>
            <p:nvPr/>
          </p:nvSpPr>
          <p:spPr>
            <a:xfrm>
              <a:off x="2181657" y="731913"/>
              <a:ext cx="372287"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u</a:t>
              </a:r>
            </a:p>
          </p:txBody>
        </p:sp>
        <p:sp>
          <p:nvSpPr>
            <p:cNvPr id="17" name="TextBox 17"/>
            <p:cNvSpPr txBox="1"/>
            <p:nvPr/>
          </p:nvSpPr>
          <p:spPr>
            <a:xfrm>
              <a:off x="178053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S</a:t>
              </a:r>
            </a:p>
          </p:txBody>
        </p:sp>
        <p:sp>
          <p:nvSpPr>
            <p:cNvPr id="18" name="TextBox 18"/>
            <p:cNvSpPr txBox="1"/>
            <p:nvPr/>
          </p:nvSpPr>
          <p:spPr>
            <a:xfrm>
              <a:off x="2455310"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r</a:t>
              </a:r>
            </a:p>
          </p:txBody>
        </p:sp>
        <p:sp>
          <p:nvSpPr>
            <p:cNvPr id="19" name="TextBox 19"/>
            <p:cNvSpPr txBox="1"/>
            <p:nvPr/>
          </p:nvSpPr>
          <p:spPr>
            <a:xfrm>
              <a:off x="2752546"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20" name="TextBox 20"/>
            <p:cNvSpPr txBox="1"/>
            <p:nvPr/>
          </p:nvSpPr>
          <p:spPr>
            <a:xfrm>
              <a:off x="300310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i</a:t>
              </a:r>
            </a:p>
          </p:txBody>
        </p:sp>
        <p:sp>
          <p:nvSpPr>
            <p:cNvPr id="21" name="TextBox 21"/>
            <p:cNvSpPr txBox="1"/>
            <p:nvPr/>
          </p:nvSpPr>
          <p:spPr>
            <a:xfrm>
              <a:off x="3256949"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22" name="TextBox 22"/>
            <p:cNvSpPr txBox="1"/>
            <p:nvPr/>
          </p:nvSpPr>
          <p:spPr>
            <a:xfrm>
              <a:off x="3597635"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e</a:t>
              </a:r>
            </a:p>
          </p:txBody>
        </p:sp>
        <p:sp>
          <p:nvSpPr>
            <p:cNvPr id="23" name="TextBox 23"/>
            <p:cNvSpPr txBox="1"/>
            <p:nvPr/>
          </p:nvSpPr>
          <p:spPr>
            <a:xfrm>
              <a:off x="3992181" y="1101515"/>
              <a:ext cx="184337" cy="350834"/>
            </a:xfrm>
            <a:prstGeom prst="rect">
              <a:avLst/>
            </a:prstGeom>
          </p:spPr>
          <p:txBody>
            <a:bodyPr lIns="0" tIns="0" rIns="0" bIns="0" rtlCol="0" anchor="t">
              <a:spAutoFit/>
            </a:bodyPr>
            <a:lstStyle/>
            <a:p>
              <a:pPr algn="ctr">
                <a:lnSpc>
                  <a:spcPts val="1960"/>
                </a:lnSpc>
                <a:spcBef>
                  <a:spcPct val="0"/>
                </a:spcBef>
              </a:pPr>
              <a:r>
                <a:rPr lang="en-US" sz="1960" spc="-68">
                  <a:solidFill>
                    <a:srgbClr val="E9A500"/>
                  </a:solidFill>
                  <a:latin typeface="Sunborn"/>
                  <a:ea typeface="Sunborn"/>
                  <a:cs typeface="Sunborn"/>
                  <a:sym typeface="Sunborn"/>
                </a:rPr>
                <a:t>2</a:t>
              </a:r>
            </a:p>
          </p:txBody>
        </p:sp>
        <p:sp>
          <p:nvSpPr>
            <p:cNvPr id="24" name="TextBox 24"/>
            <p:cNvSpPr txBox="1"/>
            <p:nvPr/>
          </p:nvSpPr>
          <p:spPr>
            <a:xfrm>
              <a:off x="4231271" y="1105127"/>
              <a:ext cx="216779"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0</a:t>
              </a:r>
            </a:p>
          </p:txBody>
        </p:sp>
        <p:sp>
          <p:nvSpPr>
            <p:cNvPr id="25" name="TextBox 25"/>
            <p:cNvSpPr txBox="1"/>
            <p:nvPr/>
          </p:nvSpPr>
          <p:spPr>
            <a:xfrm>
              <a:off x="4186597" y="1101515"/>
              <a:ext cx="60475"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a:t>
              </a:r>
            </a:p>
          </p:txBody>
        </p:sp>
      </p:grpSp>
      <p:sp>
        <p:nvSpPr>
          <p:cNvPr id="26" name="TextBox 26"/>
          <p:cNvSpPr txBox="1"/>
          <p:nvPr/>
        </p:nvSpPr>
        <p:spPr>
          <a:xfrm>
            <a:off x="9822442" y="958023"/>
            <a:ext cx="7436858" cy="954024"/>
          </a:xfrm>
          <a:prstGeom prst="rect">
            <a:avLst/>
          </a:prstGeom>
        </p:spPr>
        <p:txBody>
          <a:bodyPr lIns="0" tIns="0" rIns="0" bIns="0" rtlCol="0" anchor="t">
            <a:spAutoFit/>
          </a:bodyPr>
          <a:lstStyle/>
          <a:p>
            <a:pPr algn="r">
              <a:lnSpc>
                <a:spcPts val="3708"/>
              </a:lnSpc>
            </a:pPr>
            <a:r>
              <a:rPr lang="en-US" sz="3600" b="1">
                <a:solidFill>
                  <a:srgbClr val="101010"/>
                </a:solidFill>
                <a:latin typeface="Montserrat Bold"/>
                <a:ea typeface="Montserrat Bold"/>
                <a:cs typeface="Montserrat Bold"/>
                <a:sym typeface="Montserrat Bold"/>
              </a:rPr>
              <a:t>Common Side Effects &amp; Symptom Burden</a:t>
            </a:r>
          </a:p>
        </p:txBody>
      </p:sp>
      <p:sp>
        <p:nvSpPr>
          <p:cNvPr id="27" name="TextBox 27"/>
          <p:cNvSpPr txBox="1"/>
          <p:nvPr/>
        </p:nvSpPr>
        <p:spPr>
          <a:xfrm>
            <a:off x="1028700" y="2624643"/>
            <a:ext cx="15332327" cy="668610"/>
          </a:xfrm>
          <a:prstGeom prst="rect">
            <a:avLst/>
          </a:prstGeom>
        </p:spPr>
        <p:txBody>
          <a:bodyPr lIns="0" tIns="0" rIns="0" bIns="0" rtlCol="0" anchor="t">
            <a:spAutoFit/>
          </a:bodyPr>
          <a:lstStyle/>
          <a:p>
            <a:pPr algn="l">
              <a:lnSpc>
                <a:spcPts val="5336"/>
              </a:lnSpc>
            </a:pPr>
            <a:r>
              <a:rPr lang="en-US" sz="4234" b="1">
                <a:solidFill>
                  <a:srgbClr val="00136F"/>
                </a:solidFill>
                <a:latin typeface="Montserrat Ultra-Bold"/>
                <a:ea typeface="Montserrat Ultra-Bold"/>
                <a:cs typeface="Montserrat Ultra-Bold"/>
                <a:sym typeface="Montserrat Ultra-Bold"/>
              </a:rPr>
              <a:t>Sexual Health in CRC Survivors (2 yrs Post-Diagnosis)</a:t>
            </a:r>
          </a:p>
        </p:txBody>
      </p:sp>
      <p:sp>
        <p:nvSpPr>
          <p:cNvPr id="28" name="TextBox 28"/>
          <p:cNvSpPr txBox="1"/>
          <p:nvPr/>
        </p:nvSpPr>
        <p:spPr>
          <a:xfrm>
            <a:off x="10223035" y="9248775"/>
            <a:ext cx="7036265" cy="304165"/>
          </a:xfrm>
          <a:prstGeom prst="rect">
            <a:avLst/>
          </a:prstGeom>
        </p:spPr>
        <p:txBody>
          <a:bodyPr lIns="0" tIns="0" rIns="0" bIns="0" rtlCol="0" anchor="t">
            <a:spAutoFit/>
          </a:bodyPr>
          <a:lstStyle/>
          <a:p>
            <a:pPr algn="l">
              <a:lnSpc>
                <a:spcPts val="1100"/>
              </a:lnSpc>
              <a:spcBef>
                <a:spcPct val="0"/>
              </a:spcBef>
            </a:pPr>
            <a:r>
              <a:rPr lang="en-US" sz="1100" spc="-38">
                <a:solidFill>
                  <a:srgbClr val="000000"/>
                </a:solidFill>
                <a:latin typeface="Univers"/>
                <a:ea typeface="Univers"/>
                <a:cs typeface="Univers"/>
                <a:sym typeface="Univers"/>
              </a:rPr>
              <a:t>Traa MJ, De Vries J, Roukema JA, Den Oudsten BL (2012) Sexual (dys)function and the quality of sexual life in patients with colorectal cancer: a systematic review. Ann Oncol 23 (1):19-27. https://doi.org/10.1093/annonc/mdr133 </a:t>
            </a:r>
          </a:p>
        </p:txBody>
      </p:sp>
      <p:sp>
        <p:nvSpPr>
          <p:cNvPr id="29" name="TextBox 29"/>
          <p:cNvSpPr txBox="1"/>
          <p:nvPr/>
        </p:nvSpPr>
        <p:spPr>
          <a:xfrm>
            <a:off x="2193707" y="3708579"/>
            <a:ext cx="13002313" cy="5020095"/>
          </a:xfrm>
          <a:prstGeom prst="rect">
            <a:avLst/>
          </a:prstGeom>
        </p:spPr>
        <p:txBody>
          <a:bodyPr lIns="0" tIns="0" rIns="0" bIns="0" rtlCol="0" anchor="t">
            <a:spAutoFit/>
          </a:bodyPr>
          <a:lstStyle/>
          <a:p>
            <a:pPr algn="l">
              <a:lnSpc>
                <a:spcPts val="3936"/>
              </a:lnSpc>
            </a:pPr>
            <a:r>
              <a:rPr lang="en-US" sz="2811" b="1" spc="-98">
                <a:solidFill>
                  <a:srgbClr val="000000"/>
                </a:solidFill>
                <a:latin typeface="Univers Bold"/>
                <a:ea typeface="Univers Bold"/>
                <a:cs typeface="Univers Bold"/>
                <a:sym typeface="Univers Bold"/>
              </a:rPr>
              <a:t>Study Overview</a:t>
            </a:r>
          </a:p>
          <a:p>
            <a:pPr marL="607102" lvl="1" indent="-303551" algn="l">
              <a:lnSpc>
                <a:spcPts val="3936"/>
              </a:lnSpc>
              <a:buFont typeface="Arial"/>
              <a:buChar char="•"/>
            </a:pPr>
            <a:r>
              <a:rPr lang="en-US" sz="2811" spc="-98">
                <a:solidFill>
                  <a:srgbClr val="000000"/>
                </a:solidFill>
                <a:latin typeface="Univers"/>
                <a:ea typeface="Univers"/>
                <a:cs typeface="Univers"/>
                <a:sym typeface="Univers"/>
              </a:rPr>
              <a:t>487 CRC patients (258 men, 229 women); 77% colon cancer, 23% rectal cancer</a:t>
            </a:r>
          </a:p>
          <a:p>
            <a:pPr marL="607102" lvl="1" indent="-303551" algn="l">
              <a:lnSpc>
                <a:spcPts val="3936"/>
              </a:lnSpc>
              <a:buFont typeface="Arial"/>
              <a:buChar char="•"/>
            </a:pPr>
            <a:r>
              <a:rPr lang="en-US" sz="2811" spc="-98">
                <a:solidFill>
                  <a:srgbClr val="000000"/>
                </a:solidFill>
                <a:latin typeface="Univers"/>
                <a:ea typeface="Univers"/>
                <a:cs typeface="Univers"/>
                <a:sym typeface="Univers"/>
              </a:rPr>
              <a:t>Sexual health assessed using Relationship and Sexuality Scale</a:t>
            </a:r>
          </a:p>
          <a:p>
            <a:pPr algn="l">
              <a:lnSpc>
                <a:spcPts val="3936"/>
              </a:lnSpc>
            </a:pPr>
            <a:r>
              <a:rPr lang="en-US" sz="2811" b="1" spc="-98">
                <a:solidFill>
                  <a:srgbClr val="000000"/>
                </a:solidFill>
                <a:latin typeface="Univers Bold"/>
                <a:ea typeface="Univers Bold"/>
                <a:cs typeface="Univers Bold"/>
                <a:sym typeface="Univers Bold"/>
              </a:rPr>
              <a:t>Key Findings</a:t>
            </a:r>
          </a:p>
          <a:p>
            <a:pPr marL="607102" lvl="1" indent="-303551" algn="l">
              <a:lnSpc>
                <a:spcPts val="3936"/>
              </a:lnSpc>
              <a:buFont typeface="Arial"/>
              <a:buChar char="•"/>
            </a:pPr>
            <a:r>
              <a:rPr lang="en-US" sz="2811" spc="-98">
                <a:solidFill>
                  <a:srgbClr val="000000"/>
                </a:solidFill>
                <a:latin typeface="Univers"/>
                <a:ea typeface="Univers"/>
                <a:cs typeface="Univers"/>
                <a:sym typeface="Univers"/>
              </a:rPr>
              <a:t>54% reported decreased sexual desire</a:t>
            </a:r>
          </a:p>
          <a:p>
            <a:pPr marL="607102" lvl="1" indent="-303551" algn="l">
              <a:lnSpc>
                <a:spcPts val="3936"/>
              </a:lnSpc>
              <a:buFont typeface="Arial"/>
              <a:buChar char="•"/>
            </a:pPr>
            <a:r>
              <a:rPr lang="en-US" sz="2811" spc="-98">
                <a:solidFill>
                  <a:srgbClr val="000000"/>
                </a:solidFill>
                <a:latin typeface="Univers"/>
                <a:ea typeface="Univers"/>
                <a:cs typeface="Univers"/>
                <a:sym typeface="Univers"/>
              </a:rPr>
              <a:t>61% decreased frequency of intercourse</a:t>
            </a:r>
          </a:p>
          <a:p>
            <a:pPr marL="607102" lvl="1" indent="-303551" algn="l">
              <a:lnSpc>
                <a:spcPts val="3936"/>
              </a:lnSpc>
              <a:buFont typeface="Arial"/>
              <a:buChar char="•"/>
            </a:pPr>
            <a:r>
              <a:rPr lang="en-US" sz="2811" spc="-98">
                <a:solidFill>
                  <a:srgbClr val="000000"/>
                </a:solidFill>
                <a:latin typeface="Univers"/>
                <a:ea typeface="Univers"/>
                <a:cs typeface="Univers"/>
                <a:sym typeface="Univers"/>
              </a:rPr>
              <a:t>48% decreased ability to reach orgasm</a:t>
            </a:r>
          </a:p>
          <a:p>
            <a:pPr marL="607102" lvl="1" indent="-303551" algn="l">
              <a:lnSpc>
                <a:spcPts val="3936"/>
              </a:lnSpc>
              <a:buFont typeface="Arial"/>
              <a:buChar char="•"/>
            </a:pPr>
            <a:r>
              <a:rPr lang="en-US" sz="2811" spc="-98">
                <a:solidFill>
                  <a:srgbClr val="000000"/>
                </a:solidFill>
                <a:latin typeface="Univers"/>
                <a:ea typeface="Univers"/>
                <a:cs typeface="Univers"/>
                <a:sym typeface="Univers"/>
              </a:rPr>
              <a:t>Fecal incontinence was linked to declines in all sexual health domains</a:t>
            </a:r>
          </a:p>
          <a:p>
            <a:pPr algn="l">
              <a:lnSpc>
                <a:spcPts val="3936"/>
              </a:lnSpc>
            </a:pPr>
            <a:r>
              <a:rPr lang="en-US" sz="2811" b="1" spc="-98">
                <a:solidFill>
                  <a:srgbClr val="000000"/>
                </a:solidFill>
                <a:latin typeface="Univers Bold"/>
                <a:ea typeface="Univers Bold"/>
                <a:cs typeface="Univers Bold"/>
                <a:sym typeface="Univers Bold"/>
              </a:rPr>
              <a:t>Rectal vs. Colon Cancer Differences: </a:t>
            </a:r>
            <a:r>
              <a:rPr lang="en-US" sz="2811" spc="-98">
                <a:solidFill>
                  <a:srgbClr val="000000"/>
                </a:solidFill>
                <a:latin typeface="Univers"/>
                <a:ea typeface="Univers"/>
                <a:cs typeface="Univers"/>
                <a:sym typeface="Univers"/>
              </a:rPr>
              <a:t>rectal cancer survivors had significantly more desire and orgasm difficulties than colon cancer survivors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500955" y="2102547"/>
            <a:ext cx="2758345" cy="245871"/>
            <a:chOff x="0" y="0"/>
            <a:chExt cx="726478" cy="64756"/>
          </a:xfrm>
        </p:grpSpPr>
        <p:sp>
          <p:nvSpPr>
            <p:cNvPr id="3" name="Freeform 3"/>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9B314"/>
            </a:solidFill>
          </p:spPr>
          <p:txBody>
            <a:bodyPr/>
            <a:lstStyle/>
            <a:p>
              <a:endParaRPr lang="en-US"/>
            </a:p>
          </p:txBody>
        </p:sp>
        <p:sp>
          <p:nvSpPr>
            <p:cNvPr id="4" name="TextBox 4"/>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028700" y="446628"/>
            <a:ext cx="3336038" cy="1347682"/>
            <a:chOff x="0" y="0"/>
            <a:chExt cx="4448050" cy="1796909"/>
          </a:xfrm>
        </p:grpSpPr>
        <p:sp>
          <p:nvSpPr>
            <p:cNvPr id="6" name="Freeform 6"/>
            <p:cNvSpPr/>
            <p:nvPr/>
          </p:nvSpPr>
          <p:spPr>
            <a:xfrm rot="-586919">
              <a:off x="915157" y="34528"/>
              <a:ext cx="466355" cy="699970"/>
            </a:xfrm>
            <a:custGeom>
              <a:avLst/>
              <a:gdLst/>
              <a:ahLst/>
              <a:cxnLst/>
              <a:rect l="l" t="t" r="r" b="b"/>
              <a:pathLst>
                <a:path w="466355" h="699970">
                  <a:moveTo>
                    <a:pt x="0" y="0"/>
                  </a:moveTo>
                  <a:lnTo>
                    <a:pt x="466355" y="0"/>
                  </a:lnTo>
                  <a:lnTo>
                    <a:pt x="466355" y="699971"/>
                  </a:lnTo>
                  <a:lnTo>
                    <a:pt x="0" y="6999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Freeform 7"/>
            <p:cNvSpPr/>
            <p:nvPr/>
          </p:nvSpPr>
          <p:spPr>
            <a:xfrm rot="-3527984">
              <a:off x="503875" y="121299"/>
              <a:ext cx="425574" cy="638760"/>
            </a:xfrm>
            <a:custGeom>
              <a:avLst/>
              <a:gdLst/>
              <a:ahLst/>
              <a:cxnLst/>
              <a:rect l="l" t="t" r="r" b="b"/>
              <a:pathLst>
                <a:path w="425574" h="638760">
                  <a:moveTo>
                    <a:pt x="0" y="0"/>
                  </a:moveTo>
                  <a:lnTo>
                    <a:pt x="425574" y="0"/>
                  </a:lnTo>
                  <a:lnTo>
                    <a:pt x="425574" y="638760"/>
                  </a:lnTo>
                  <a:lnTo>
                    <a:pt x="0" y="6387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p:cNvSpPr/>
            <p:nvPr/>
          </p:nvSpPr>
          <p:spPr>
            <a:xfrm rot="-6078961">
              <a:off x="221086" y="399711"/>
              <a:ext cx="390806" cy="586575"/>
            </a:xfrm>
            <a:custGeom>
              <a:avLst/>
              <a:gdLst/>
              <a:ahLst/>
              <a:cxnLst/>
              <a:rect l="l" t="t" r="r" b="b"/>
              <a:pathLst>
                <a:path w="390806" h="586575">
                  <a:moveTo>
                    <a:pt x="0" y="0"/>
                  </a:moveTo>
                  <a:lnTo>
                    <a:pt x="390806" y="0"/>
                  </a:lnTo>
                  <a:lnTo>
                    <a:pt x="390806" y="586575"/>
                  </a:lnTo>
                  <a:lnTo>
                    <a:pt x="0" y="58657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Freeform 9"/>
            <p:cNvSpPr/>
            <p:nvPr/>
          </p:nvSpPr>
          <p:spPr>
            <a:xfrm rot="-7906289">
              <a:off x="136525" y="721177"/>
              <a:ext cx="347580" cy="521696"/>
            </a:xfrm>
            <a:custGeom>
              <a:avLst/>
              <a:gdLst/>
              <a:ahLst/>
              <a:cxnLst/>
              <a:rect l="l" t="t" r="r" b="b"/>
              <a:pathLst>
                <a:path w="347580" h="521696">
                  <a:moveTo>
                    <a:pt x="0" y="0"/>
                  </a:moveTo>
                  <a:lnTo>
                    <a:pt x="347579" y="0"/>
                  </a:lnTo>
                  <a:lnTo>
                    <a:pt x="347579" y="521695"/>
                  </a:lnTo>
                  <a:lnTo>
                    <a:pt x="0" y="52169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0" name="Freeform 10"/>
            <p:cNvSpPr/>
            <p:nvPr/>
          </p:nvSpPr>
          <p:spPr>
            <a:xfrm rot="-10285624">
              <a:off x="212313" y="1062796"/>
              <a:ext cx="302405" cy="453891"/>
            </a:xfrm>
            <a:custGeom>
              <a:avLst/>
              <a:gdLst/>
              <a:ahLst/>
              <a:cxnLst/>
              <a:rect l="l" t="t" r="r" b="b"/>
              <a:pathLst>
                <a:path w="302405" h="453891">
                  <a:moveTo>
                    <a:pt x="0" y="0"/>
                  </a:moveTo>
                  <a:lnTo>
                    <a:pt x="302405" y="0"/>
                  </a:lnTo>
                  <a:lnTo>
                    <a:pt x="302405" y="453891"/>
                  </a:lnTo>
                  <a:lnTo>
                    <a:pt x="0" y="4538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1" name="Freeform 11"/>
            <p:cNvSpPr/>
            <p:nvPr/>
          </p:nvSpPr>
          <p:spPr>
            <a:xfrm rot="-1578899">
              <a:off x="427047" y="1276528"/>
              <a:ext cx="261444" cy="392411"/>
            </a:xfrm>
            <a:custGeom>
              <a:avLst/>
              <a:gdLst/>
              <a:ahLst/>
              <a:cxnLst/>
              <a:rect l="l" t="t" r="r" b="b"/>
              <a:pathLst>
                <a:path w="261444" h="392411">
                  <a:moveTo>
                    <a:pt x="0" y="0"/>
                  </a:moveTo>
                  <a:lnTo>
                    <a:pt x="261444" y="0"/>
                  </a:lnTo>
                  <a:lnTo>
                    <a:pt x="261444" y="392411"/>
                  </a:lnTo>
                  <a:lnTo>
                    <a:pt x="0" y="39241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2" name="Freeform 12"/>
            <p:cNvSpPr/>
            <p:nvPr/>
          </p:nvSpPr>
          <p:spPr>
            <a:xfrm rot="6582263">
              <a:off x="723505" y="1453153"/>
              <a:ext cx="233178" cy="349985"/>
            </a:xfrm>
            <a:custGeom>
              <a:avLst/>
              <a:gdLst/>
              <a:ahLst/>
              <a:cxnLst/>
              <a:rect l="l" t="t" r="r" b="b"/>
              <a:pathLst>
                <a:path w="233178" h="349985">
                  <a:moveTo>
                    <a:pt x="0" y="0"/>
                  </a:moveTo>
                  <a:lnTo>
                    <a:pt x="233177" y="0"/>
                  </a:lnTo>
                  <a:lnTo>
                    <a:pt x="233177" y="349985"/>
                  </a:lnTo>
                  <a:lnTo>
                    <a:pt x="0" y="34998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3" name="TextBox 13"/>
            <p:cNvSpPr txBox="1"/>
            <p:nvPr/>
          </p:nvSpPr>
          <p:spPr>
            <a:xfrm>
              <a:off x="668397"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K</a:t>
              </a:r>
            </a:p>
          </p:txBody>
        </p:sp>
        <p:sp>
          <p:nvSpPr>
            <p:cNvPr id="14" name="TextBox 14"/>
            <p:cNvSpPr txBox="1"/>
            <p:nvPr/>
          </p:nvSpPr>
          <p:spPr>
            <a:xfrm>
              <a:off x="103475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a</a:t>
              </a:r>
            </a:p>
          </p:txBody>
        </p:sp>
        <p:sp>
          <p:nvSpPr>
            <p:cNvPr id="15" name="TextBox 15"/>
            <p:cNvSpPr txBox="1"/>
            <p:nvPr/>
          </p:nvSpPr>
          <p:spPr>
            <a:xfrm>
              <a:off x="142290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n</a:t>
              </a:r>
            </a:p>
          </p:txBody>
        </p:sp>
        <p:sp>
          <p:nvSpPr>
            <p:cNvPr id="16" name="TextBox 16"/>
            <p:cNvSpPr txBox="1"/>
            <p:nvPr/>
          </p:nvSpPr>
          <p:spPr>
            <a:xfrm>
              <a:off x="2181657" y="731913"/>
              <a:ext cx="372287"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u</a:t>
              </a:r>
            </a:p>
          </p:txBody>
        </p:sp>
        <p:sp>
          <p:nvSpPr>
            <p:cNvPr id="17" name="TextBox 17"/>
            <p:cNvSpPr txBox="1"/>
            <p:nvPr/>
          </p:nvSpPr>
          <p:spPr>
            <a:xfrm>
              <a:off x="178053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S</a:t>
              </a:r>
            </a:p>
          </p:txBody>
        </p:sp>
        <p:sp>
          <p:nvSpPr>
            <p:cNvPr id="18" name="TextBox 18"/>
            <p:cNvSpPr txBox="1"/>
            <p:nvPr/>
          </p:nvSpPr>
          <p:spPr>
            <a:xfrm>
              <a:off x="2455310"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r</a:t>
              </a:r>
            </a:p>
          </p:txBody>
        </p:sp>
        <p:sp>
          <p:nvSpPr>
            <p:cNvPr id="19" name="TextBox 19"/>
            <p:cNvSpPr txBox="1"/>
            <p:nvPr/>
          </p:nvSpPr>
          <p:spPr>
            <a:xfrm>
              <a:off x="2752546"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20" name="TextBox 20"/>
            <p:cNvSpPr txBox="1"/>
            <p:nvPr/>
          </p:nvSpPr>
          <p:spPr>
            <a:xfrm>
              <a:off x="300310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i</a:t>
              </a:r>
            </a:p>
          </p:txBody>
        </p:sp>
        <p:sp>
          <p:nvSpPr>
            <p:cNvPr id="21" name="TextBox 21"/>
            <p:cNvSpPr txBox="1"/>
            <p:nvPr/>
          </p:nvSpPr>
          <p:spPr>
            <a:xfrm>
              <a:off x="3256949"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22" name="TextBox 22"/>
            <p:cNvSpPr txBox="1"/>
            <p:nvPr/>
          </p:nvSpPr>
          <p:spPr>
            <a:xfrm>
              <a:off x="3597635"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e</a:t>
              </a:r>
            </a:p>
          </p:txBody>
        </p:sp>
        <p:sp>
          <p:nvSpPr>
            <p:cNvPr id="23" name="TextBox 23"/>
            <p:cNvSpPr txBox="1"/>
            <p:nvPr/>
          </p:nvSpPr>
          <p:spPr>
            <a:xfrm>
              <a:off x="3992181" y="1101515"/>
              <a:ext cx="184337" cy="350834"/>
            </a:xfrm>
            <a:prstGeom prst="rect">
              <a:avLst/>
            </a:prstGeom>
          </p:spPr>
          <p:txBody>
            <a:bodyPr lIns="0" tIns="0" rIns="0" bIns="0" rtlCol="0" anchor="t">
              <a:spAutoFit/>
            </a:bodyPr>
            <a:lstStyle/>
            <a:p>
              <a:pPr algn="ctr">
                <a:lnSpc>
                  <a:spcPts val="1960"/>
                </a:lnSpc>
                <a:spcBef>
                  <a:spcPct val="0"/>
                </a:spcBef>
              </a:pPr>
              <a:r>
                <a:rPr lang="en-US" sz="1960" spc="-68">
                  <a:solidFill>
                    <a:srgbClr val="E9A500"/>
                  </a:solidFill>
                  <a:latin typeface="Sunborn"/>
                  <a:ea typeface="Sunborn"/>
                  <a:cs typeface="Sunborn"/>
                  <a:sym typeface="Sunborn"/>
                </a:rPr>
                <a:t>2</a:t>
              </a:r>
            </a:p>
          </p:txBody>
        </p:sp>
        <p:sp>
          <p:nvSpPr>
            <p:cNvPr id="24" name="TextBox 24"/>
            <p:cNvSpPr txBox="1"/>
            <p:nvPr/>
          </p:nvSpPr>
          <p:spPr>
            <a:xfrm>
              <a:off x="4231271" y="1105127"/>
              <a:ext cx="216779"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0</a:t>
              </a:r>
            </a:p>
          </p:txBody>
        </p:sp>
        <p:sp>
          <p:nvSpPr>
            <p:cNvPr id="25" name="TextBox 25"/>
            <p:cNvSpPr txBox="1"/>
            <p:nvPr/>
          </p:nvSpPr>
          <p:spPr>
            <a:xfrm>
              <a:off x="4186597" y="1101515"/>
              <a:ext cx="60475"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a:t>
              </a:r>
            </a:p>
          </p:txBody>
        </p:sp>
      </p:grpSp>
      <p:sp>
        <p:nvSpPr>
          <p:cNvPr id="26" name="TextBox 26"/>
          <p:cNvSpPr txBox="1"/>
          <p:nvPr/>
        </p:nvSpPr>
        <p:spPr>
          <a:xfrm>
            <a:off x="9822442" y="958023"/>
            <a:ext cx="7436858" cy="954024"/>
          </a:xfrm>
          <a:prstGeom prst="rect">
            <a:avLst/>
          </a:prstGeom>
        </p:spPr>
        <p:txBody>
          <a:bodyPr lIns="0" tIns="0" rIns="0" bIns="0" rtlCol="0" anchor="t">
            <a:spAutoFit/>
          </a:bodyPr>
          <a:lstStyle/>
          <a:p>
            <a:pPr algn="r">
              <a:lnSpc>
                <a:spcPts val="3708"/>
              </a:lnSpc>
            </a:pPr>
            <a:r>
              <a:rPr lang="en-US" sz="3600" b="1">
                <a:solidFill>
                  <a:srgbClr val="101010"/>
                </a:solidFill>
                <a:latin typeface="Montserrat Bold"/>
                <a:ea typeface="Montserrat Bold"/>
                <a:cs typeface="Montserrat Bold"/>
                <a:sym typeface="Montserrat Bold"/>
              </a:rPr>
              <a:t>Common Side Effects &amp; Symptom Burden</a:t>
            </a:r>
          </a:p>
        </p:txBody>
      </p:sp>
      <p:sp>
        <p:nvSpPr>
          <p:cNvPr id="27" name="TextBox 27"/>
          <p:cNvSpPr txBox="1"/>
          <p:nvPr/>
        </p:nvSpPr>
        <p:spPr>
          <a:xfrm>
            <a:off x="1028700" y="2644107"/>
            <a:ext cx="15409843" cy="668610"/>
          </a:xfrm>
          <a:prstGeom prst="rect">
            <a:avLst/>
          </a:prstGeom>
        </p:spPr>
        <p:txBody>
          <a:bodyPr lIns="0" tIns="0" rIns="0" bIns="0" rtlCol="0" anchor="t">
            <a:spAutoFit/>
          </a:bodyPr>
          <a:lstStyle/>
          <a:p>
            <a:pPr algn="l">
              <a:lnSpc>
                <a:spcPts val="5336"/>
              </a:lnSpc>
            </a:pPr>
            <a:r>
              <a:rPr lang="en-US" sz="4234" b="1">
                <a:solidFill>
                  <a:srgbClr val="00136F"/>
                </a:solidFill>
                <a:latin typeface="Montserrat Ultra-Bold"/>
                <a:ea typeface="Montserrat Ultra-Bold"/>
                <a:cs typeface="Montserrat Ultra-Bold"/>
                <a:sym typeface="Montserrat Ultra-Bold"/>
              </a:rPr>
              <a:t>Sexual Health in CRC Survivors (2 yrs Post-Diagnosis)</a:t>
            </a:r>
          </a:p>
        </p:txBody>
      </p:sp>
      <p:sp>
        <p:nvSpPr>
          <p:cNvPr id="28" name="TextBox 28"/>
          <p:cNvSpPr txBox="1"/>
          <p:nvPr/>
        </p:nvSpPr>
        <p:spPr>
          <a:xfrm>
            <a:off x="1997494" y="3713827"/>
            <a:ext cx="13472255" cy="4990962"/>
          </a:xfrm>
          <a:prstGeom prst="rect">
            <a:avLst/>
          </a:prstGeom>
        </p:spPr>
        <p:txBody>
          <a:bodyPr lIns="0" tIns="0" rIns="0" bIns="0" rtlCol="0" anchor="t">
            <a:spAutoFit/>
          </a:bodyPr>
          <a:lstStyle/>
          <a:p>
            <a:pPr algn="l">
              <a:lnSpc>
                <a:spcPts val="4373"/>
              </a:lnSpc>
            </a:pPr>
            <a:r>
              <a:rPr lang="en-US" sz="2896" b="1" spc="-101">
                <a:solidFill>
                  <a:srgbClr val="000000"/>
                </a:solidFill>
                <a:latin typeface="Univers Bold"/>
                <a:ea typeface="Univers Bold"/>
                <a:cs typeface="Univers Bold"/>
                <a:sym typeface="Univers Bold"/>
              </a:rPr>
              <a:t>Communication Gaps</a:t>
            </a:r>
          </a:p>
          <a:p>
            <a:pPr marL="625312" lvl="1" indent="-312656" algn="l">
              <a:lnSpc>
                <a:spcPts val="4373"/>
              </a:lnSpc>
              <a:buFont typeface="Arial"/>
              <a:buChar char="•"/>
            </a:pPr>
            <a:r>
              <a:rPr lang="en-US" sz="2896" spc="-101">
                <a:solidFill>
                  <a:srgbClr val="000000"/>
                </a:solidFill>
                <a:latin typeface="Univers"/>
                <a:ea typeface="Univers"/>
                <a:cs typeface="Univers"/>
                <a:sym typeface="Univers"/>
              </a:rPr>
              <a:t>Few survivors discuss sexuality with clinicians:</a:t>
            </a:r>
          </a:p>
          <a:p>
            <a:pPr marL="1250623" lvl="2" indent="-416874" algn="l">
              <a:lnSpc>
                <a:spcPts val="4373"/>
              </a:lnSpc>
              <a:buFont typeface="Arial"/>
              <a:buChar char="⚬"/>
            </a:pPr>
            <a:r>
              <a:rPr lang="en-US" sz="2896" spc="-101">
                <a:solidFill>
                  <a:srgbClr val="000000"/>
                </a:solidFill>
                <a:latin typeface="Univers"/>
                <a:ea typeface="Univers"/>
                <a:cs typeface="Univers"/>
                <a:sym typeface="Univers"/>
              </a:rPr>
              <a:t>20% of men and 11% of women</a:t>
            </a:r>
          </a:p>
          <a:p>
            <a:pPr marL="1250623" lvl="2" indent="-416874" algn="l">
              <a:lnSpc>
                <a:spcPts val="4373"/>
              </a:lnSpc>
              <a:buFont typeface="Arial"/>
              <a:buChar char="⚬"/>
            </a:pPr>
            <a:r>
              <a:rPr lang="en-US" sz="2896" spc="-101">
                <a:solidFill>
                  <a:srgbClr val="000000"/>
                </a:solidFill>
                <a:latin typeface="Univers"/>
                <a:ea typeface="Univers"/>
                <a:cs typeface="Univers"/>
                <a:sym typeface="Univers"/>
              </a:rPr>
              <a:t>11% of colon cancer vs. 33% of rectal cancer patients</a:t>
            </a:r>
          </a:p>
          <a:p>
            <a:pPr algn="l">
              <a:lnSpc>
                <a:spcPts val="4373"/>
              </a:lnSpc>
            </a:pPr>
            <a:r>
              <a:rPr lang="en-US" sz="2896" b="1" spc="-101">
                <a:solidFill>
                  <a:srgbClr val="000000"/>
                </a:solidFill>
                <a:latin typeface="Univers Bold"/>
                <a:ea typeface="Univers Bold"/>
                <a:cs typeface="Univers Bold"/>
                <a:sym typeface="Univers Bold"/>
              </a:rPr>
              <a:t>Factors increasing discussion: </a:t>
            </a:r>
            <a:r>
              <a:rPr lang="en-US" sz="2896" spc="-101">
                <a:solidFill>
                  <a:srgbClr val="000000"/>
                </a:solidFill>
                <a:latin typeface="Univers"/>
                <a:ea typeface="Univers"/>
                <a:cs typeface="Univers"/>
                <a:sym typeface="Univers"/>
              </a:rPr>
              <a:t>younger age, ostomy, receipt of radiotherapy</a:t>
            </a:r>
          </a:p>
          <a:p>
            <a:pPr algn="l">
              <a:lnSpc>
                <a:spcPts val="4373"/>
              </a:lnSpc>
            </a:pPr>
            <a:r>
              <a:rPr lang="en-US" sz="2896" b="1" spc="-101">
                <a:solidFill>
                  <a:srgbClr val="000000"/>
                </a:solidFill>
                <a:latin typeface="Univers Bold"/>
                <a:ea typeface="Univers Bold"/>
                <a:cs typeface="Univers Bold"/>
                <a:sym typeface="Univers Bold"/>
              </a:rPr>
              <a:t>Clinical Implications</a:t>
            </a:r>
          </a:p>
          <a:p>
            <a:pPr marL="625312" lvl="1" indent="-312656" algn="l">
              <a:lnSpc>
                <a:spcPts val="4373"/>
              </a:lnSpc>
              <a:buFont typeface="Arial"/>
              <a:buChar char="•"/>
            </a:pPr>
            <a:r>
              <a:rPr lang="en-US" sz="2896" spc="-101">
                <a:solidFill>
                  <a:srgbClr val="000000"/>
                </a:solidFill>
                <a:latin typeface="Univers"/>
                <a:ea typeface="Univers"/>
                <a:cs typeface="Univers"/>
                <a:sym typeface="Univers"/>
              </a:rPr>
              <a:t>Screen for sexual dysfunction - especially for survivors with fecal incontinence</a:t>
            </a:r>
          </a:p>
          <a:p>
            <a:pPr marL="625312" lvl="1" indent="-312656" algn="l">
              <a:lnSpc>
                <a:spcPts val="4373"/>
              </a:lnSpc>
              <a:buFont typeface="Arial"/>
              <a:buChar char="•"/>
            </a:pPr>
            <a:r>
              <a:rPr lang="en-US" sz="2896" spc="-101">
                <a:solidFill>
                  <a:srgbClr val="000000"/>
                </a:solidFill>
                <a:latin typeface="Univers"/>
                <a:ea typeface="Univers"/>
                <a:cs typeface="Univers"/>
                <a:sym typeface="Univers"/>
              </a:rPr>
              <a:t>Don’t assume a conversation about sexuality is “irrelevant” for certain patients due to their age, gender, or relationship status</a:t>
            </a:r>
          </a:p>
        </p:txBody>
      </p:sp>
      <p:sp>
        <p:nvSpPr>
          <p:cNvPr id="29" name="TextBox 29"/>
          <p:cNvSpPr txBox="1"/>
          <p:nvPr/>
        </p:nvSpPr>
        <p:spPr>
          <a:xfrm>
            <a:off x="10223035" y="9733915"/>
            <a:ext cx="6883896" cy="170815"/>
          </a:xfrm>
          <a:prstGeom prst="rect">
            <a:avLst/>
          </a:prstGeom>
        </p:spPr>
        <p:txBody>
          <a:bodyPr lIns="0" tIns="0" rIns="0" bIns="0" rtlCol="0" anchor="t">
            <a:spAutoFit/>
          </a:bodyPr>
          <a:lstStyle/>
          <a:p>
            <a:pPr algn="l">
              <a:lnSpc>
                <a:spcPts val="1100"/>
              </a:lnSpc>
              <a:spcBef>
                <a:spcPct val="0"/>
              </a:spcBef>
            </a:pPr>
            <a:r>
              <a:rPr lang="en-US" sz="1100" spc="-38">
                <a:solidFill>
                  <a:srgbClr val="000000"/>
                </a:solidFill>
                <a:latin typeface="Univers"/>
                <a:ea typeface="Univers"/>
                <a:cs typeface="Univers"/>
                <a:sym typeface="Univers"/>
              </a:rPr>
              <a:t>Bober SL, Varela VS. Sexuality in adult cancer survivors: challenges and intervention. J Clin Oncol 2012;30:3712-9</a:t>
            </a:r>
          </a:p>
        </p:txBody>
      </p:sp>
      <p:sp>
        <p:nvSpPr>
          <p:cNvPr id="30" name="TextBox 30"/>
          <p:cNvSpPr txBox="1"/>
          <p:nvPr/>
        </p:nvSpPr>
        <p:spPr>
          <a:xfrm>
            <a:off x="10223035" y="9248775"/>
            <a:ext cx="7036265" cy="304165"/>
          </a:xfrm>
          <a:prstGeom prst="rect">
            <a:avLst/>
          </a:prstGeom>
        </p:spPr>
        <p:txBody>
          <a:bodyPr lIns="0" tIns="0" rIns="0" bIns="0" rtlCol="0" anchor="t">
            <a:spAutoFit/>
          </a:bodyPr>
          <a:lstStyle/>
          <a:p>
            <a:pPr algn="l">
              <a:lnSpc>
                <a:spcPts val="1100"/>
              </a:lnSpc>
              <a:spcBef>
                <a:spcPct val="0"/>
              </a:spcBef>
            </a:pPr>
            <a:r>
              <a:rPr lang="en-US" sz="1100" spc="-38">
                <a:solidFill>
                  <a:srgbClr val="000000"/>
                </a:solidFill>
                <a:latin typeface="Univers"/>
                <a:ea typeface="Univers"/>
                <a:cs typeface="Univers"/>
                <a:sym typeface="Univers"/>
              </a:rPr>
              <a:t>Traa MJ, De Vries J, Roukema JA, Den Oudsten BL (2012) Sexual (dys)function and the quality of sexual life in patients with colorectal cancer: a systematic review. Ann Oncol 23 (1):19-27. https://doi.org/10.1093/annonc/mdr133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500955" y="1739794"/>
            <a:ext cx="2758345" cy="245871"/>
            <a:chOff x="0" y="0"/>
            <a:chExt cx="726478" cy="64756"/>
          </a:xfrm>
        </p:grpSpPr>
        <p:sp>
          <p:nvSpPr>
            <p:cNvPr id="3" name="Freeform 3"/>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9B314"/>
            </a:solidFill>
          </p:spPr>
          <p:txBody>
            <a:bodyPr/>
            <a:lstStyle/>
            <a:p>
              <a:endParaRPr lang="en-US"/>
            </a:p>
          </p:txBody>
        </p:sp>
        <p:sp>
          <p:nvSpPr>
            <p:cNvPr id="4" name="TextBox 4"/>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028700" y="626321"/>
            <a:ext cx="3336038" cy="1347682"/>
            <a:chOff x="0" y="0"/>
            <a:chExt cx="4448050" cy="1796909"/>
          </a:xfrm>
        </p:grpSpPr>
        <p:sp>
          <p:nvSpPr>
            <p:cNvPr id="6" name="Freeform 6"/>
            <p:cNvSpPr/>
            <p:nvPr/>
          </p:nvSpPr>
          <p:spPr>
            <a:xfrm rot="-586919">
              <a:off x="915157" y="34528"/>
              <a:ext cx="466355" cy="699970"/>
            </a:xfrm>
            <a:custGeom>
              <a:avLst/>
              <a:gdLst/>
              <a:ahLst/>
              <a:cxnLst/>
              <a:rect l="l" t="t" r="r" b="b"/>
              <a:pathLst>
                <a:path w="466355" h="699970">
                  <a:moveTo>
                    <a:pt x="0" y="0"/>
                  </a:moveTo>
                  <a:lnTo>
                    <a:pt x="466355" y="0"/>
                  </a:lnTo>
                  <a:lnTo>
                    <a:pt x="466355" y="699971"/>
                  </a:lnTo>
                  <a:lnTo>
                    <a:pt x="0" y="6999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Freeform 7"/>
            <p:cNvSpPr/>
            <p:nvPr/>
          </p:nvSpPr>
          <p:spPr>
            <a:xfrm rot="-3527984">
              <a:off x="503875" y="121299"/>
              <a:ext cx="425574" cy="638760"/>
            </a:xfrm>
            <a:custGeom>
              <a:avLst/>
              <a:gdLst/>
              <a:ahLst/>
              <a:cxnLst/>
              <a:rect l="l" t="t" r="r" b="b"/>
              <a:pathLst>
                <a:path w="425574" h="638760">
                  <a:moveTo>
                    <a:pt x="0" y="0"/>
                  </a:moveTo>
                  <a:lnTo>
                    <a:pt x="425574" y="0"/>
                  </a:lnTo>
                  <a:lnTo>
                    <a:pt x="425574" y="638760"/>
                  </a:lnTo>
                  <a:lnTo>
                    <a:pt x="0" y="6387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p:cNvSpPr/>
            <p:nvPr/>
          </p:nvSpPr>
          <p:spPr>
            <a:xfrm rot="-6078961">
              <a:off x="221086" y="399711"/>
              <a:ext cx="390806" cy="586575"/>
            </a:xfrm>
            <a:custGeom>
              <a:avLst/>
              <a:gdLst/>
              <a:ahLst/>
              <a:cxnLst/>
              <a:rect l="l" t="t" r="r" b="b"/>
              <a:pathLst>
                <a:path w="390806" h="586575">
                  <a:moveTo>
                    <a:pt x="0" y="0"/>
                  </a:moveTo>
                  <a:lnTo>
                    <a:pt x="390806" y="0"/>
                  </a:lnTo>
                  <a:lnTo>
                    <a:pt x="390806" y="586575"/>
                  </a:lnTo>
                  <a:lnTo>
                    <a:pt x="0" y="58657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Freeform 9"/>
            <p:cNvSpPr/>
            <p:nvPr/>
          </p:nvSpPr>
          <p:spPr>
            <a:xfrm rot="-7906289">
              <a:off x="136525" y="721177"/>
              <a:ext cx="347580" cy="521696"/>
            </a:xfrm>
            <a:custGeom>
              <a:avLst/>
              <a:gdLst/>
              <a:ahLst/>
              <a:cxnLst/>
              <a:rect l="l" t="t" r="r" b="b"/>
              <a:pathLst>
                <a:path w="347580" h="521696">
                  <a:moveTo>
                    <a:pt x="0" y="0"/>
                  </a:moveTo>
                  <a:lnTo>
                    <a:pt x="347579" y="0"/>
                  </a:lnTo>
                  <a:lnTo>
                    <a:pt x="347579" y="521695"/>
                  </a:lnTo>
                  <a:lnTo>
                    <a:pt x="0" y="52169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0" name="Freeform 10"/>
            <p:cNvSpPr/>
            <p:nvPr/>
          </p:nvSpPr>
          <p:spPr>
            <a:xfrm rot="-10285624">
              <a:off x="212313" y="1062796"/>
              <a:ext cx="302405" cy="453891"/>
            </a:xfrm>
            <a:custGeom>
              <a:avLst/>
              <a:gdLst/>
              <a:ahLst/>
              <a:cxnLst/>
              <a:rect l="l" t="t" r="r" b="b"/>
              <a:pathLst>
                <a:path w="302405" h="453891">
                  <a:moveTo>
                    <a:pt x="0" y="0"/>
                  </a:moveTo>
                  <a:lnTo>
                    <a:pt x="302405" y="0"/>
                  </a:lnTo>
                  <a:lnTo>
                    <a:pt x="302405" y="453891"/>
                  </a:lnTo>
                  <a:lnTo>
                    <a:pt x="0" y="4538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1" name="Freeform 11"/>
            <p:cNvSpPr/>
            <p:nvPr/>
          </p:nvSpPr>
          <p:spPr>
            <a:xfrm rot="-1578899">
              <a:off x="427047" y="1276528"/>
              <a:ext cx="261444" cy="392411"/>
            </a:xfrm>
            <a:custGeom>
              <a:avLst/>
              <a:gdLst/>
              <a:ahLst/>
              <a:cxnLst/>
              <a:rect l="l" t="t" r="r" b="b"/>
              <a:pathLst>
                <a:path w="261444" h="392411">
                  <a:moveTo>
                    <a:pt x="0" y="0"/>
                  </a:moveTo>
                  <a:lnTo>
                    <a:pt x="261444" y="0"/>
                  </a:lnTo>
                  <a:lnTo>
                    <a:pt x="261444" y="392411"/>
                  </a:lnTo>
                  <a:lnTo>
                    <a:pt x="0" y="39241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2" name="Freeform 12"/>
            <p:cNvSpPr/>
            <p:nvPr/>
          </p:nvSpPr>
          <p:spPr>
            <a:xfrm rot="6582263">
              <a:off x="723505" y="1453153"/>
              <a:ext cx="233178" cy="349985"/>
            </a:xfrm>
            <a:custGeom>
              <a:avLst/>
              <a:gdLst/>
              <a:ahLst/>
              <a:cxnLst/>
              <a:rect l="l" t="t" r="r" b="b"/>
              <a:pathLst>
                <a:path w="233178" h="349985">
                  <a:moveTo>
                    <a:pt x="0" y="0"/>
                  </a:moveTo>
                  <a:lnTo>
                    <a:pt x="233177" y="0"/>
                  </a:lnTo>
                  <a:lnTo>
                    <a:pt x="233177" y="349985"/>
                  </a:lnTo>
                  <a:lnTo>
                    <a:pt x="0" y="34998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3" name="TextBox 13"/>
            <p:cNvSpPr txBox="1"/>
            <p:nvPr/>
          </p:nvSpPr>
          <p:spPr>
            <a:xfrm>
              <a:off x="668397"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K</a:t>
              </a:r>
            </a:p>
          </p:txBody>
        </p:sp>
        <p:sp>
          <p:nvSpPr>
            <p:cNvPr id="14" name="TextBox 14"/>
            <p:cNvSpPr txBox="1"/>
            <p:nvPr/>
          </p:nvSpPr>
          <p:spPr>
            <a:xfrm>
              <a:off x="103475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a</a:t>
              </a:r>
            </a:p>
          </p:txBody>
        </p:sp>
        <p:sp>
          <p:nvSpPr>
            <p:cNvPr id="15" name="TextBox 15"/>
            <p:cNvSpPr txBox="1"/>
            <p:nvPr/>
          </p:nvSpPr>
          <p:spPr>
            <a:xfrm>
              <a:off x="142290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n</a:t>
              </a:r>
            </a:p>
          </p:txBody>
        </p:sp>
        <p:sp>
          <p:nvSpPr>
            <p:cNvPr id="16" name="TextBox 16"/>
            <p:cNvSpPr txBox="1"/>
            <p:nvPr/>
          </p:nvSpPr>
          <p:spPr>
            <a:xfrm>
              <a:off x="2181657" y="731913"/>
              <a:ext cx="372287"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u</a:t>
              </a:r>
            </a:p>
          </p:txBody>
        </p:sp>
        <p:sp>
          <p:nvSpPr>
            <p:cNvPr id="17" name="TextBox 17"/>
            <p:cNvSpPr txBox="1"/>
            <p:nvPr/>
          </p:nvSpPr>
          <p:spPr>
            <a:xfrm>
              <a:off x="178053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S</a:t>
              </a:r>
            </a:p>
          </p:txBody>
        </p:sp>
        <p:sp>
          <p:nvSpPr>
            <p:cNvPr id="18" name="TextBox 18"/>
            <p:cNvSpPr txBox="1"/>
            <p:nvPr/>
          </p:nvSpPr>
          <p:spPr>
            <a:xfrm>
              <a:off x="2455310"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r</a:t>
              </a:r>
            </a:p>
          </p:txBody>
        </p:sp>
        <p:sp>
          <p:nvSpPr>
            <p:cNvPr id="19" name="TextBox 19"/>
            <p:cNvSpPr txBox="1"/>
            <p:nvPr/>
          </p:nvSpPr>
          <p:spPr>
            <a:xfrm>
              <a:off x="2752546"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20" name="TextBox 20"/>
            <p:cNvSpPr txBox="1"/>
            <p:nvPr/>
          </p:nvSpPr>
          <p:spPr>
            <a:xfrm>
              <a:off x="300310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i</a:t>
              </a:r>
            </a:p>
          </p:txBody>
        </p:sp>
        <p:sp>
          <p:nvSpPr>
            <p:cNvPr id="21" name="TextBox 21"/>
            <p:cNvSpPr txBox="1"/>
            <p:nvPr/>
          </p:nvSpPr>
          <p:spPr>
            <a:xfrm>
              <a:off x="3256949"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22" name="TextBox 22"/>
            <p:cNvSpPr txBox="1"/>
            <p:nvPr/>
          </p:nvSpPr>
          <p:spPr>
            <a:xfrm>
              <a:off x="3597635"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e</a:t>
              </a:r>
            </a:p>
          </p:txBody>
        </p:sp>
        <p:sp>
          <p:nvSpPr>
            <p:cNvPr id="23" name="TextBox 23"/>
            <p:cNvSpPr txBox="1"/>
            <p:nvPr/>
          </p:nvSpPr>
          <p:spPr>
            <a:xfrm>
              <a:off x="3992181" y="1101515"/>
              <a:ext cx="184337" cy="350834"/>
            </a:xfrm>
            <a:prstGeom prst="rect">
              <a:avLst/>
            </a:prstGeom>
          </p:spPr>
          <p:txBody>
            <a:bodyPr lIns="0" tIns="0" rIns="0" bIns="0" rtlCol="0" anchor="t">
              <a:spAutoFit/>
            </a:bodyPr>
            <a:lstStyle/>
            <a:p>
              <a:pPr algn="ctr">
                <a:lnSpc>
                  <a:spcPts val="1960"/>
                </a:lnSpc>
                <a:spcBef>
                  <a:spcPct val="0"/>
                </a:spcBef>
              </a:pPr>
              <a:r>
                <a:rPr lang="en-US" sz="1960" spc="-68">
                  <a:solidFill>
                    <a:srgbClr val="E9A500"/>
                  </a:solidFill>
                  <a:latin typeface="Sunborn"/>
                  <a:ea typeface="Sunborn"/>
                  <a:cs typeface="Sunborn"/>
                  <a:sym typeface="Sunborn"/>
                </a:rPr>
                <a:t>2</a:t>
              </a:r>
            </a:p>
          </p:txBody>
        </p:sp>
        <p:sp>
          <p:nvSpPr>
            <p:cNvPr id="24" name="TextBox 24"/>
            <p:cNvSpPr txBox="1"/>
            <p:nvPr/>
          </p:nvSpPr>
          <p:spPr>
            <a:xfrm>
              <a:off x="4231271" y="1105127"/>
              <a:ext cx="216779"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0</a:t>
              </a:r>
            </a:p>
          </p:txBody>
        </p:sp>
        <p:sp>
          <p:nvSpPr>
            <p:cNvPr id="25" name="TextBox 25"/>
            <p:cNvSpPr txBox="1"/>
            <p:nvPr/>
          </p:nvSpPr>
          <p:spPr>
            <a:xfrm>
              <a:off x="4186597" y="1101515"/>
              <a:ext cx="60475"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a:t>
              </a:r>
            </a:p>
          </p:txBody>
        </p:sp>
      </p:grpSp>
      <p:sp>
        <p:nvSpPr>
          <p:cNvPr id="26" name="TextBox 26"/>
          <p:cNvSpPr txBox="1"/>
          <p:nvPr/>
        </p:nvSpPr>
        <p:spPr>
          <a:xfrm>
            <a:off x="1139734" y="3498219"/>
            <a:ext cx="16119566" cy="4358165"/>
          </a:xfrm>
          <a:prstGeom prst="rect">
            <a:avLst/>
          </a:prstGeom>
        </p:spPr>
        <p:txBody>
          <a:bodyPr lIns="0" tIns="0" rIns="0" bIns="0" rtlCol="0" anchor="t">
            <a:spAutoFit/>
          </a:bodyPr>
          <a:lstStyle/>
          <a:p>
            <a:pPr algn="l">
              <a:lnSpc>
                <a:spcPts val="4668"/>
              </a:lnSpc>
            </a:pPr>
            <a:r>
              <a:rPr lang="en-US" sz="2935" b="1" spc="-102">
                <a:solidFill>
                  <a:srgbClr val="000000"/>
                </a:solidFill>
                <a:latin typeface="Univers Bold"/>
                <a:ea typeface="Univers Bold"/>
                <a:cs typeface="Univers Bold"/>
                <a:sym typeface="Univers Bold"/>
              </a:rPr>
              <a:t>Vitamin D</a:t>
            </a:r>
          </a:p>
          <a:p>
            <a:pPr marL="567559" lvl="1" indent="-283780" algn="l">
              <a:lnSpc>
                <a:spcPts val="4179"/>
              </a:lnSpc>
              <a:buFont typeface="Arial"/>
              <a:buChar char="•"/>
            </a:pPr>
            <a:r>
              <a:rPr lang="en-US" sz="2628" spc="-92">
                <a:solidFill>
                  <a:srgbClr val="000000"/>
                </a:solidFill>
                <a:latin typeface="Univers"/>
                <a:ea typeface="Univers"/>
                <a:cs typeface="Univers"/>
                <a:sym typeface="Univers"/>
              </a:rPr>
              <a:t>Epidemiological studies suggest </a:t>
            </a:r>
            <a:r>
              <a:rPr lang="en-US" sz="2628" b="1" spc="-92">
                <a:solidFill>
                  <a:srgbClr val="000000"/>
                </a:solidFill>
                <a:latin typeface="Univers Bold"/>
                <a:ea typeface="Univers Bold"/>
                <a:cs typeface="Univers Bold"/>
                <a:sym typeface="Univers Bold"/>
              </a:rPr>
              <a:t>Vitamin D deficiency i</a:t>
            </a:r>
            <a:r>
              <a:rPr lang="en-US" sz="2628" spc="-92">
                <a:solidFill>
                  <a:srgbClr val="000000"/>
                </a:solidFill>
                <a:latin typeface="Univers"/>
                <a:ea typeface="Univers"/>
                <a:cs typeface="Univers"/>
                <a:sym typeface="Univers"/>
              </a:rPr>
              <a:t>ncreases the incidence of CRC and has a negative impact on survival, however further research is needed to clarify the role of Vitamin D in CRC</a:t>
            </a:r>
          </a:p>
          <a:p>
            <a:pPr algn="l">
              <a:lnSpc>
                <a:spcPts val="4664"/>
              </a:lnSpc>
            </a:pPr>
            <a:r>
              <a:rPr lang="en-US" sz="2933" b="1" spc="-102">
                <a:solidFill>
                  <a:srgbClr val="000000"/>
                </a:solidFill>
                <a:latin typeface="Univers Bold"/>
                <a:ea typeface="Univers Bold"/>
                <a:cs typeface="Univers Bold"/>
                <a:sym typeface="Univers Bold"/>
              </a:rPr>
              <a:t>Aspirin</a:t>
            </a:r>
          </a:p>
          <a:p>
            <a:pPr marL="567559" lvl="1" indent="-283780" algn="l">
              <a:lnSpc>
                <a:spcPts val="4179"/>
              </a:lnSpc>
              <a:buFont typeface="Arial"/>
              <a:buChar char="•"/>
            </a:pPr>
            <a:r>
              <a:rPr lang="en-US" sz="2628" spc="-92">
                <a:solidFill>
                  <a:srgbClr val="000000"/>
                </a:solidFill>
                <a:latin typeface="Univers"/>
                <a:ea typeface="Univers"/>
                <a:cs typeface="Univers"/>
                <a:sym typeface="Univers"/>
              </a:rPr>
              <a:t>Evidence is unclear whether aspirin reduces the risk of CRC incidence or mortality when employed as primary prevention</a:t>
            </a:r>
          </a:p>
          <a:p>
            <a:pPr marL="567559" lvl="1" indent="-283780" algn="l">
              <a:lnSpc>
                <a:spcPts val="4179"/>
              </a:lnSpc>
              <a:buFont typeface="Arial"/>
              <a:buChar char="•"/>
            </a:pPr>
            <a:r>
              <a:rPr lang="en-US" sz="2628" spc="-92">
                <a:solidFill>
                  <a:srgbClr val="000000"/>
                </a:solidFill>
                <a:latin typeface="Univers"/>
                <a:ea typeface="Univers"/>
                <a:cs typeface="Univers"/>
                <a:sym typeface="Univers"/>
              </a:rPr>
              <a:t> Daily low-dose aspirin may reduce mortality in stage I–III survivors</a:t>
            </a:r>
          </a:p>
          <a:p>
            <a:pPr marL="1135118" lvl="2" indent="-378373" algn="l">
              <a:lnSpc>
                <a:spcPts val="4179"/>
              </a:lnSpc>
              <a:buFont typeface="Arial"/>
              <a:buChar char="⚬"/>
            </a:pPr>
            <a:r>
              <a:rPr lang="en-US" sz="2628" spc="-92">
                <a:solidFill>
                  <a:srgbClr val="000000"/>
                </a:solidFill>
                <a:latin typeface="Univers"/>
                <a:ea typeface="Univers"/>
                <a:cs typeface="Univers"/>
                <a:sym typeface="Univers"/>
              </a:rPr>
              <a:t>Consider for those with ≥10-year life expectancy and no contraindications</a:t>
            </a:r>
          </a:p>
        </p:txBody>
      </p:sp>
      <p:sp>
        <p:nvSpPr>
          <p:cNvPr id="27" name="Freeform 27"/>
          <p:cNvSpPr/>
          <p:nvPr/>
        </p:nvSpPr>
        <p:spPr>
          <a:xfrm>
            <a:off x="13610121" y="7856384"/>
            <a:ext cx="1781668" cy="757209"/>
          </a:xfrm>
          <a:custGeom>
            <a:avLst/>
            <a:gdLst/>
            <a:ahLst/>
            <a:cxnLst/>
            <a:rect l="l" t="t" r="r" b="b"/>
            <a:pathLst>
              <a:path w="1781668" h="757209">
                <a:moveTo>
                  <a:pt x="0" y="0"/>
                </a:moveTo>
                <a:lnTo>
                  <a:pt x="1781669" y="0"/>
                </a:lnTo>
                <a:lnTo>
                  <a:pt x="1781669" y="757209"/>
                </a:lnTo>
                <a:lnTo>
                  <a:pt x="0" y="757209"/>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28" name="Freeform 28"/>
          <p:cNvSpPr/>
          <p:nvPr/>
        </p:nvSpPr>
        <p:spPr>
          <a:xfrm>
            <a:off x="15880128" y="6949003"/>
            <a:ext cx="1359343" cy="2161977"/>
          </a:xfrm>
          <a:custGeom>
            <a:avLst/>
            <a:gdLst/>
            <a:ahLst/>
            <a:cxnLst/>
            <a:rect l="l" t="t" r="r" b="b"/>
            <a:pathLst>
              <a:path w="1359343" h="2161977">
                <a:moveTo>
                  <a:pt x="0" y="0"/>
                </a:moveTo>
                <a:lnTo>
                  <a:pt x="1359343" y="0"/>
                </a:lnTo>
                <a:lnTo>
                  <a:pt x="1359343" y="2161977"/>
                </a:lnTo>
                <a:lnTo>
                  <a:pt x="0" y="2161977"/>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29" name="TextBox 29"/>
          <p:cNvSpPr txBox="1"/>
          <p:nvPr/>
        </p:nvSpPr>
        <p:spPr>
          <a:xfrm>
            <a:off x="8221136" y="1028700"/>
            <a:ext cx="9038164" cy="542925"/>
          </a:xfrm>
          <a:prstGeom prst="rect">
            <a:avLst/>
          </a:prstGeom>
        </p:spPr>
        <p:txBody>
          <a:bodyPr lIns="0" tIns="0" rIns="0" bIns="0" rtlCol="0" anchor="t">
            <a:spAutoFit/>
          </a:bodyPr>
          <a:lstStyle/>
          <a:p>
            <a:pPr algn="r">
              <a:lnSpc>
                <a:spcPts val="4320"/>
              </a:lnSpc>
            </a:pPr>
            <a:r>
              <a:rPr lang="en-US" sz="3600" b="1">
                <a:solidFill>
                  <a:srgbClr val="101010"/>
                </a:solidFill>
                <a:latin typeface="Montserrat Bold"/>
                <a:ea typeface="Montserrat Bold"/>
                <a:cs typeface="Montserrat Bold"/>
                <a:sym typeface="Montserrat Bold"/>
              </a:rPr>
              <a:t>Primary Care Actions</a:t>
            </a:r>
          </a:p>
        </p:txBody>
      </p:sp>
      <p:sp>
        <p:nvSpPr>
          <p:cNvPr id="30" name="TextBox 30"/>
          <p:cNvSpPr txBox="1"/>
          <p:nvPr/>
        </p:nvSpPr>
        <p:spPr>
          <a:xfrm>
            <a:off x="1139734" y="8817930"/>
            <a:ext cx="8416315" cy="304165"/>
          </a:xfrm>
          <a:prstGeom prst="rect">
            <a:avLst/>
          </a:prstGeom>
        </p:spPr>
        <p:txBody>
          <a:bodyPr lIns="0" tIns="0" rIns="0" bIns="0" rtlCol="0" anchor="t">
            <a:spAutoFit/>
          </a:bodyPr>
          <a:lstStyle/>
          <a:p>
            <a:pPr algn="l">
              <a:lnSpc>
                <a:spcPts val="1100"/>
              </a:lnSpc>
              <a:spcBef>
                <a:spcPct val="0"/>
              </a:spcBef>
            </a:pPr>
            <a:r>
              <a:rPr lang="en-US" sz="1100" spc="-38">
                <a:solidFill>
                  <a:srgbClr val="000000"/>
                </a:solidFill>
                <a:latin typeface="Univers"/>
                <a:ea typeface="Univers"/>
                <a:cs typeface="Univers"/>
                <a:sym typeface="Univers"/>
              </a:rPr>
              <a:t>Evertine Wesselink, et. al, Sufficient 25-Hydroxyvitamin D Levels 2 Years after Colorectal Cancer Diagnosis are Associated with a Lower Risk of All-cause Mortality. Cancer Epidemiol Biomarkers Prev 1 April 2021; 30 (4): 765–773. https://doi.org/10.1158/1055-9965.EPI-20-1388</a:t>
            </a:r>
          </a:p>
        </p:txBody>
      </p:sp>
      <p:sp>
        <p:nvSpPr>
          <p:cNvPr id="31" name="TextBox 31"/>
          <p:cNvSpPr txBox="1"/>
          <p:nvPr/>
        </p:nvSpPr>
        <p:spPr>
          <a:xfrm>
            <a:off x="1175835" y="9236395"/>
            <a:ext cx="8416315" cy="304165"/>
          </a:xfrm>
          <a:prstGeom prst="rect">
            <a:avLst/>
          </a:prstGeom>
        </p:spPr>
        <p:txBody>
          <a:bodyPr lIns="0" tIns="0" rIns="0" bIns="0" rtlCol="0" anchor="t">
            <a:spAutoFit/>
          </a:bodyPr>
          <a:lstStyle/>
          <a:p>
            <a:pPr algn="l">
              <a:lnSpc>
                <a:spcPts val="1100"/>
              </a:lnSpc>
              <a:spcBef>
                <a:spcPct val="0"/>
              </a:spcBef>
            </a:pPr>
            <a:r>
              <a:rPr lang="en-US" sz="1100" spc="-38">
                <a:solidFill>
                  <a:srgbClr val="000000"/>
                </a:solidFill>
                <a:latin typeface="Univers"/>
                <a:ea typeface="Univers"/>
                <a:cs typeface="Univers"/>
                <a:sym typeface="Univers"/>
              </a:rPr>
              <a:t>Na SY, Kim KB, Lim YJ, Song HJ. Vitamin D and Colorectal Cancer: Current Perspectives and Future Directions. J Cancer Prev. 2022 Sep 30;27(3):147-156. doi: 10.15430/JCP.2022.27.3.147. PMID: 36258716; PMCID: PMC9537583.</a:t>
            </a:r>
          </a:p>
        </p:txBody>
      </p:sp>
      <p:sp>
        <p:nvSpPr>
          <p:cNvPr id="32" name="TextBox 32"/>
          <p:cNvSpPr txBox="1"/>
          <p:nvPr/>
        </p:nvSpPr>
        <p:spPr>
          <a:xfrm>
            <a:off x="1028700" y="2536170"/>
            <a:ext cx="13957917" cy="629793"/>
          </a:xfrm>
          <a:prstGeom prst="rect">
            <a:avLst/>
          </a:prstGeom>
        </p:spPr>
        <p:txBody>
          <a:bodyPr lIns="0" tIns="0" rIns="0" bIns="0" rtlCol="0" anchor="t">
            <a:spAutoFit/>
          </a:bodyPr>
          <a:lstStyle/>
          <a:p>
            <a:pPr algn="l">
              <a:lnSpc>
                <a:spcPts val="4955"/>
              </a:lnSpc>
            </a:pPr>
            <a:r>
              <a:rPr lang="en-US" sz="4200" b="1">
                <a:solidFill>
                  <a:srgbClr val="00136F"/>
                </a:solidFill>
                <a:latin typeface="Montserrat Ultra-Bold"/>
                <a:ea typeface="Montserrat Ultra-Bold"/>
                <a:cs typeface="Montserrat Ultra-Bold"/>
                <a:sym typeface="Montserrat Ultra-Bold"/>
              </a:rPr>
              <a:t>Health Promotion &amp; Prevention in CRC Survivors</a:t>
            </a:r>
          </a:p>
        </p:txBody>
      </p:sp>
      <p:sp>
        <p:nvSpPr>
          <p:cNvPr id="33" name="TextBox 33"/>
          <p:cNvSpPr txBox="1"/>
          <p:nvPr/>
        </p:nvSpPr>
        <p:spPr>
          <a:xfrm>
            <a:off x="1175835" y="8399309"/>
            <a:ext cx="8380214" cy="304165"/>
          </a:xfrm>
          <a:prstGeom prst="rect">
            <a:avLst/>
          </a:prstGeom>
        </p:spPr>
        <p:txBody>
          <a:bodyPr lIns="0" tIns="0" rIns="0" bIns="0" rtlCol="0" anchor="t">
            <a:spAutoFit/>
          </a:bodyPr>
          <a:lstStyle/>
          <a:p>
            <a:pPr algn="l">
              <a:lnSpc>
                <a:spcPts val="1100"/>
              </a:lnSpc>
              <a:spcBef>
                <a:spcPct val="0"/>
              </a:spcBef>
            </a:pPr>
            <a:r>
              <a:rPr lang="en-US" sz="1100" spc="-38">
                <a:solidFill>
                  <a:srgbClr val="000000"/>
                </a:solidFill>
                <a:latin typeface="Univers"/>
                <a:ea typeface="Univers"/>
                <a:cs typeface="Univers"/>
                <a:sym typeface="Univers"/>
              </a:rPr>
              <a:t>Bains SJ, et. al, Aspirin As Secondary Prevention in Patients With Colorectal Cancer: An Unselected Population-Based Study. J Clin Oncol. 2016 Jul 20;34(21):2501-8. doi: 10.1200/JCO.2015.65.3519. Epub 2016 May 31. PMID: 27247217.</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500955" y="1739794"/>
            <a:ext cx="2758345" cy="245871"/>
            <a:chOff x="0" y="0"/>
            <a:chExt cx="726478" cy="64756"/>
          </a:xfrm>
        </p:grpSpPr>
        <p:sp>
          <p:nvSpPr>
            <p:cNvPr id="3" name="Freeform 3"/>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9B314"/>
            </a:solidFill>
          </p:spPr>
          <p:txBody>
            <a:bodyPr/>
            <a:lstStyle/>
            <a:p>
              <a:endParaRPr lang="en-US"/>
            </a:p>
          </p:txBody>
        </p:sp>
        <p:sp>
          <p:nvSpPr>
            <p:cNvPr id="4" name="TextBox 4"/>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028700" y="626321"/>
            <a:ext cx="3336038" cy="1347682"/>
            <a:chOff x="0" y="0"/>
            <a:chExt cx="4448050" cy="1796909"/>
          </a:xfrm>
        </p:grpSpPr>
        <p:sp>
          <p:nvSpPr>
            <p:cNvPr id="6" name="Freeform 6"/>
            <p:cNvSpPr/>
            <p:nvPr/>
          </p:nvSpPr>
          <p:spPr>
            <a:xfrm rot="-586919">
              <a:off x="915157" y="34528"/>
              <a:ext cx="466355" cy="699970"/>
            </a:xfrm>
            <a:custGeom>
              <a:avLst/>
              <a:gdLst/>
              <a:ahLst/>
              <a:cxnLst/>
              <a:rect l="l" t="t" r="r" b="b"/>
              <a:pathLst>
                <a:path w="466355" h="699970">
                  <a:moveTo>
                    <a:pt x="0" y="0"/>
                  </a:moveTo>
                  <a:lnTo>
                    <a:pt x="466355" y="0"/>
                  </a:lnTo>
                  <a:lnTo>
                    <a:pt x="466355" y="699971"/>
                  </a:lnTo>
                  <a:lnTo>
                    <a:pt x="0" y="6999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Freeform 7"/>
            <p:cNvSpPr/>
            <p:nvPr/>
          </p:nvSpPr>
          <p:spPr>
            <a:xfrm rot="-3527984">
              <a:off x="503875" y="121299"/>
              <a:ext cx="425574" cy="638760"/>
            </a:xfrm>
            <a:custGeom>
              <a:avLst/>
              <a:gdLst/>
              <a:ahLst/>
              <a:cxnLst/>
              <a:rect l="l" t="t" r="r" b="b"/>
              <a:pathLst>
                <a:path w="425574" h="638760">
                  <a:moveTo>
                    <a:pt x="0" y="0"/>
                  </a:moveTo>
                  <a:lnTo>
                    <a:pt x="425574" y="0"/>
                  </a:lnTo>
                  <a:lnTo>
                    <a:pt x="425574" y="638760"/>
                  </a:lnTo>
                  <a:lnTo>
                    <a:pt x="0" y="6387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p:cNvSpPr/>
            <p:nvPr/>
          </p:nvSpPr>
          <p:spPr>
            <a:xfrm rot="-6078961">
              <a:off x="221086" y="399711"/>
              <a:ext cx="390806" cy="586575"/>
            </a:xfrm>
            <a:custGeom>
              <a:avLst/>
              <a:gdLst/>
              <a:ahLst/>
              <a:cxnLst/>
              <a:rect l="l" t="t" r="r" b="b"/>
              <a:pathLst>
                <a:path w="390806" h="586575">
                  <a:moveTo>
                    <a:pt x="0" y="0"/>
                  </a:moveTo>
                  <a:lnTo>
                    <a:pt x="390806" y="0"/>
                  </a:lnTo>
                  <a:lnTo>
                    <a:pt x="390806" y="586575"/>
                  </a:lnTo>
                  <a:lnTo>
                    <a:pt x="0" y="58657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Freeform 9"/>
            <p:cNvSpPr/>
            <p:nvPr/>
          </p:nvSpPr>
          <p:spPr>
            <a:xfrm rot="-7906289">
              <a:off x="136525" y="721177"/>
              <a:ext cx="347580" cy="521696"/>
            </a:xfrm>
            <a:custGeom>
              <a:avLst/>
              <a:gdLst/>
              <a:ahLst/>
              <a:cxnLst/>
              <a:rect l="l" t="t" r="r" b="b"/>
              <a:pathLst>
                <a:path w="347580" h="521696">
                  <a:moveTo>
                    <a:pt x="0" y="0"/>
                  </a:moveTo>
                  <a:lnTo>
                    <a:pt x="347579" y="0"/>
                  </a:lnTo>
                  <a:lnTo>
                    <a:pt x="347579" y="521695"/>
                  </a:lnTo>
                  <a:lnTo>
                    <a:pt x="0" y="52169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0" name="Freeform 10"/>
            <p:cNvSpPr/>
            <p:nvPr/>
          </p:nvSpPr>
          <p:spPr>
            <a:xfrm rot="-10285624">
              <a:off x="212313" y="1062796"/>
              <a:ext cx="302405" cy="453891"/>
            </a:xfrm>
            <a:custGeom>
              <a:avLst/>
              <a:gdLst/>
              <a:ahLst/>
              <a:cxnLst/>
              <a:rect l="l" t="t" r="r" b="b"/>
              <a:pathLst>
                <a:path w="302405" h="453891">
                  <a:moveTo>
                    <a:pt x="0" y="0"/>
                  </a:moveTo>
                  <a:lnTo>
                    <a:pt x="302405" y="0"/>
                  </a:lnTo>
                  <a:lnTo>
                    <a:pt x="302405" y="453891"/>
                  </a:lnTo>
                  <a:lnTo>
                    <a:pt x="0" y="4538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1" name="Freeform 11"/>
            <p:cNvSpPr/>
            <p:nvPr/>
          </p:nvSpPr>
          <p:spPr>
            <a:xfrm rot="-1578899">
              <a:off x="427047" y="1276528"/>
              <a:ext cx="261444" cy="392411"/>
            </a:xfrm>
            <a:custGeom>
              <a:avLst/>
              <a:gdLst/>
              <a:ahLst/>
              <a:cxnLst/>
              <a:rect l="l" t="t" r="r" b="b"/>
              <a:pathLst>
                <a:path w="261444" h="392411">
                  <a:moveTo>
                    <a:pt x="0" y="0"/>
                  </a:moveTo>
                  <a:lnTo>
                    <a:pt x="261444" y="0"/>
                  </a:lnTo>
                  <a:lnTo>
                    <a:pt x="261444" y="392411"/>
                  </a:lnTo>
                  <a:lnTo>
                    <a:pt x="0" y="39241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2" name="Freeform 12"/>
            <p:cNvSpPr/>
            <p:nvPr/>
          </p:nvSpPr>
          <p:spPr>
            <a:xfrm rot="6582263">
              <a:off x="723505" y="1453153"/>
              <a:ext cx="233178" cy="349985"/>
            </a:xfrm>
            <a:custGeom>
              <a:avLst/>
              <a:gdLst/>
              <a:ahLst/>
              <a:cxnLst/>
              <a:rect l="l" t="t" r="r" b="b"/>
              <a:pathLst>
                <a:path w="233178" h="349985">
                  <a:moveTo>
                    <a:pt x="0" y="0"/>
                  </a:moveTo>
                  <a:lnTo>
                    <a:pt x="233177" y="0"/>
                  </a:lnTo>
                  <a:lnTo>
                    <a:pt x="233177" y="349985"/>
                  </a:lnTo>
                  <a:lnTo>
                    <a:pt x="0" y="34998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3" name="TextBox 13"/>
            <p:cNvSpPr txBox="1"/>
            <p:nvPr/>
          </p:nvSpPr>
          <p:spPr>
            <a:xfrm>
              <a:off x="668397"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K</a:t>
              </a:r>
            </a:p>
          </p:txBody>
        </p:sp>
        <p:sp>
          <p:nvSpPr>
            <p:cNvPr id="14" name="TextBox 14"/>
            <p:cNvSpPr txBox="1"/>
            <p:nvPr/>
          </p:nvSpPr>
          <p:spPr>
            <a:xfrm>
              <a:off x="103475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a</a:t>
              </a:r>
            </a:p>
          </p:txBody>
        </p:sp>
        <p:sp>
          <p:nvSpPr>
            <p:cNvPr id="15" name="TextBox 15"/>
            <p:cNvSpPr txBox="1"/>
            <p:nvPr/>
          </p:nvSpPr>
          <p:spPr>
            <a:xfrm>
              <a:off x="142290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n</a:t>
              </a:r>
            </a:p>
          </p:txBody>
        </p:sp>
        <p:sp>
          <p:nvSpPr>
            <p:cNvPr id="16" name="TextBox 16"/>
            <p:cNvSpPr txBox="1"/>
            <p:nvPr/>
          </p:nvSpPr>
          <p:spPr>
            <a:xfrm>
              <a:off x="2181657" y="731913"/>
              <a:ext cx="372287"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u</a:t>
              </a:r>
            </a:p>
          </p:txBody>
        </p:sp>
        <p:sp>
          <p:nvSpPr>
            <p:cNvPr id="17" name="TextBox 17"/>
            <p:cNvSpPr txBox="1"/>
            <p:nvPr/>
          </p:nvSpPr>
          <p:spPr>
            <a:xfrm>
              <a:off x="178053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S</a:t>
              </a:r>
            </a:p>
          </p:txBody>
        </p:sp>
        <p:sp>
          <p:nvSpPr>
            <p:cNvPr id="18" name="TextBox 18"/>
            <p:cNvSpPr txBox="1"/>
            <p:nvPr/>
          </p:nvSpPr>
          <p:spPr>
            <a:xfrm>
              <a:off x="2455310"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r</a:t>
              </a:r>
            </a:p>
          </p:txBody>
        </p:sp>
        <p:sp>
          <p:nvSpPr>
            <p:cNvPr id="19" name="TextBox 19"/>
            <p:cNvSpPr txBox="1"/>
            <p:nvPr/>
          </p:nvSpPr>
          <p:spPr>
            <a:xfrm>
              <a:off x="2752546"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20" name="TextBox 20"/>
            <p:cNvSpPr txBox="1"/>
            <p:nvPr/>
          </p:nvSpPr>
          <p:spPr>
            <a:xfrm>
              <a:off x="300310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i</a:t>
              </a:r>
            </a:p>
          </p:txBody>
        </p:sp>
        <p:sp>
          <p:nvSpPr>
            <p:cNvPr id="21" name="TextBox 21"/>
            <p:cNvSpPr txBox="1"/>
            <p:nvPr/>
          </p:nvSpPr>
          <p:spPr>
            <a:xfrm>
              <a:off x="3256949"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22" name="TextBox 22"/>
            <p:cNvSpPr txBox="1"/>
            <p:nvPr/>
          </p:nvSpPr>
          <p:spPr>
            <a:xfrm>
              <a:off x="3597635"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e</a:t>
              </a:r>
            </a:p>
          </p:txBody>
        </p:sp>
        <p:sp>
          <p:nvSpPr>
            <p:cNvPr id="23" name="TextBox 23"/>
            <p:cNvSpPr txBox="1"/>
            <p:nvPr/>
          </p:nvSpPr>
          <p:spPr>
            <a:xfrm>
              <a:off x="3992181" y="1101515"/>
              <a:ext cx="184337" cy="350834"/>
            </a:xfrm>
            <a:prstGeom prst="rect">
              <a:avLst/>
            </a:prstGeom>
          </p:spPr>
          <p:txBody>
            <a:bodyPr lIns="0" tIns="0" rIns="0" bIns="0" rtlCol="0" anchor="t">
              <a:spAutoFit/>
            </a:bodyPr>
            <a:lstStyle/>
            <a:p>
              <a:pPr algn="ctr">
                <a:lnSpc>
                  <a:spcPts val="1960"/>
                </a:lnSpc>
                <a:spcBef>
                  <a:spcPct val="0"/>
                </a:spcBef>
              </a:pPr>
              <a:r>
                <a:rPr lang="en-US" sz="1960" spc="-68">
                  <a:solidFill>
                    <a:srgbClr val="E9A500"/>
                  </a:solidFill>
                  <a:latin typeface="Sunborn"/>
                  <a:ea typeface="Sunborn"/>
                  <a:cs typeface="Sunborn"/>
                  <a:sym typeface="Sunborn"/>
                </a:rPr>
                <a:t>2</a:t>
              </a:r>
            </a:p>
          </p:txBody>
        </p:sp>
        <p:sp>
          <p:nvSpPr>
            <p:cNvPr id="24" name="TextBox 24"/>
            <p:cNvSpPr txBox="1"/>
            <p:nvPr/>
          </p:nvSpPr>
          <p:spPr>
            <a:xfrm>
              <a:off x="4231271" y="1105127"/>
              <a:ext cx="216779"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0</a:t>
              </a:r>
            </a:p>
          </p:txBody>
        </p:sp>
        <p:sp>
          <p:nvSpPr>
            <p:cNvPr id="25" name="TextBox 25"/>
            <p:cNvSpPr txBox="1"/>
            <p:nvPr/>
          </p:nvSpPr>
          <p:spPr>
            <a:xfrm>
              <a:off x="4186597" y="1101515"/>
              <a:ext cx="60475"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a:t>
              </a:r>
            </a:p>
          </p:txBody>
        </p:sp>
      </p:grpSp>
      <p:sp>
        <p:nvSpPr>
          <p:cNvPr id="26" name="TextBox 26"/>
          <p:cNvSpPr txBox="1"/>
          <p:nvPr/>
        </p:nvSpPr>
        <p:spPr>
          <a:xfrm>
            <a:off x="1028700" y="3613638"/>
            <a:ext cx="12393294" cy="4882382"/>
          </a:xfrm>
          <a:prstGeom prst="rect">
            <a:avLst/>
          </a:prstGeom>
        </p:spPr>
        <p:txBody>
          <a:bodyPr lIns="0" tIns="0" rIns="0" bIns="0" rtlCol="0" anchor="t">
            <a:spAutoFit/>
          </a:bodyPr>
          <a:lstStyle/>
          <a:p>
            <a:pPr marL="596932" lvl="1" indent="-298466" algn="l">
              <a:lnSpc>
                <a:spcPts val="3870"/>
              </a:lnSpc>
              <a:buFont typeface="Arial"/>
              <a:buChar char="•"/>
            </a:pPr>
            <a:r>
              <a:rPr lang="en-US" sz="2764" b="1" spc="-96">
                <a:solidFill>
                  <a:srgbClr val="000000"/>
                </a:solidFill>
                <a:latin typeface="Univers Bold"/>
                <a:ea typeface="Univers Bold"/>
                <a:cs typeface="Univers Bold"/>
                <a:sym typeface="Univers Bold"/>
              </a:rPr>
              <a:t>Cancer Screening</a:t>
            </a:r>
          </a:p>
          <a:p>
            <a:pPr marL="1193864" lvl="2" indent="-397955" algn="l">
              <a:lnSpc>
                <a:spcPts val="3870"/>
              </a:lnSpc>
              <a:buFont typeface="Arial"/>
              <a:buChar char="⚬"/>
            </a:pPr>
            <a:r>
              <a:rPr lang="en-US" sz="2764" spc="-96">
                <a:solidFill>
                  <a:srgbClr val="000000"/>
                </a:solidFill>
                <a:latin typeface="Univers"/>
                <a:ea typeface="Univers"/>
                <a:cs typeface="Univers"/>
                <a:sym typeface="Univers"/>
              </a:rPr>
              <a:t>Follow standard average-risk screening guidelines for other cancers</a:t>
            </a:r>
          </a:p>
          <a:p>
            <a:pPr marL="1193864" lvl="2" indent="-397955" algn="l">
              <a:lnSpc>
                <a:spcPts val="3870"/>
              </a:lnSpc>
              <a:buFont typeface="Arial"/>
              <a:buChar char="⚬"/>
            </a:pPr>
            <a:r>
              <a:rPr lang="en-US" sz="2764" spc="-96">
                <a:solidFill>
                  <a:srgbClr val="000000"/>
                </a:solidFill>
                <a:latin typeface="Univers"/>
                <a:ea typeface="Univers"/>
                <a:cs typeface="Univers"/>
                <a:sym typeface="Univers"/>
              </a:rPr>
              <a:t>Discuss risks, benefits, and limitations based on individual health status</a:t>
            </a:r>
          </a:p>
          <a:p>
            <a:pPr marL="596932" lvl="1" indent="-298466" algn="l">
              <a:lnSpc>
                <a:spcPts val="3870"/>
              </a:lnSpc>
              <a:buFont typeface="Arial"/>
              <a:buChar char="•"/>
            </a:pPr>
            <a:r>
              <a:rPr lang="en-US" sz="2764" b="1" spc="-96">
                <a:solidFill>
                  <a:srgbClr val="000000"/>
                </a:solidFill>
                <a:latin typeface="Univers Bold"/>
                <a:ea typeface="Univers Bold"/>
                <a:cs typeface="Univers Bold"/>
                <a:sym typeface="Univers Bold"/>
              </a:rPr>
              <a:t> Obesity Management</a:t>
            </a:r>
          </a:p>
          <a:p>
            <a:pPr marL="1193864" lvl="2" indent="-397955" algn="l">
              <a:lnSpc>
                <a:spcPts val="3870"/>
              </a:lnSpc>
              <a:buFont typeface="Arial"/>
              <a:buChar char="⚬"/>
            </a:pPr>
            <a:r>
              <a:rPr lang="en-US" sz="2764" spc="-96">
                <a:solidFill>
                  <a:srgbClr val="000000"/>
                </a:solidFill>
                <a:latin typeface="Univers"/>
                <a:ea typeface="Univers"/>
                <a:cs typeface="Univers"/>
                <a:sym typeface="Univers"/>
              </a:rPr>
              <a:t>Obesity increases CRC recurrence risk; encourage evidence-based </a:t>
            </a:r>
            <a:r>
              <a:rPr lang="en-US" sz="2764" b="1" spc="-96">
                <a:solidFill>
                  <a:srgbClr val="000000"/>
                </a:solidFill>
                <a:latin typeface="Univers Bold"/>
                <a:ea typeface="Univers Bold"/>
                <a:cs typeface="Univers Bold"/>
                <a:sym typeface="Univers Bold"/>
              </a:rPr>
              <a:t>weight-loss strategies</a:t>
            </a:r>
            <a:r>
              <a:rPr lang="en-US" sz="2764" spc="-96">
                <a:solidFill>
                  <a:srgbClr val="000000"/>
                </a:solidFill>
                <a:latin typeface="Univers"/>
                <a:ea typeface="Univers"/>
                <a:cs typeface="Univers"/>
                <a:sym typeface="Univers"/>
              </a:rPr>
              <a:t> (we can help with this!)</a:t>
            </a:r>
          </a:p>
          <a:p>
            <a:pPr marL="1193864" lvl="2" indent="-397955" algn="l">
              <a:lnSpc>
                <a:spcPts val="3870"/>
              </a:lnSpc>
              <a:buFont typeface="Arial"/>
              <a:buChar char="⚬"/>
            </a:pPr>
            <a:r>
              <a:rPr lang="en-US" sz="2764" spc="-96">
                <a:solidFill>
                  <a:srgbClr val="000000"/>
                </a:solidFill>
                <a:latin typeface="Univers"/>
                <a:ea typeface="Univers"/>
                <a:cs typeface="Univers"/>
                <a:sym typeface="Univers"/>
              </a:rPr>
              <a:t>Encourage patients to aim for 150 minutes/week of physical activity</a:t>
            </a:r>
          </a:p>
          <a:p>
            <a:pPr marL="596932" lvl="1" indent="-298466" algn="l">
              <a:lnSpc>
                <a:spcPts val="3870"/>
              </a:lnSpc>
              <a:buFont typeface="Arial"/>
              <a:buChar char="•"/>
            </a:pPr>
            <a:r>
              <a:rPr lang="en-US" sz="2764" b="1" spc="-96">
                <a:solidFill>
                  <a:srgbClr val="000000"/>
                </a:solidFill>
                <a:latin typeface="Univers Bold"/>
                <a:ea typeface="Univers Bold"/>
                <a:cs typeface="Univers Bold"/>
                <a:sym typeface="Univers Bold"/>
              </a:rPr>
              <a:t>Nutrition</a:t>
            </a:r>
          </a:p>
          <a:p>
            <a:pPr marL="1193864" lvl="2" indent="-397955" algn="l">
              <a:lnSpc>
                <a:spcPts val="3870"/>
              </a:lnSpc>
              <a:buFont typeface="Arial"/>
              <a:buChar char="⚬"/>
            </a:pPr>
            <a:r>
              <a:rPr lang="en-US" sz="2764" spc="-96">
                <a:solidFill>
                  <a:srgbClr val="000000"/>
                </a:solidFill>
                <a:latin typeface="Univers"/>
                <a:ea typeface="Univers"/>
                <a:cs typeface="Univers"/>
                <a:sym typeface="Univers"/>
              </a:rPr>
              <a:t>Western diets high in refined grains and sugar increase recurrence risk</a:t>
            </a:r>
          </a:p>
          <a:p>
            <a:pPr marL="1193864" lvl="2" indent="-397955" algn="l">
              <a:lnSpc>
                <a:spcPts val="3870"/>
              </a:lnSpc>
              <a:buFont typeface="Arial"/>
              <a:buChar char="⚬"/>
            </a:pPr>
            <a:r>
              <a:rPr lang="en-US" sz="2764" spc="-96">
                <a:solidFill>
                  <a:srgbClr val="000000"/>
                </a:solidFill>
                <a:latin typeface="Univers"/>
                <a:ea typeface="Univers"/>
                <a:cs typeface="Univers"/>
                <a:sym typeface="Univers"/>
              </a:rPr>
              <a:t>Counsel on nutrition’s role in recurrence prevention</a:t>
            </a:r>
          </a:p>
        </p:txBody>
      </p:sp>
      <p:sp>
        <p:nvSpPr>
          <p:cNvPr id="27" name="Freeform 27"/>
          <p:cNvSpPr/>
          <p:nvPr/>
        </p:nvSpPr>
        <p:spPr>
          <a:xfrm>
            <a:off x="9605479" y="5974813"/>
            <a:ext cx="3464313" cy="629875"/>
          </a:xfrm>
          <a:custGeom>
            <a:avLst/>
            <a:gdLst/>
            <a:ahLst/>
            <a:cxnLst/>
            <a:rect l="l" t="t" r="r" b="b"/>
            <a:pathLst>
              <a:path w="3464313" h="629875">
                <a:moveTo>
                  <a:pt x="0" y="0"/>
                </a:moveTo>
                <a:lnTo>
                  <a:pt x="3464313" y="0"/>
                </a:lnTo>
                <a:lnTo>
                  <a:pt x="3464313" y="629875"/>
                </a:lnTo>
                <a:lnTo>
                  <a:pt x="0" y="629875"/>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28" name="TextBox 28"/>
          <p:cNvSpPr txBox="1"/>
          <p:nvPr/>
        </p:nvSpPr>
        <p:spPr>
          <a:xfrm>
            <a:off x="8221136" y="1028700"/>
            <a:ext cx="9038164" cy="542925"/>
          </a:xfrm>
          <a:prstGeom prst="rect">
            <a:avLst/>
          </a:prstGeom>
        </p:spPr>
        <p:txBody>
          <a:bodyPr lIns="0" tIns="0" rIns="0" bIns="0" rtlCol="0" anchor="t">
            <a:spAutoFit/>
          </a:bodyPr>
          <a:lstStyle/>
          <a:p>
            <a:pPr algn="r">
              <a:lnSpc>
                <a:spcPts val="4320"/>
              </a:lnSpc>
            </a:pPr>
            <a:r>
              <a:rPr lang="en-US" sz="3600" b="1">
                <a:solidFill>
                  <a:srgbClr val="101010"/>
                </a:solidFill>
                <a:latin typeface="Montserrat Bold"/>
                <a:ea typeface="Montserrat Bold"/>
                <a:cs typeface="Montserrat Bold"/>
                <a:sym typeface="Montserrat Bold"/>
              </a:rPr>
              <a:t>Primary Care Actions</a:t>
            </a:r>
          </a:p>
        </p:txBody>
      </p:sp>
      <p:sp>
        <p:nvSpPr>
          <p:cNvPr id="29" name="TextBox 29"/>
          <p:cNvSpPr txBox="1"/>
          <p:nvPr/>
        </p:nvSpPr>
        <p:spPr>
          <a:xfrm>
            <a:off x="1028700" y="2536170"/>
            <a:ext cx="13957917" cy="629793"/>
          </a:xfrm>
          <a:prstGeom prst="rect">
            <a:avLst/>
          </a:prstGeom>
        </p:spPr>
        <p:txBody>
          <a:bodyPr lIns="0" tIns="0" rIns="0" bIns="0" rtlCol="0" anchor="t">
            <a:spAutoFit/>
          </a:bodyPr>
          <a:lstStyle/>
          <a:p>
            <a:pPr algn="l">
              <a:lnSpc>
                <a:spcPts val="4955"/>
              </a:lnSpc>
            </a:pPr>
            <a:r>
              <a:rPr lang="en-US" sz="4200" b="1">
                <a:solidFill>
                  <a:srgbClr val="00136F"/>
                </a:solidFill>
                <a:latin typeface="Montserrat Ultra-Bold"/>
                <a:ea typeface="Montserrat Ultra-Bold"/>
                <a:cs typeface="Montserrat Ultra-Bold"/>
                <a:sym typeface="Montserrat Ultra-Bold"/>
              </a:rPr>
              <a:t>Health Promotion &amp; Prevention in CRC Survivors</a:t>
            </a:r>
          </a:p>
        </p:txBody>
      </p:sp>
      <p:grpSp>
        <p:nvGrpSpPr>
          <p:cNvPr id="30" name="Group 30"/>
          <p:cNvGrpSpPr/>
          <p:nvPr/>
        </p:nvGrpSpPr>
        <p:grpSpPr>
          <a:xfrm>
            <a:off x="13421994" y="5302182"/>
            <a:ext cx="3837306" cy="2283197"/>
            <a:chOff x="0" y="0"/>
            <a:chExt cx="5116408" cy="3044263"/>
          </a:xfrm>
        </p:grpSpPr>
        <p:sp>
          <p:nvSpPr>
            <p:cNvPr id="31" name="Freeform 31"/>
            <p:cNvSpPr/>
            <p:nvPr/>
          </p:nvSpPr>
          <p:spPr>
            <a:xfrm>
              <a:off x="0" y="0"/>
              <a:ext cx="5116408" cy="3044263"/>
            </a:xfrm>
            <a:custGeom>
              <a:avLst/>
              <a:gdLst/>
              <a:ahLst/>
              <a:cxnLst/>
              <a:rect l="l" t="t" r="r" b="b"/>
              <a:pathLst>
                <a:path w="5116408" h="3044263">
                  <a:moveTo>
                    <a:pt x="0" y="0"/>
                  </a:moveTo>
                  <a:lnTo>
                    <a:pt x="5116408" y="0"/>
                  </a:lnTo>
                  <a:lnTo>
                    <a:pt x="5116408" y="3044263"/>
                  </a:lnTo>
                  <a:lnTo>
                    <a:pt x="0" y="3044263"/>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32" name="TextBox 32"/>
            <p:cNvSpPr txBox="1"/>
            <p:nvPr/>
          </p:nvSpPr>
          <p:spPr>
            <a:xfrm>
              <a:off x="354761" y="1181089"/>
              <a:ext cx="4406885" cy="1592346"/>
            </a:xfrm>
            <a:prstGeom prst="rect">
              <a:avLst/>
            </a:prstGeom>
          </p:spPr>
          <p:txBody>
            <a:bodyPr lIns="0" tIns="0" rIns="0" bIns="0" rtlCol="0" anchor="t">
              <a:spAutoFit/>
            </a:bodyPr>
            <a:lstStyle/>
            <a:p>
              <a:pPr algn="ctr">
                <a:lnSpc>
                  <a:spcPts val="2363"/>
                </a:lnSpc>
              </a:pPr>
              <a:r>
                <a:rPr lang="en-US" sz="2002" b="1">
                  <a:solidFill>
                    <a:srgbClr val="000000"/>
                  </a:solidFill>
                  <a:latin typeface="Agrandir Bold"/>
                  <a:ea typeface="Agrandir Bold"/>
                  <a:cs typeface="Agrandir Bold"/>
                  <a:sym typeface="Agrandir Bold"/>
                </a:rPr>
                <a:t>Our team is preparing a webinar on Obesity Management for you! Stay tuned!</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40790" y="0"/>
            <a:ext cx="212090" cy="5143500"/>
            <a:chOff x="0" y="0"/>
            <a:chExt cx="55859" cy="1354667"/>
          </a:xfrm>
        </p:grpSpPr>
        <p:sp>
          <p:nvSpPr>
            <p:cNvPr id="3" name="Freeform 3"/>
            <p:cNvSpPr/>
            <p:nvPr/>
          </p:nvSpPr>
          <p:spPr>
            <a:xfrm>
              <a:off x="0" y="0"/>
              <a:ext cx="55859" cy="1354667"/>
            </a:xfrm>
            <a:custGeom>
              <a:avLst/>
              <a:gdLst/>
              <a:ahLst/>
              <a:cxnLst/>
              <a:rect l="l" t="t" r="r" b="b"/>
              <a:pathLst>
                <a:path w="55859" h="1354667">
                  <a:moveTo>
                    <a:pt x="0" y="0"/>
                  </a:moveTo>
                  <a:lnTo>
                    <a:pt x="55859" y="0"/>
                  </a:lnTo>
                  <a:lnTo>
                    <a:pt x="55859" y="1354667"/>
                  </a:lnTo>
                  <a:lnTo>
                    <a:pt x="0" y="1354667"/>
                  </a:lnTo>
                  <a:close/>
                </a:path>
              </a:pathLst>
            </a:custGeom>
            <a:solidFill>
              <a:srgbClr val="F9B314"/>
            </a:solidFill>
          </p:spPr>
          <p:txBody>
            <a:bodyPr/>
            <a:lstStyle/>
            <a:p>
              <a:endParaRPr lang="en-US"/>
            </a:p>
          </p:txBody>
        </p:sp>
        <p:sp>
          <p:nvSpPr>
            <p:cNvPr id="4" name="TextBox 4"/>
            <p:cNvSpPr txBox="1"/>
            <p:nvPr/>
          </p:nvSpPr>
          <p:spPr>
            <a:xfrm>
              <a:off x="0" y="-38100"/>
              <a:ext cx="55859" cy="1392767"/>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958580" y="1028700"/>
            <a:ext cx="3218833" cy="1300334"/>
            <a:chOff x="0" y="0"/>
            <a:chExt cx="4291777" cy="1733779"/>
          </a:xfrm>
        </p:grpSpPr>
        <p:sp>
          <p:nvSpPr>
            <p:cNvPr id="6" name="Freeform 6"/>
            <p:cNvSpPr/>
            <p:nvPr/>
          </p:nvSpPr>
          <p:spPr>
            <a:xfrm rot="-586919">
              <a:off x="883005" y="33315"/>
              <a:ext cx="449971" cy="675378"/>
            </a:xfrm>
            <a:custGeom>
              <a:avLst/>
              <a:gdLst/>
              <a:ahLst/>
              <a:cxnLst/>
              <a:rect l="l" t="t" r="r" b="b"/>
              <a:pathLst>
                <a:path w="449971" h="675378">
                  <a:moveTo>
                    <a:pt x="0" y="0"/>
                  </a:moveTo>
                  <a:lnTo>
                    <a:pt x="449970" y="0"/>
                  </a:lnTo>
                  <a:lnTo>
                    <a:pt x="449970" y="675379"/>
                  </a:lnTo>
                  <a:lnTo>
                    <a:pt x="0" y="67537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Freeform 7"/>
            <p:cNvSpPr/>
            <p:nvPr/>
          </p:nvSpPr>
          <p:spPr>
            <a:xfrm rot="-3527984">
              <a:off x="486172" y="117037"/>
              <a:ext cx="410622" cy="616319"/>
            </a:xfrm>
            <a:custGeom>
              <a:avLst/>
              <a:gdLst/>
              <a:ahLst/>
              <a:cxnLst/>
              <a:rect l="l" t="t" r="r" b="b"/>
              <a:pathLst>
                <a:path w="410622" h="616319">
                  <a:moveTo>
                    <a:pt x="0" y="0"/>
                  </a:moveTo>
                  <a:lnTo>
                    <a:pt x="410623" y="0"/>
                  </a:lnTo>
                  <a:lnTo>
                    <a:pt x="410623" y="616319"/>
                  </a:lnTo>
                  <a:lnTo>
                    <a:pt x="0" y="61631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p:cNvSpPr/>
            <p:nvPr/>
          </p:nvSpPr>
          <p:spPr>
            <a:xfrm rot="-6078961">
              <a:off x="213319" y="385668"/>
              <a:ext cx="377075" cy="565967"/>
            </a:xfrm>
            <a:custGeom>
              <a:avLst/>
              <a:gdLst/>
              <a:ahLst/>
              <a:cxnLst/>
              <a:rect l="l" t="t" r="r" b="b"/>
              <a:pathLst>
                <a:path w="377075" h="565967">
                  <a:moveTo>
                    <a:pt x="0" y="0"/>
                  </a:moveTo>
                  <a:lnTo>
                    <a:pt x="377075" y="0"/>
                  </a:lnTo>
                  <a:lnTo>
                    <a:pt x="377075" y="565967"/>
                  </a:lnTo>
                  <a:lnTo>
                    <a:pt x="0" y="5659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Freeform 9"/>
            <p:cNvSpPr/>
            <p:nvPr/>
          </p:nvSpPr>
          <p:spPr>
            <a:xfrm rot="-7906289">
              <a:off x="131728" y="695840"/>
              <a:ext cx="335368" cy="503367"/>
            </a:xfrm>
            <a:custGeom>
              <a:avLst/>
              <a:gdLst/>
              <a:ahLst/>
              <a:cxnLst/>
              <a:rect l="l" t="t" r="r" b="b"/>
              <a:pathLst>
                <a:path w="335368" h="503367">
                  <a:moveTo>
                    <a:pt x="0" y="0"/>
                  </a:moveTo>
                  <a:lnTo>
                    <a:pt x="335368" y="0"/>
                  </a:lnTo>
                  <a:lnTo>
                    <a:pt x="335368" y="503367"/>
                  </a:lnTo>
                  <a:lnTo>
                    <a:pt x="0" y="50336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0" name="Freeform 10"/>
            <p:cNvSpPr/>
            <p:nvPr/>
          </p:nvSpPr>
          <p:spPr>
            <a:xfrm rot="-10285624">
              <a:off x="204854" y="1025457"/>
              <a:ext cx="291781" cy="437945"/>
            </a:xfrm>
            <a:custGeom>
              <a:avLst/>
              <a:gdLst/>
              <a:ahLst/>
              <a:cxnLst/>
              <a:rect l="l" t="t" r="r" b="b"/>
              <a:pathLst>
                <a:path w="291781" h="437945">
                  <a:moveTo>
                    <a:pt x="0" y="0"/>
                  </a:moveTo>
                  <a:lnTo>
                    <a:pt x="291780" y="0"/>
                  </a:lnTo>
                  <a:lnTo>
                    <a:pt x="291780" y="437944"/>
                  </a:lnTo>
                  <a:lnTo>
                    <a:pt x="0" y="43794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1" name="Freeform 11"/>
            <p:cNvSpPr/>
            <p:nvPr/>
          </p:nvSpPr>
          <p:spPr>
            <a:xfrm rot="-1578899">
              <a:off x="412043" y="1231680"/>
              <a:ext cx="252258" cy="378624"/>
            </a:xfrm>
            <a:custGeom>
              <a:avLst/>
              <a:gdLst/>
              <a:ahLst/>
              <a:cxnLst/>
              <a:rect l="l" t="t" r="r" b="b"/>
              <a:pathLst>
                <a:path w="252258" h="378624">
                  <a:moveTo>
                    <a:pt x="0" y="0"/>
                  </a:moveTo>
                  <a:lnTo>
                    <a:pt x="252259" y="0"/>
                  </a:lnTo>
                  <a:lnTo>
                    <a:pt x="252259" y="378624"/>
                  </a:lnTo>
                  <a:lnTo>
                    <a:pt x="0" y="37862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2" name="Freeform 12"/>
            <p:cNvSpPr/>
            <p:nvPr/>
          </p:nvSpPr>
          <p:spPr>
            <a:xfrm rot="6582263">
              <a:off x="698086" y="1402100"/>
              <a:ext cx="224985" cy="337689"/>
            </a:xfrm>
            <a:custGeom>
              <a:avLst/>
              <a:gdLst/>
              <a:ahLst/>
              <a:cxnLst/>
              <a:rect l="l" t="t" r="r" b="b"/>
              <a:pathLst>
                <a:path w="224985" h="337689">
                  <a:moveTo>
                    <a:pt x="0" y="0"/>
                  </a:moveTo>
                  <a:lnTo>
                    <a:pt x="224985" y="0"/>
                  </a:lnTo>
                  <a:lnTo>
                    <a:pt x="224985" y="337689"/>
                  </a:lnTo>
                  <a:lnTo>
                    <a:pt x="0" y="33768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3" name="TextBox 13"/>
            <p:cNvSpPr txBox="1"/>
            <p:nvPr/>
          </p:nvSpPr>
          <p:spPr>
            <a:xfrm>
              <a:off x="644914" y="705864"/>
              <a:ext cx="393288"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K</a:t>
              </a:r>
            </a:p>
          </p:txBody>
        </p:sp>
        <p:sp>
          <p:nvSpPr>
            <p:cNvPr id="14" name="TextBox 14"/>
            <p:cNvSpPr txBox="1"/>
            <p:nvPr/>
          </p:nvSpPr>
          <p:spPr>
            <a:xfrm>
              <a:off x="998404" y="705864"/>
              <a:ext cx="393288"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a</a:t>
              </a:r>
            </a:p>
          </p:txBody>
        </p:sp>
        <p:sp>
          <p:nvSpPr>
            <p:cNvPr id="15" name="TextBox 15"/>
            <p:cNvSpPr txBox="1"/>
            <p:nvPr/>
          </p:nvSpPr>
          <p:spPr>
            <a:xfrm>
              <a:off x="1372912" y="705864"/>
              <a:ext cx="393288"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n</a:t>
              </a:r>
            </a:p>
          </p:txBody>
        </p:sp>
        <p:sp>
          <p:nvSpPr>
            <p:cNvPr id="16" name="TextBox 16"/>
            <p:cNvSpPr txBox="1"/>
            <p:nvPr/>
          </p:nvSpPr>
          <p:spPr>
            <a:xfrm>
              <a:off x="2105009" y="705864"/>
              <a:ext cx="359207"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u</a:t>
              </a:r>
            </a:p>
          </p:txBody>
        </p:sp>
        <p:sp>
          <p:nvSpPr>
            <p:cNvPr id="17" name="TextBox 17"/>
            <p:cNvSpPr txBox="1"/>
            <p:nvPr/>
          </p:nvSpPr>
          <p:spPr>
            <a:xfrm>
              <a:off x="1717978" y="705864"/>
              <a:ext cx="393288"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S</a:t>
              </a:r>
            </a:p>
          </p:txBody>
        </p:sp>
        <p:sp>
          <p:nvSpPr>
            <p:cNvPr id="18" name="TextBox 18"/>
            <p:cNvSpPr txBox="1"/>
            <p:nvPr/>
          </p:nvSpPr>
          <p:spPr>
            <a:xfrm>
              <a:off x="2369048" y="705864"/>
              <a:ext cx="393288"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r</a:t>
              </a:r>
            </a:p>
          </p:txBody>
        </p:sp>
        <p:sp>
          <p:nvSpPr>
            <p:cNvPr id="19" name="TextBox 19"/>
            <p:cNvSpPr txBox="1"/>
            <p:nvPr/>
          </p:nvSpPr>
          <p:spPr>
            <a:xfrm>
              <a:off x="2655841" y="705864"/>
              <a:ext cx="393288"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v</a:t>
              </a:r>
            </a:p>
          </p:txBody>
        </p:sp>
        <p:sp>
          <p:nvSpPr>
            <p:cNvPr id="20" name="TextBox 20"/>
            <p:cNvSpPr txBox="1"/>
            <p:nvPr/>
          </p:nvSpPr>
          <p:spPr>
            <a:xfrm>
              <a:off x="2897599" y="705864"/>
              <a:ext cx="393288"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i</a:t>
              </a:r>
            </a:p>
          </p:txBody>
        </p:sp>
        <p:sp>
          <p:nvSpPr>
            <p:cNvPr id="21" name="TextBox 21"/>
            <p:cNvSpPr txBox="1"/>
            <p:nvPr/>
          </p:nvSpPr>
          <p:spPr>
            <a:xfrm>
              <a:off x="3142523" y="705864"/>
              <a:ext cx="393288"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v</a:t>
              </a:r>
            </a:p>
          </p:txBody>
        </p:sp>
        <p:sp>
          <p:nvSpPr>
            <p:cNvPr id="22" name="TextBox 22"/>
            <p:cNvSpPr txBox="1"/>
            <p:nvPr/>
          </p:nvSpPr>
          <p:spPr>
            <a:xfrm>
              <a:off x="3471239" y="705864"/>
              <a:ext cx="393288"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e</a:t>
              </a:r>
            </a:p>
          </p:txBody>
        </p:sp>
        <p:sp>
          <p:nvSpPr>
            <p:cNvPr id="23" name="TextBox 23"/>
            <p:cNvSpPr txBox="1"/>
            <p:nvPr/>
          </p:nvSpPr>
          <p:spPr>
            <a:xfrm>
              <a:off x="3851924" y="1064154"/>
              <a:ext cx="177861" cy="337170"/>
            </a:xfrm>
            <a:prstGeom prst="rect">
              <a:avLst/>
            </a:prstGeom>
          </p:spPr>
          <p:txBody>
            <a:bodyPr lIns="0" tIns="0" rIns="0" bIns="0" rtlCol="0" anchor="t">
              <a:spAutoFit/>
            </a:bodyPr>
            <a:lstStyle/>
            <a:p>
              <a:pPr algn="ctr">
                <a:lnSpc>
                  <a:spcPts val="1891"/>
                </a:lnSpc>
                <a:spcBef>
                  <a:spcPct val="0"/>
                </a:spcBef>
              </a:pPr>
              <a:r>
                <a:rPr lang="en-US" sz="1891" spc="-66">
                  <a:solidFill>
                    <a:srgbClr val="E9A500"/>
                  </a:solidFill>
                  <a:latin typeface="Sunborn"/>
                  <a:ea typeface="Sunborn"/>
                  <a:cs typeface="Sunborn"/>
                  <a:sym typeface="Sunborn"/>
                </a:rPr>
                <a:t>2</a:t>
              </a:r>
            </a:p>
          </p:txBody>
        </p:sp>
        <p:sp>
          <p:nvSpPr>
            <p:cNvPr id="24" name="TextBox 24"/>
            <p:cNvSpPr txBox="1"/>
            <p:nvPr/>
          </p:nvSpPr>
          <p:spPr>
            <a:xfrm>
              <a:off x="4082614" y="1067639"/>
              <a:ext cx="209163" cy="337155"/>
            </a:xfrm>
            <a:prstGeom prst="rect">
              <a:avLst/>
            </a:prstGeom>
          </p:spPr>
          <p:txBody>
            <a:bodyPr lIns="0" tIns="0" rIns="0" bIns="0" rtlCol="0" anchor="t">
              <a:spAutoFit/>
            </a:bodyPr>
            <a:lstStyle/>
            <a:p>
              <a:pPr algn="ctr">
                <a:lnSpc>
                  <a:spcPts val="1891"/>
                </a:lnSpc>
                <a:spcBef>
                  <a:spcPct val="0"/>
                </a:spcBef>
              </a:pPr>
              <a:r>
                <a:rPr lang="en-US" sz="1891" spc="-66">
                  <a:solidFill>
                    <a:srgbClr val="DC9C02"/>
                  </a:solidFill>
                  <a:latin typeface="Sunborn"/>
                  <a:ea typeface="Sunborn"/>
                  <a:cs typeface="Sunborn"/>
                  <a:sym typeface="Sunborn"/>
                </a:rPr>
                <a:t>0</a:t>
              </a:r>
            </a:p>
          </p:txBody>
        </p:sp>
        <p:sp>
          <p:nvSpPr>
            <p:cNvPr id="25" name="TextBox 25"/>
            <p:cNvSpPr txBox="1"/>
            <p:nvPr/>
          </p:nvSpPr>
          <p:spPr>
            <a:xfrm>
              <a:off x="4039510" y="1064154"/>
              <a:ext cx="58350" cy="337155"/>
            </a:xfrm>
            <a:prstGeom prst="rect">
              <a:avLst/>
            </a:prstGeom>
          </p:spPr>
          <p:txBody>
            <a:bodyPr lIns="0" tIns="0" rIns="0" bIns="0" rtlCol="0" anchor="t">
              <a:spAutoFit/>
            </a:bodyPr>
            <a:lstStyle/>
            <a:p>
              <a:pPr algn="ctr">
                <a:lnSpc>
                  <a:spcPts val="1891"/>
                </a:lnSpc>
                <a:spcBef>
                  <a:spcPct val="0"/>
                </a:spcBef>
              </a:pPr>
              <a:r>
                <a:rPr lang="en-US" sz="1891" spc="-66">
                  <a:solidFill>
                    <a:srgbClr val="DC9C02"/>
                  </a:solidFill>
                  <a:latin typeface="Sunborn"/>
                  <a:ea typeface="Sunborn"/>
                  <a:cs typeface="Sunborn"/>
                  <a:sym typeface="Sunborn"/>
                </a:rPr>
                <a:t>.</a:t>
              </a:r>
            </a:p>
          </p:txBody>
        </p:sp>
      </p:grpSp>
      <p:sp>
        <p:nvSpPr>
          <p:cNvPr id="26" name="Freeform 26"/>
          <p:cNvSpPr/>
          <p:nvPr/>
        </p:nvSpPr>
        <p:spPr>
          <a:xfrm>
            <a:off x="1648184" y="4946552"/>
            <a:ext cx="1292258" cy="1113133"/>
          </a:xfrm>
          <a:custGeom>
            <a:avLst/>
            <a:gdLst/>
            <a:ahLst/>
            <a:cxnLst/>
            <a:rect l="l" t="t" r="r" b="b"/>
            <a:pathLst>
              <a:path w="1292258" h="1113133">
                <a:moveTo>
                  <a:pt x="0" y="0"/>
                </a:moveTo>
                <a:lnTo>
                  <a:pt x="1292258" y="0"/>
                </a:lnTo>
                <a:lnTo>
                  <a:pt x="1292258" y="1113134"/>
                </a:lnTo>
                <a:lnTo>
                  <a:pt x="0" y="1113134"/>
                </a:lnTo>
                <a:lnTo>
                  <a:pt x="0" y="0"/>
                </a:lnTo>
                <a:close/>
              </a:path>
            </a:pathLst>
          </a:custGeom>
          <a:blipFill>
            <a:blip r:embed="rId12"/>
            <a:stretch>
              <a:fillRect/>
            </a:stretch>
          </a:blipFill>
        </p:spPr>
        <p:txBody>
          <a:bodyPr/>
          <a:lstStyle/>
          <a:p>
            <a:endParaRPr lang="en-US"/>
          </a:p>
        </p:txBody>
      </p:sp>
      <p:sp>
        <p:nvSpPr>
          <p:cNvPr id="27" name="Freeform 27"/>
          <p:cNvSpPr/>
          <p:nvPr/>
        </p:nvSpPr>
        <p:spPr>
          <a:xfrm>
            <a:off x="1483699" y="2552905"/>
            <a:ext cx="1552543" cy="1067373"/>
          </a:xfrm>
          <a:custGeom>
            <a:avLst/>
            <a:gdLst/>
            <a:ahLst/>
            <a:cxnLst/>
            <a:rect l="l" t="t" r="r" b="b"/>
            <a:pathLst>
              <a:path w="1552543" h="1067373">
                <a:moveTo>
                  <a:pt x="0" y="0"/>
                </a:moveTo>
                <a:lnTo>
                  <a:pt x="1552543" y="0"/>
                </a:lnTo>
                <a:lnTo>
                  <a:pt x="1552543" y="1067373"/>
                </a:lnTo>
                <a:lnTo>
                  <a:pt x="0" y="1067373"/>
                </a:lnTo>
                <a:lnTo>
                  <a:pt x="0" y="0"/>
                </a:lnTo>
                <a:close/>
              </a:path>
            </a:pathLst>
          </a:custGeom>
          <a:blipFill>
            <a:blip r:embed="rId13"/>
            <a:stretch>
              <a:fillRect/>
            </a:stretch>
          </a:blipFill>
        </p:spPr>
        <p:txBody>
          <a:bodyPr/>
          <a:lstStyle/>
          <a:p>
            <a:endParaRPr lang="en-US"/>
          </a:p>
        </p:txBody>
      </p:sp>
      <p:sp>
        <p:nvSpPr>
          <p:cNvPr id="28" name="TextBox 28"/>
          <p:cNvSpPr txBox="1"/>
          <p:nvPr/>
        </p:nvSpPr>
        <p:spPr>
          <a:xfrm rot="-5400000">
            <a:off x="-770338" y="6894912"/>
            <a:ext cx="3974630" cy="471805"/>
          </a:xfrm>
          <a:prstGeom prst="rect">
            <a:avLst/>
          </a:prstGeom>
        </p:spPr>
        <p:txBody>
          <a:bodyPr lIns="0" tIns="0" rIns="0" bIns="0" rtlCol="0" anchor="t">
            <a:spAutoFit/>
          </a:bodyPr>
          <a:lstStyle/>
          <a:p>
            <a:pPr algn="l">
              <a:lnSpc>
                <a:spcPts val="3920"/>
              </a:lnSpc>
            </a:pPr>
            <a:r>
              <a:rPr lang="en-US" sz="2800" b="1">
                <a:solidFill>
                  <a:srgbClr val="101010"/>
                </a:solidFill>
                <a:latin typeface="Montserrat Medium"/>
                <a:ea typeface="Montserrat Medium"/>
                <a:cs typeface="Montserrat Medium"/>
                <a:sym typeface="Montserrat Medium"/>
              </a:rPr>
              <a:t>kansurvive.com</a:t>
            </a:r>
          </a:p>
        </p:txBody>
      </p:sp>
      <p:sp>
        <p:nvSpPr>
          <p:cNvPr id="29" name="TextBox 29"/>
          <p:cNvSpPr txBox="1"/>
          <p:nvPr/>
        </p:nvSpPr>
        <p:spPr>
          <a:xfrm>
            <a:off x="8605504" y="1612192"/>
            <a:ext cx="8653796" cy="580390"/>
          </a:xfrm>
          <a:prstGeom prst="rect">
            <a:avLst/>
          </a:prstGeom>
        </p:spPr>
        <p:txBody>
          <a:bodyPr lIns="0" tIns="0" rIns="0" bIns="0" rtlCol="0" anchor="t">
            <a:spAutoFit/>
          </a:bodyPr>
          <a:lstStyle/>
          <a:p>
            <a:pPr algn="r">
              <a:lnSpc>
                <a:spcPts val="4759"/>
              </a:lnSpc>
            </a:pPr>
            <a:r>
              <a:rPr lang="en-US" sz="3399" b="1" spc="186">
                <a:solidFill>
                  <a:srgbClr val="101010"/>
                </a:solidFill>
                <a:latin typeface="Montserrat Bold"/>
                <a:ea typeface="Montserrat Bold"/>
                <a:cs typeface="Montserrat Bold"/>
                <a:sym typeface="Montserrat Bold"/>
              </a:rPr>
              <a:t>CONTINUING EDUCATION CREDIT</a:t>
            </a:r>
          </a:p>
        </p:txBody>
      </p:sp>
      <p:sp>
        <p:nvSpPr>
          <p:cNvPr id="30" name="TextBox 30"/>
          <p:cNvSpPr txBox="1"/>
          <p:nvPr/>
        </p:nvSpPr>
        <p:spPr>
          <a:xfrm>
            <a:off x="3135747" y="3796192"/>
            <a:ext cx="14842764" cy="6176178"/>
          </a:xfrm>
          <a:prstGeom prst="rect">
            <a:avLst/>
          </a:prstGeom>
        </p:spPr>
        <p:txBody>
          <a:bodyPr wrap="square" lIns="0" tIns="0" rIns="0" bIns="0" rtlCol="0" anchor="t">
            <a:spAutoFit/>
          </a:bodyPr>
          <a:lstStyle/>
          <a:p>
            <a:pPr algn="l">
              <a:lnSpc>
                <a:spcPts val="2347"/>
              </a:lnSpc>
              <a:spcBef>
                <a:spcPct val="0"/>
              </a:spcBef>
            </a:pPr>
            <a:r>
              <a:rPr lang="en-US" sz="2000" b="1" spc="-82" dirty="0">
                <a:solidFill>
                  <a:srgbClr val="000000"/>
                </a:solidFill>
                <a:latin typeface="Univers Bold"/>
                <a:ea typeface="Univers Bold"/>
                <a:cs typeface="Univers Bold"/>
                <a:sym typeface="Univers Bold"/>
              </a:rPr>
              <a:t>Physician: ​</a:t>
            </a:r>
          </a:p>
          <a:p>
            <a:pPr algn="l">
              <a:lnSpc>
                <a:spcPts val="2347"/>
              </a:lnSpc>
              <a:spcBef>
                <a:spcPct val="0"/>
              </a:spcBef>
            </a:pPr>
            <a:r>
              <a:rPr lang="en-US" sz="2000" spc="-82" dirty="0">
                <a:solidFill>
                  <a:srgbClr val="000000"/>
                </a:solidFill>
                <a:latin typeface="Univers"/>
                <a:ea typeface="Univers"/>
                <a:cs typeface="Univers"/>
                <a:sym typeface="Univers"/>
              </a:rPr>
              <a:t>The University of Kansas Medical Center designates this live activity for a maximum of 1 </a:t>
            </a:r>
            <a:r>
              <a:rPr lang="en-US" sz="2000" i="1" spc="-82" dirty="0">
                <a:solidFill>
                  <a:srgbClr val="000000"/>
                </a:solidFill>
                <a:latin typeface="Univers"/>
                <a:ea typeface="Univers"/>
                <a:cs typeface="Univers"/>
                <a:sym typeface="Univers"/>
              </a:rPr>
              <a:t>AMA PRA Category 1 Credit™</a:t>
            </a:r>
            <a:r>
              <a:rPr lang="en-US" sz="2000" spc="-82" dirty="0">
                <a:solidFill>
                  <a:srgbClr val="000000"/>
                </a:solidFill>
                <a:latin typeface="Univers"/>
                <a:ea typeface="Univers"/>
                <a:cs typeface="Univers"/>
                <a:sym typeface="Univers"/>
              </a:rPr>
              <a:t>. Physicians should claim only the credit commensurate with the extent of their participation in the activity.​</a:t>
            </a:r>
          </a:p>
          <a:p>
            <a:pPr algn="l">
              <a:lnSpc>
                <a:spcPts val="2347"/>
              </a:lnSpc>
              <a:spcBef>
                <a:spcPct val="0"/>
              </a:spcBef>
            </a:pPr>
            <a:endParaRPr lang="en-US" sz="2000" spc="-82" dirty="0">
              <a:solidFill>
                <a:srgbClr val="000000"/>
              </a:solidFill>
              <a:latin typeface="Univers"/>
              <a:ea typeface="Univers"/>
              <a:cs typeface="Univers"/>
              <a:sym typeface="Univers"/>
            </a:endParaRPr>
          </a:p>
          <a:p>
            <a:pPr algn="l">
              <a:lnSpc>
                <a:spcPts val="2347"/>
              </a:lnSpc>
              <a:spcBef>
                <a:spcPct val="0"/>
              </a:spcBef>
            </a:pPr>
            <a:r>
              <a:rPr lang="en-US" sz="2000" b="1" spc="-82" dirty="0">
                <a:solidFill>
                  <a:srgbClr val="000000"/>
                </a:solidFill>
                <a:latin typeface="Univers"/>
                <a:ea typeface="Univers"/>
                <a:cs typeface="Univers"/>
                <a:sym typeface="Univers"/>
              </a:rPr>
              <a:t>Physician Assistant:</a:t>
            </a:r>
          </a:p>
          <a:p>
            <a:pPr algn="l">
              <a:lnSpc>
                <a:spcPts val="2347"/>
              </a:lnSpc>
              <a:spcBef>
                <a:spcPct val="0"/>
              </a:spcBef>
            </a:pPr>
            <a:r>
              <a:rPr lang="en-US" sz="2000" spc="-82" dirty="0">
                <a:solidFill>
                  <a:srgbClr val="000000"/>
                </a:solidFill>
                <a:latin typeface="Univers"/>
                <a:ea typeface="Univers"/>
                <a:cs typeface="Univers"/>
                <a:sym typeface="Univers"/>
              </a:rPr>
              <a:t>The University of Kansas Medical Center has been authorized by the American Academy of PAs (AAPA) to award AAPA Category 1 CME credit for activities planned in accordance with AAPA CME Criteria. This activity is designated for 1 AAPA Category 1 CME credits. PAs should only claim credit commensurate with the extent of their participation.</a:t>
            </a:r>
          </a:p>
          <a:p>
            <a:pPr algn="l">
              <a:lnSpc>
                <a:spcPts val="2347"/>
              </a:lnSpc>
              <a:spcBef>
                <a:spcPct val="0"/>
              </a:spcBef>
            </a:pPr>
            <a:endParaRPr lang="en-US" sz="2000" spc="-82" dirty="0">
              <a:solidFill>
                <a:srgbClr val="000000"/>
              </a:solidFill>
              <a:latin typeface="Univers"/>
              <a:ea typeface="Univers"/>
              <a:cs typeface="Univers"/>
              <a:sym typeface="Univers"/>
            </a:endParaRPr>
          </a:p>
          <a:p>
            <a:pPr algn="l">
              <a:lnSpc>
                <a:spcPts val="2347"/>
              </a:lnSpc>
              <a:spcBef>
                <a:spcPct val="0"/>
              </a:spcBef>
            </a:pPr>
            <a:r>
              <a:rPr lang="en-US" sz="2000" spc="-82" dirty="0">
                <a:solidFill>
                  <a:srgbClr val="000000"/>
                </a:solidFill>
                <a:latin typeface="Univers"/>
                <a:ea typeface="Univers"/>
                <a:cs typeface="Univers"/>
                <a:sym typeface="Univers"/>
              </a:rPr>
              <a:t>​</a:t>
            </a:r>
            <a:r>
              <a:rPr lang="en-US" sz="2000" b="1" spc="-82" dirty="0">
                <a:solidFill>
                  <a:srgbClr val="000000"/>
                </a:solidFill>
                <a:latin typeface="Univers Bold"/>
                <a:ea typeface="Univers Bold"/>
                <a:cs typeface="Univers Bold"/>
                <a:sym typeface="Univers Bold"/>
              </a:rPr>
              <a:t>Nursing: ​</a:t>
            </a:r>
          </a:p>
          <a:p>
            <a:pPr algn="l">
              <a:lnSpc>
                <a:spcPts val="2347"/>
              </a:lnSpc>
              <a:spcBef>
                <a:spcPct val="0"/>
              </a:spcBef>
            </a:pPr>
            <a:r>
              <a:rPr lang="en-US" sz="2000" spc="-82" dirty="0">
                <a:solidFill>
                  <a:srgbClr val="000000"/>
                </a:solidFill>
                <a:latin typeface="Univers"/>
                <a:ea typeface="Univers"/>
                <a:cs typeface="Univers"/>
                <a:sym typeface="Univers"/>
              </a:rPr>
              <a:t>The University of Kansas Medical Center designates this activity for a maximum of 1 ANCC contact hours. Nurses should claim only</a:t>
            </a:r>
          </a:p>
          <a:p>
            <a:pPr algn="l">
              <a:lnSpc>
                <a:spcPts val="2347"/>
              </a:lnSpc>
              <a:spcBef>
                <a:spcPct val="0"/>
              </a:spcBef>
            </a:pPr>
            <a:r>
              <a:rPr lang="en-US" sz="2000" spc="-82" dirty="0">
                <a:solidFill>
                  <a:srgbClr val="000000"/>
                </a:solidFill>
                <a:latin typeface="Univers"/>
                <a:ea typeface="Univers"/>
                <a:cs typeface="Univers"/>
                <a:sym typeface="Univers"/>
              </a:rPr>
              <a:t>the credit commensurate with the extent of their participation in the activity.​</a:t>
            </a:r>
          </a:p>
          <a:p>
            <a:pPr algn="l">
              <a:lnSpc>
                <a:spcPts val="2347"/>
              </a:lnSpc>
              <a:spcBef>
                <a:spcPct val="0"/>
              </a:spcBef>
            </a:pPr>
            <a:r>
              <a:rPr lang="en-US" sz="2000" spc="-82" dirty="0">
                <a:solidFill>
                  <a:srgbClr val="000000"/>
                </a:solidFill>
                <a:latin typeface="Univers"/>
                <a:ea typeface="Univers"/>
                <a:cs typeface="Univers"/>
                <a:sym typeface="Univers"/>
              </a:rPr>
              <a:t>​</a:t>
            </a:r>
          </a:p>
          <a:p>
            <a:pPr algn="l">
              <a:lnSpc>
                <a:spcPts val="2347"/>
              </a:lnSpc>
              <a:spcBef>
                <a:spcPct val="0"/>
              </a:spcBef>
            </a:pPr>
            <a:r>
              <a:rPr lang="en-US" sz="2000" b="1" spc="-82" dirty="0">
                <a:solidFill>
                  <a:srgbClr val="000000"/>
                </a:solidFill>
                <a:latin typeface="Univers Bold"/>
                <a:ea typeface="Univers Bold"/>
                <a:cs typeface="Univers Bold"/>
                <a:sym typeface="Univers Bold"/>
              </a:rPr>
              <a:t>Certificate of Attendance:​</a:t>
            </a:r>
          </a:p>
          <a:p>
            <a:pPr algn="l">
              <a:lnSpc>
                <a:spcPts val="2347"/>
              </a:lnSpc>
              <a:spcBef>
                <a:spcPct val="0"/>
              </a:spcBef>
            </a:pPr>
            <a:r>
              <a:rPr lang="en-US" sz="2000" spc="-82" dirty="0">
                <a:solidFill>
                  <a:srgbClr val="000000"/>
                </a:solidFill>
                <a:latin typeface="Univers"/>
                <a:ea typeface="Univers"/>
                <a:cs typeface="Univers"/>
                <a:sym typeface="Univers"/>
              </a:rPr>
              <a:t>Certificates of attendance are available to other participants upon completion of documentation of attendance and evaluation as outlined​</a:t>
            </a:r>
          </a:p>
          <a:p>
            <a:pPr algn="l">
              <a:lnSpc>
                <a:spcPts val="2347"/>
              </a:lnSpc>
              <a:spcBef>
                <a:spcPct val="0"/>
              </a:spcBef>
            </a:pPr>
            <a:r>
              <a:rPr lang="en-US" sz="2000" spc="-82" dirty="0">
                <a:solidFill>
                  <a:srgbClr val="000000"/>
                </a:solidFill>
                <a:latin typeface="Univers"/>
                <a:ea typeface="Univers"/>
                <a:cs typeface="Univers"/>
                <a:sym typeface="Univers"/>
              </a:rPr>
              <a:t>​</a:t>
            </a:r>
          </a:p>
          <a:p>
            <a:pPr algn="l">
              <a:lnSpc>
                <a:spcPts val="2347"/>
              </a:lnSpc>
              <a:spcBef>
                <a:spcPct val="0"/>
              </a:spcBef>
            </a:pPr>
            <a:r>
              <a:rPr lang="en-US" sz="2000" b="1" spc="-82" dirty="0">
                <a:solidFill>
                  <a:srgbClr val="000000"/>
                </a:solidFill>
                <a:latin typeface="Univers Bold"/>
                <a:ea typeface="Univers Bold"/>
                <a:cs typeface="Univers Bold"/>
                <a:sym typeface="Univers Bold"/>
              </a:rPr>
              <a:t>Attendance requirement : ​</a:t>
            </a:r>
          </a:p>
          <a:p>
            <a:pPr algn="l">
              <a:lnSpc>
                <a:spcPts val="2347"/>
              </a:lnSpc>
              <a:spcBef>
                <a:spcPct val="0"/>
              </a:spcBef>
            </a:pPr>
            <a:r>
              <a:rPr lang="en-US" sz="2000" spc="-82" dirty="0">
                <a:solidFill>
                  <a:srgbClr val="000000"/>
                </a:solidFill>
                <a:latin typeface="Univers"/>
                <a:ea typeface="Univers"/>
                <a:cs typeface="Univers"/>
                <a:sym typeface="Univers"/>
              </a:rPr>
              <a:t>Participants missing more than 10% of this offering will not receive continuing education credit.​</a:t>
            </a:r>
          </a:p>
          <a:p>
            <a:pPr algn="l">
              <a:lnSpc>
                <a:spcPts val="2347"/>
              </a:lnSpc>
              <a:spcBef>
                <a:spcPct val="0"/>
              </a:spcBef>
            </a:pPr>
            <a:endParaRPr lang="en-US" sz="2000" spc="-82" dirty="0">
              <a:solidFill>
                <a:srgbClr val="000000"/>
              </a:solidFill>
              <a:latin typeface="Univers"/>
              <a:ea typeface="Univers"/>
              <a:cs typeface="Univers"/>
              <a:sym typeface="Univers"/>
            </a:endParaRPr>
          </a:p>
          <a:p>
            <a:pPr algn="l">
              <a:lnSpc>
                <a:spcPts val="2347"/>
              </a:lnSpc>
              <a:spcBef>
                <a:spcPct val="0"/>
              </a:spcBef>
            </a:pPr>
            <a:r>
              <a:rPr lang="en-US" b="1" spc="-82" dirty="0">
                <a:solidFill>
                  <a:schemeClr val="accent1">
                    <a:lumMod val="75000"/>
                  </a:schemeClr>
                </a:solidFill>
                <a:latin typeface="Univers"/>
                <a:ea typeface="Univers"/>
                <a:cs typeface="Univers"/>
                <a:sym typeface="Univers"/>
              </a:rPr>
              <a:t>Continuing Education provided by KU Area Health Education Center | </a:t>
            </a:r>
            <a:r>
              <a:rPr lang="en-US" b="1" spc="-82" dirty="0">
                <a:solidFill>
                  <a:schemeClr val="accent1">
                    <a:lumMod val="75000"/>
                  </a:schemeClr>
                </a:solidFill>
                <a:latin typeface="Univers"/>
                <a:ea typeface="Univers"/>
                <a:cs typeface="Univers"/>
                <a:sym typeface="Univers"/>
                <a:hlinkClick r:id="rId14">
                  <a:extLst>
                    <a:ext uri="{A12FA001-AC4F-418D-AE19-62706E023703}">
                      <ahyp:hlinkClr xmlns:ahyp="http://schemas.microsoft.com/office/drawing/2018/hyperlinkcolor" val="tx"/>
                    </a:ext>
                  </a:extLst>
                </a:hlinkClick>
              </a:rPr>
              <a:t>www.kumc.edu/ahec</a:t>
            </a:r>
            <a:r>
              <a:rPr lang="en-US" b="1" spc="-82" dirty="0">
                <a:solidFill>
                  <a:schemeClr val="accent1">
                    <a:lumMod val="75000"/>
                  </a:schemeClr>
                </a:solidFill>
                <a:latin typeface="Univers"/>
                <a:ea typeface="Univers"/>
                <a:cs typeface="Univers"/>
                <a:sym typeface="Univers"/>
              </a:rPr>
              <a:t> | checkahec@kumc.edu</a:t>
            </a:r>
          </a:p>
        </p:txBody>
      </p:sp>
      <p:sp>
        <p:nvSpPr>
          <p:cNvPr id="31" name="TextBox 31"/>
          <p:cNvSpPr txBox="1"/>
          <p:nvPr/>
        </p:nvSpPr>
        <p:spPr>
          <a:xfrm>
            <a:off x="3135747" y="2716663"/>
            <a:ext cx="14008462" cy="884858"/>
          </a:xfrm>
          <a:prstGeom prst="rect">
            <a:avLst/>
          </a:prstGeom>
        </p:spPr>
        <p:txBody>
          <a:bodyPr wrap="square" lIns="0" tIns="0" rIns="0" bIns="0" rtlCol="0" anchor="t">
            <a:spAutoFit/>
          </a:bodyPr>
          <a:lstStyle/>
          <a:p>
            <a:pPr algn="l">
              <a:lnSpc>
                <a:spcPts val="2323"/>
              </a:lnSpc>
              <a:spcBef>
                <a:spcPct val="0"/>
              </a:spcBef>
            </a:pPr>
            <a:r>
              <a:rPr lang="en-US" sz="2000" spc="-81" dirty="0">
                <a:solidFill>
                  <a:srgbClr val="000000"/>
                </a:solidFill>
                <a:latin typeface="Univers"/>
                <a:ea typeface="Univers"/>
                <a:cs typeface="Univers"/>
                <a:sym typeface="Univers"/>
              </a:rPr>
              <a:t>In support of improving patient care, University of Kansas Medical Center is jointly accredited by the Accreditation Council for Continuing Medical Education (ACCME), the Accreditation Council for Pharmacy Education (ACPE), and the American Nurses Credentialing Center (ANCC), to provide continuing education for the healthcare team.​</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500955" y="1739794"/>
            <a:ext cx="2758345" cy="245871"/>
            <a:chOff x="0" y="0"/>
            <a:chExt cx="726478" cy="64756"/>
          </a:xfrm>
        </p:grpSpPr>
        <p:sp>
          <p:nvSpPr>
            <p:cNvPr id="3" name="Freeform 3"/>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9B314"/>
            </a:solidFill>
          </p:spPr>
          <p:txBody>
            <a:bodyPr/>
            <a:lstStyle/>
            <a:p>
              <a:endParaRPr lang="en-US"/>
            </a:p>
          </p:txBody>
        </p:sp>
        <p:sp>
          <p:nvSpPr>
            <p:cNvPr id="4" name="TextBox 4"/>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028700" y="626321"/>
            <a:ext cx="3336038" cy="1347682"/>
            <a:chOff x="0" y="0"/>
            <a:chExt cx="4448050" cy="1796909"/>
          </a:xfrm>
        </p:grpSpPr>
        <p:sp>
          <p:nvSpPr>
            <p:cNvPr id="6" name="Freeform 6"/>
            <p:cNvSpPr/>
            <p:nvPr/>
          </p:nvSpPr>
          <p:spPr>
            <a:xfrm rot="-586919">
              <a:off x="915157" y="34528"/>
              <a:ext cx="466355" cy="699970"/>
            </a:xfrm>
            <a:custGeom>
              <a:avLst/>
              <a:gdLst/>
              <a:ahLst/>
              <a:cxnLst/>
              <a:rect l="l" t="t" r="r" b="b"/>
              <a:pathLst>
                <a:path w="466355" h="699970">
                  <a:moveTo>
                    <a:pt x="0" y="0"/>
                  </a:moveTo>
                  <a:lnTo>
                    <a:pt x="466355" y="0"/>
                  </a:lnTo>
                  <a:lnTo>
                    <a:pt x="466355" y="699971"/>
                  </a:lnTo>
                  <a:lnTo>
                    <a:pt x="0" y="6999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Freeform 7"/>
            <p:cNvSpPr/>
            <p:nvPr/>
          </p:nvSpPr>
          <p:spPr>
            <a:xfrm rot="-3527984">
              <a:off x="503875" y="121299"/>
              <a:ext cx="425574" cy="638760"/>
            </a:xfrm>
            <a:custGeom>
              <a:avLst/>
              <a:gdLst/>
              <a:ahLst/>
              <a:cxnLst/>
              <a:rect l="l" t="t" r="r" b="b"/>
              <a:pathLst>
                <a:path w="425574" h="638760">
                  <a:moveTo>
                    <a:pt x="0" y="0"/>
                  </a:moveTo>
                  <a:lnTo>
                    <a:pt x="425574" y="0"/>
                  </a:lnTo>
                  <a:lnTo>
                    <a:pt x="425574" y="638760"/>
                  </a:lnTo>
                  <a:lnTo>
                    <a:pt x="0" y="6387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p:cNvSpPr/>
            <p:nvPr/>
          </p:nvSpPr>
          <p:spPr>
            <a:xfrm rot="-6078961">
              <a:off x="221086" y="399711"/>
              <a:ext cx="390806" cy="586575"/>
            </a:xfrm>
            <a:custGeom>
              <a:avLst/>
              <a:gdLst/>
              <a:ahLst/>
              <a:cxnLst/>
              <a:rect l="l" t="t" r="r" b="b"/>
              <a:pathLst>
                <a:path w="390806" h="586575">
                  <a:moveTo>
                    <a:pt x="0" y="0"/>
                  </a:moveTo>
                  <a:lnTo>
                    <a:pt x="390806" y="0"/>
                  </a:lnTo>
                  <a:lnTo>
                    <a:pt x="390806" y="586575"/>
                  </a:lnTo>
                  <a:lnTo>
                    <a:pt x="0" y="58657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Freeform 9"/>
            <p:cNvSpPr/>
            <p:nvPr/>
          </p:nvSpPr>
          <p:spPr>
            <a:xfrm rot="-7906289">
              <a:off x="136525" y="721177"/>
              <a:ext cx="347580" cy="521696"/>
            </a:xfrm>
            <a:custGeom>
              <a:avLst/>
              <a:gdLst/>
              <a:ahLst/>
              <a:cxnLst/>
              <a:rect l="l" t="t" r="r" b="b"/>
              <a:pathLst>
                <a:path w="347580" h="521696">
                  <a:moveTo>
                    <a:pt x="0" y="0"/>
                  </a:moveTo>
                  <a:lnTo>
                    <a:pt x="347579" y="0"/>
                  </a:lnTo>
                  <a:lnTo>
                    <a:pt x="347579" y="521695"/>
                  </a:lnTo>
                  <a:lnTo>
                    <a:pt x="0" y="52169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0" name="Freeform 10"/>
            <p:cNvSpPr/>
            <p:nvPr/>
          </p:nvSpPr>
          <p:spPr>
            <a:xfrm rot="-10285624">
              <a:off x="212313" y="1062796"/>
              <a:ext cx="302405" cy="453891"/>
            </a:xfrm>
            <a:custGeom>
              <a:avLst/>
              <a:gdLst/>
              <a:ahLst/>
              <a:cxnLst/>
              <a:rect l="l" t="t" r="r" b="b"/>
              <a:pathLst>
                <a:path w="302405" h="453891">
                  <a:moveTo>
                    <a:pt x="0" y="0"/>
                  </a:moveTo>
                  <a:lnTo>
                    <a:pt x="302405" y="0"/>
                  </a:lnTo>
                  <a:lnTo>
                    <a:pt x="302405" y="453891"/>
                  </a:lnTo>
                  <a:lnTo>
                    <a:pt x="0" y="4538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1" name="Freeform 11"/>
            <p:cNvSpPr/>
            <p:nvPr/>
          </p:nvSpPr>
          <p:spPr>
            <a:xfrm rot="-1578899">
              <a:off x="427047" y="1276528"/>
              <a:ext cx="261444" cy="392411"/>
            </a:xfrm>
            <a:custGeom>
              <a:avLst/>
              <a:gdLst/>
              <a:ahLst/>
              <a:cxnLst/>
              <a:rect l="l" t="t" r="r" b="b"/>
              <a:pathLst>
                <a:path w="261444" h="392411">
                  <a:moveTo>
                    <a:pt x="0" y="0"/>
                  </a:moveTo>
                  <a:lnTo>
                    <a:pt x="261444" y="0"/>
                  </a:lnTo>
                  <a:lnTo>
                    <a:pt x="261444" y="392411"/>
                  </a:lnTo>
                  <a:lnTo>
                    <a:pt x="0" y="39241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2" name="Freeform 12"/>
            <p:cNvSpPr/>
            <p:nvPr/>
          </p:nvSpPr>
          <p:spPr>
            <a:xfrm rot="6582263">
              <a:off x="723505" y="1453153"/>
              <a:ext cx="233178" cy="349985"/>
            </a:xfrm>
            <a:custGeom>
              <a:avLst/>
              <a:gdLst/>
              <a:ahLst/>
              <a:cxnLst/>
              <a:rect l="l" t="t" r="r" b="b"/>
              <a:pathLst>
                <a:path w="233178" h="349985">
                  <a:moveTo>
                    <a:pt x="0" y="0"/>
                  </a:moveTo>
                  <a:lnTo>
                    <a:pt x="233177" y="0"/>
                  </a:lnTo>
                  <a:lnTo>
                    <a:pt x="233177" y="349985"/>
                  </a:lnTo>
                  <a:lnTo>
                    <a:pt x="0" y="34998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3" name="TextBox 13"/>
            <p:cNvSpPr txBox="1"/>
            <p:nvPr/>
          </p:nvSpPr>
          <p:spPr>
            <a:xfrm>
              <a:off x="668397"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K</a:t>
              </a:r>
            </a:p>
          </p:txBody>
        </p:sp>
        <p:sp>
          <p:nvSpPr>
            <p:cNvPr id="14" name="TextBox 14"/>
            <p:cNvSpPr txBox="1"/>
            <p:nvPr/>
          </p:nvSpPr>
          <p:spPr>
            <a:xfrm>
              <a:off x="103475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a</a:t>
              </a:r>
            </a:p>
          </p:txBody>
        </p:sp>
        <p:sp>
          <p:nvSpPr>
            <p:cNvPr id="15" name="TextBox 15"/>
            <p:cNvSpPr txBox="1"/>
            <p:nvPr/>
          </p:nvSpPr>
          <p:spPr>
            <a:xfrm>
              <a:off x="142290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n</a:t>
              </a:r>
            </a:p>
          </p:txBody>
        </p:sp>
        <p:sp>
          <p:nvSpPr>
            <p:cNvPr id="16" name="TextBox 16"/>
            <p:cNvSpPr txBox="1"/>
            <p:nvPr/>
          </p:nvSpPr>
          <p:spPr>
            <a:xfrm>
              <a:off x="2181657" y="731913"/>
              <a:ext cx="372287"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u</a:t>
              </a:r>
            </a:p>
          </p:txBody>
        </p:sp>
        <p:sp>
          <p:nvSpPr>
            <p:cNvPr id="17" name="TextBox 17"/>
            <p:cNvSpPr txBox="1"/>
            <p:nvPr/>
          </p:nvSpPr>
          <p:spPr>
            <a:xfrm>
              <a:off x="178053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S</a:t>
              </a:r>
            </a:p>
          </p:txBody>
        </p:sp>
        <p:sp>
          <p:nvSpPr>
            <p:cNvPr id="18" name="TextBox 18"/>
            <p:cNvSpPr txBox="1"/>
            <p:nvPr/>
          </p:nvSpPr>
          <p:spPr>
            <a:xfrm>
              <a:off x="2455310"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r</a:t>
              </a:r>
            </a:p>
          </p:txBody>
        </p:sp>
        <p:sp>
          <p:nvSpPr>
            <p:cNvPr id="19" name="TextBox 19"/>
            <p:cNvSpPr txBox="1"/>
            <p:nvPr/>
          </p:nvSpPr>
          <p:spPr>
            <a:xfrm>
              <a:off x="2752546"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20" name="TextBox 20"/>
            <p:cNvSpPr txBox="1"/>
            <p:nvPr/>
          </p:nvSpPr>
          <p:spPr>
            <a:xfrm>
              <a:off x="300310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i</a:t>
              </a:r>
            </a:p>
          </p:txBody>
        </p:sp>
        <p:sp>
          <p:nvSpPr>
            <p:cNvPr id="21" name="TextBox 21"/>
            <p:cNvSpPr txBox="1"/>
            <p:nvPr/>
          </p:nvSpPr>
          <p:spPr>
            <a:xfrm>
              <a:off x="3256949"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22" name="TextBox 22"/>
            <p:cNvSpPr txBox="1"/>
            <p:nvPr/>
          </p:nvSpPr>
          <p:spPr>
            <a:xfrm>
              <a:off x="3597635"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e</a:t>
              </a:r>
            </a:p>
          </p:txBody>
        </p:sp>
        <p:sp>
          <p:nvSpPr>
            <p:cNvPr id="23" name="TextBox 23"/>
            <p:cNvSpPr txBox="1"/>
            <p:nvPr/>
          </p:nvSpPr>
          <p:spPr>
            <a:xfrm>
              <a:off x="3992181" y="1101515"/>
              <a:ext cx="184337" cy="350834"/>
            </a:xfrm>
            <a:prstGeom prst="rect">
              <a:avLst/>
            </a:prstGeom>
          </p:spPr>
          <p:txBody>
            <a:bodyPr lIns="0" tIns="0" rIns="0" bIns="0" rtlCol="0" anchor="t">
              <a:spAutoFit/>
            </a:bodyPr>
            <a:lstStyle/>
            <a:p>
              <a:pPr algn="ctr">
                <a:lnSpc>
                  <a:spcPts val="1960"/>
                </a:lnSpc>
                <a:spcBef>
                  <a:spcPct val="0"/>
                </a:spcBef>
              </a:pPr>
              <a:r>
                <a:rPr lang="en-US" sz="1960" spc="-68">
                  <a:solidFill>
                    <a:srgbClr val="E9A500"/>
                  </a:solidFill>
                  <a:latin typeface="Sunborn"/>
                  <a:ea typeface="Sunborn"/>
                  <a:cs typeface="Sunborn"/>
                  <a:sym typeface="Sunborn"/>
                </a:rPr>
                <a:t>2</a:t>
              </a:r>
            </a:p>
          </p:txBody>
        </p:sp>
        <p:sp>
          <p:nvSpPr>
            <p:cNvPr id="24" name="TextBox 24"/>
            <p:cNvSpPr txBox="1"/>
            <p:nvPr/>
          </p:nvSpPr>
          <p:spPr>
            <a:xfrm>
              <a:off x="4231271" y="1105127"/>
              <a:ext cx="216779"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0</a:t>
              </a:r>
            </a:p>
          </p:txBody>
        </p:sp>
        <p:sp>
          <p:nvSpPr>
            <p:cNvPr id="25" name="TextBox 25"/>
            <p:cNvSpPr txBox="1"/>
            <p:nvPr/>
          </p:nvSpPr>
          <p:spPr>
            <a:xfrm>
              <a:off x="4186597" y="1101515"/>
              <a:ext cx="60475"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a:t>
              </a:r>
            </a:p>
          </p:txBody>
        </p:sp>
      </p:grpSp>
      <p:sp>
        <p:nvSpPr>
          <p:cNvPr id="26" name="TextBox 26"/>
          <p:cNvSpPr txBox="1"/>
          <p:nvPr/>
        </p:nvSpPr>
        <p:spPr>
          <a:xfrm>
            <a:off x="8221136" y="1028700"/>
            <a:ext cx="9038164" cy="542925"/>
          </a:xfrm>
          <a:prstGeom prst="rect">
            <a:avLst/>
          </a:prstGeom>
        </p:spPr>
        <p:txBody>
          <a:bodyPr lIns="0" tIns="0" rIns="0" bIns="0" rtlCol="0" anchor="t">
            <a:spAutoFit/>
          </a:bodyPr>
          <a:lstStyle/>
          <a:p>
            <a:pPr algn="r">
              <a:lnSpc>
                <a:spcPts val="4320"/>
              </a:lnSpc>
            </a:pPr>
            <a:r>
              <a:rPr lang="en-US" sz="3600" b="1">
                <a:solidFill>
                  <a:srgbClr val="101010"/>
                </a:solidFill>
                <a:latin typeface="Montserrat Bold"/>
                <a:ea typeface="Montserrat Bold"/>
                <a:cs typeface="Montserrat Bold"/>
                <a:sym typeface="Montserrat Bold"/>
              </a:rPr>
              <a:t>Primary Care Actions</a:t>
            </a:r>
          </a:p>
        </p:txBody>
      </p:sp>
      <p:sp>
        <p:nvSpPr>
          <p:cNvPr id="27" name="TextBox 27"/>
          <p:cNvSpPr txBox="1"/>
          <p:nvPr/>
        </p:nvSpPr>
        <p:spPr>
          <a:xfrm>
            <a:off x="1028700" y="2822112"/>
            <a:ext cx="12433862" cy="629793"/>
          </a:xfrm>
          <a:prstGeom prst="rect">
            <a:avLst/>
          </a:prstGeom>
        </p:spPr>
        <p:txBody>
          <a:bodyPr lIns="0" tIns="0" rIns="0" bIns="0" rtlCol="0" anchor="t">
            <a:spAutoFit/>
          </a:bodyPr>
          <a:lstStyle/>
          <a:p>
            <a:pPr algn="l">
              <a:lnSpc>
                <a:spcPts val="4955"/>
              </a:lnSpc>
            </a:pPr>
            <a:r>
              <a:rPr lang="en-US" sz="4200" b="1">
                <a:solidFill>
                  <a:srgbClr val="00136F"/>
                </a:solidFill>
                <a:latin typeface="Montserrat Ultra-Bold"/>
                <a:ea typeface="Montserrat Ultra-Bold"/>
                <a:cs typeface="Montserrat Ultra-Bold"/>
                <a:sym typeface="Montserrat Ultra-Bold"/>
              </a:rPr>
              <a:t>In Summary...</a:t>
            </a:r>
          </a:p>
        </p:txBody>
      </p:sp>
      <p:sp>
        <p:nvSpPr>
          <p:cNvPr id="28" name="Freeform 28"/>
          <p:cNvSpPr/>
          <p:nvPr/>
        </p:nvSpPr>
        <p:spPr>
          <a:xfrm>
            <a:off x="14986617" y="2244320"/>
            <a:ext cx="1787022" cy="1775853"/>
          </a:xfrm>
          <a:custGeom>
            <a:avLst/>
            <a:gdLst/>
            <a:ahLst/>
            <a:cxnLst/>
            <a:rect l="l" t="t" r="r" b="b"/>
            <a:pathLst>
              <a:path w="1787022" h="1775853">
                <a:moveTo>
                  <a:pt x="0" y="0"/>
                </a:moveTo>
                <a:lnTo>
                  <a:pt x="1787022" y="0"/>
                </a:lnTo>
                <a:lnTo>
                  <a:pt x="1787022" y="1775853"/>
                </a:lnTo>
                <a:lnTo>
                  <a:pt x="0" y="1775853"/>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29" name="TextBox 29"/>
          <p:cNvSpPr txBox="1"/>
          <p:nvPr/>
        </p:nvSpPr>
        <p:spPr>
          <a:xfrm>
            <a:off x="1028700" y="3807179"/>
            <a:ext cx="16230600" cy="3660727"/>
          </a:xfrm>
          <a:prstGeom prst="rect">
            <a:avLst/>
          </a:prstGeom>
        </p:spPr>
        <p:txBody>
          <a:bodyPr lIns="0" tIns="0" rIns="0" bIns="0" rtlCol="0" anchor="t">
            <a:spAutoFit/>
          </a:bodyPr>
          <a:lstStyle/>
          <a:p>
            <a:pPr marL="575277" lvl="1" indent="-287639" algn="l">
              <a:lnSpc>
                <a:spcPts val="4822"/>
              </a:lnSpc>
              <a:buFont typeface="Arial"/>
              <a:buChar char="•"/>
            </a:pPr>
            <a:r>
              <a:rPr lang="en-US" sz="2664" spc="-93">
                <a:solidFill>
                  <a:srgbClr val="000000"/>
                </a:solidFill>
                <a:latin typeface="Univers"/>
                <a:ea typeface="Univers"/>
                <a:cs typeface="Univers"/>
                <a:sym typeface="Univers"/>
              </a:rPr>
              <a:t>Document diagnosis in Problem List, </a:t>
            </a:r>
            <a:r>
              <a:rPr lang="en-US" sz="2664" b="1" spc="-93">
                <a:solidFill>
                  <a:srgbClr val="000000"/>
                </a:solidFill>
                <a:latin typeface="Univers Bold"/>
                <a:ea typeface="Univers Bold"/>
                <a:cs typeface="Univers Bold"/>
                <a:sym typeface="Univers Bold"/>
              </a:rPr>
              <a:t>treatment(s) received</a:t>
            </a:r>
            <a:r>
              <a:rPr lang="en-US" sz="2664" spc="-93">
                <a:solidFill>
                  <a:srgbClr val="000000"/>
                </a:solidFill>
                <a:latin typeface="Univers"/>
                <a:ea typeface="Univers"/>
                <a:cs typeface="Univers"/>
                <a:sym typeface="Univers"/>
              </a:rPr>
              <a:t>, current therapy status</a:t>
            </a:r>
          </a:p>
          <a:p>
            <a:pPr marL="575277" lvl="1" indent="-287639" algn="l">
              <a:lnSpc>
                <a:spcPts val="4822"/>
              </a:lnSpc>
              <a:buFont typeface="Arial"/>
              <a:buChar char="•"/>
            </a:pPr>
            <a:r>
              <a:rPr lang="en-US" sz="2664" b="1" spc="-93">
                <a:solidFill>
                  <a:srgbClr val="000000"/>
                </a:solidFill>
                <a:latin typeface="Univers Bold"/>
                <a:ea typeface="Univers Bold"/>
                <a:cs typeface="Univers Bold"/>
                <a:sym typeface="Univers Bold"/>
              </a:rPr>
              <a:t>Immunizations</a:t>
            </a:r>
            <a:r>
              <a:rPr lang="en-US" sz="2664" spc="-93">
                <a:solidFill>
                  <a:srgbClr val="000000"/>
                </a:solidFill>
                <a:latin typeface="Univers"/>
                <a:ea typeface="Univers"/>
                <a:cs typeface="Univers"/>
                <a:sym typeface="Univers"/>
              </a:rPr>
              <a:t> - influenza, herpes zoster, pneumococcal, COVID, hepatitis</a:t>
            </a:r>
          </a:p>
          <a:p>
            <a:pPr marL="575277" lvl="1" indent="-287639" algn="l">
              <a:lnSpc>
                <a:spcPts val="4822"/>
              </a:lnSpc>
              <a:buFont typeface="Arial"/>
              <a:buChar char="•"/>
            </a:pPr>
            <a:r>
              <a:rPr lang="en-US" sz="2664" spc="-93">
                <a:solidFill>
                  <a:srgbClr val="000000"/>
                </a:solidFill>
                <a:latin typeface="Univers"/>
                <a:ea typeface="Univers"/>
                <a:cs typeface="Univers"/>
                <a:sym typeface="Univers"/>
              </a:rPr>
              <a:t>Encourage &amp; counsel on </a:t>
            </a:r>
            <a:r>
              <a:rPr lang="en-US" sz="2664" b="1" spc="-93">
                <a:solidFill>
                  <a:srgbClr val="000000"/>
                </a:solidFill>
                <a:latin typeface="Univers Bold"/>
                <a:ea typeface="Univers Bold"/>
                <a:cs typeface="Univers Bold"/>
                <a:sym typeface="Univers Bold"/>
              </a:rPr>
              <a:t>movement and good nutrition</a:t>
            </a:r>
          </a:p>
          <a:p>
            <a:pPr marL="575277" lvl="1" indent="-287639" algn="l">
              <a:lnSpc>
                <a:spcPts val="4822"/>
              </a:lnSpc>
              <a:buFont typeface="Arial"/>
              <a:buChar char="•"/>
            </a:pPr>
            <a:r>
              <a:rPr lang="en-US" sz="2664" b="1" spc="-93">
                <a:solidFill>
                  <a:srgbClr val="000000"/>
                </a:solidFill>
                <a:latin typeface="Univers Bold"/>
                <a:ea typeface="Univers Bold"/>
                <a:cs typeface="Univers Bold"/>
                <a:sym typeface="Univers Bold"/>
              </a:rPr>
              <a:t>Screen for late/long-term effects</a:t>
            </a:r>
            <a:r>
              <a:rPr lang="en-US" sz="2664" spc="-93">
                <a:solidFill>
                  <a:srgbClr val="000000"/>
                </a:solidFill>
                <a:latin typeface="Univers"/>
                <a:ea typeface="Univers"/>
                <a:cs typeface="Univers"/>
                <a:sym typeface="Univers"/>
              </a:rPr>
              <a:t> (including distress &amp; sexual health!)</a:t>
            </a:r>
          </a:p>
          <a:p>
            <a:pPr marL="575277" lvl="1" indent="-287639" algn="l">
              <a:lnSpc>
                <a:spcPts val="4822"/>
              </a:lnSpc>
              <a:buFont typeface="Arial"/>
              <a:buChar char="•"/>
            </a:pPr>
            <a:r>
              <a:rPr lang="en-US" sz="2664" spc="-93">
                <a:solidFill>
                  <a:srgbClr val="000000"/>
                </a:solidFill>
                <a:latin typeface="Univers"/>
                <a:ea typeface="Univers"/>
                <a:cs typeface="Univers"/>
                <a:sym typeface="Univers"/>
              </a:rPr>
              <a:t>Encourage </a:t>
            </a:r>
            <a:r>
              <a:rPr lang="en-US" sz="2664" b="1" spc="-93">
                <a:solidFill>
                  <a:srgbClr val="000000"/>
                </a:solidFill>
                <a:latin typeface="Univers Bold"/>
                <a:ea typeface="Univers Bold"/>
                <a:cs typeface="Univers Bold"/>
                <a:sym typeface="Univers Bold"/>
              </a:rPr>
              <a:t>earlier diagnostic evaluation</a:t>
            </a:r>
            <a:r>
              <a:rPr lang="en-US" sz="2664" spc="-93">
                <a:solidFill>
                  <a:srgbClr val="000000"/>
                </a:solidFill>
                <a:latin typeface="Univers"/>
                <a:ea typeface="Univers"/>
                <a:cs typeface="Univers"/>
                <a:sym typeface="Univers"/>
              </a:rPr>
              <a:t> for persistent GI symptoms in younger adults.</a:t>
            </a:r>
          </a:p>
          <a:p>
            <a:pPr marL="575277" lvl="1" indent="-287639" algn="l">
              <a:lnSpc>
                <a:spcPts val="4822"/>
              </a:lnSpc>
              <a:buFont typeface="Arial"/>
              <a:buChar char="•"/>
            </a:pPr>
            <a:r>
              <a:rPr lang="en-US" sz="2664" spc="-93">
                <a:solidFill>
                  <a:srgbClr val="000000"/>
                </a:solidFill>
                <a:latin typeface="Univers"/>
                <a:ea typeface="Univers"/>
                <a:cs typeface="Univers"/>
                <a:sym typeface="Univers"/>
              </a:rPr>
              <a:t>Support CRC screening awareness and participation </a:t>
            </a:r>
            <a:r>
              <a:rPr lang="en-US" sz="2664" b="1" spc="-93">
                <a:solidFill>
                  <a:srgbClr val="000000"/>
                </a:solidFill>
                <a:latin typeface="Univers Bold"/>
                <a:ea typeface="Univers Bold"/>
                <a:cs typeface="Univers Bold"/>
                <a:sym typeface="Univers Bold"/>
              </a:rPr>
              <a:t>beginning at age 45</a:t>
            </a:r>
            <a:r>
              <a:rPr lang="en-US" sz="2664" spc="-93">
                <a:solidFill>
                  <a:srgbClr val="000000"/>
                </a:solidFill>
                <a:latin typeface="Univers"/>
                <a:ea typeface="Univers"/>
                <a:cs typeface="Univers"/>
                <a:sym typeface="Univers"/>
              </a:rPr>
              <a:t> (per USPSTF &amp; ACS guidelines)</a:t>
            </a:r>
          </a:p>
        </p:txBody>
      </p:sp>
      <p:sp>
        <p:nvSpPr>
          <p:cNvPr id="30" name="TextBox 30"/>
          <p:cNvSpPr txBox="1"/>
          <p:nvPr/>
        </p:nvSpPr>
        <p:spPr>
          <a:xfrm>
            <a:off x="3028673" y="7841600"/>
            <a:ext cx="12230654" cy="1209448"/>
          </a:xfrm>
          <a:prstGeom prst="rect">
            <a:avLst/>
          </a:prstGeom>
        </p:spPr>
        <p:txBody>
          <a:bodyPr lIns="0" tIns="0" rIns="0" bIns="0" rtlCol="0" anchor="t">
            <a:spAutoFit/>
          </a:bodyPr>
          <a:lstStyle/>
          <a:p>
            <a:pPr algn="ctr">
              <a:lnSpc>
                <a:spcPts val="4635"/>
              </a:lnSpc>
            </a:pPr>
            <a:r>
              <a:rPr lang="en-US" sz="3131" b="1" spc="-109">
                <a:solidFill>
                  <a:srgbClr val="000000"/>
                </a:solidFill>
                <a:latin typeface="Univers Bold"/>
                <a:ea typeface="Univers Bold"/>
                <a:cs typeface="Univers Bold"/>
                <a:sym typeface="Univers Bold"/>
              </a:rPr>
              <a:t>Long-term follow-up, health maintenance, and lifestyle modifications remain important components of the care of CRC survivors.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500955" y="2413635"/>
            <a:ext cx="2758345" cy="245871"/>
            <a:chOff x="0" y="0"/>
            <a:chExt cx="726478" cy="64756"/>
          </a:xfrm>
        </p:grpSpPr>
        <p:sp>
          <p:nvSpPr>
            <p:cNvPr id="3" name="Freeform 3"/>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FC611"/>
            </a:solidFill>
          </p:spPr>
          <p:txBody>
            <a:bodyPr/>
            <a:lstStyle/>
            <a:p>
              <a:endParaRPr lang="en-US"/>
            </a:p>
          </p:txBody>
        </p:sp>
        <p:sp>
          <p:nvSpPr>
            <p:cNvPr id="4" name="TextBox 4"/>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13769329" y="1556521"/>
            <a:ext cx="3489971" cy="613410"/>
          </a:xfrm>
          <a:prstGeom prst="rect">
            <a:avLst/>
          </a:prstGeom>
        </p:spPr>
        <p:txBody>
          <a:bodyPr lIns="0" tIns="0" rIns="0" bIns="0" rtlCol="0" anchor="t">
            <a:spAutoFit/>
          </a:bodyPr>
          <a:lstStyle/>
          <a:p>
            <a:pPr algn="r">
              <a:lnSpc>
                <a:spcPts val="5040"/>
              </a:lnSpc>
            </a:pPr>
            <a:r>
              <a:rPr lang="en-US" sz="3600" b="1">
                <a:solidFill>
                  <a:srgbClr val="101010"/>
                </a:solidFill>
                <a:latin typeface="Montserrat Bold"/>
                <a:ea typeface="Montserrat Bold"/>
                <a:cs typeface="Montserrat Bold"/>
                <a:sym typeface="Montserrat Bold"/>
              </a:rPr>
              <a:t>Q&amp;A</a:t>
            </a:r>
          </a:p>
        </p:txBody>
      </p:sp>
      <p:sp>
        <p:nvSpPr>
          <p:cNvPr id="6" name="TextBox 6"/>
          <p:cNvSpPr txBox="1"/>
          <p:nvPr/>
        </p:nvSpPr>
        <p:spPr>
          <a:xfrm>
            <a:off x="2794627" y="4965236"/>
            <a:ext cx="9288593" cy="1360170"/>
          </a:xfrm>
          <a:prstGeom prst="rect">
            <a:avLst/>
          </a:prstGeom>
        </p:spPr>
        <p:txBody>
          <a:bodyPr lIns="0" tIns="0" rIns="0" bIns="0" rtlCol="0" anchor="t">
            <a:spAutoFit/>
          </a:bodyPr>
          <a:lstStyle/>
          <a:p>
            <a:pPr algn="l">
              <a:lnSpc>
                <a:spcPts val="10560"/>
              </a:lnSpc>
            </a:pPr>
            <a:r>
              <a:rPr lang="en-US" sz="9600" b="1">
                <a:solidFill>
                  <a:srgbClr val="00136F"/>
                </a:solidFill>
                <a:latin typeface="Montserrat Ultra-Bold"/>
                <a:ea typeface="Montserrat Ultra-Bold"/>
                <a:cs typeface="Montserrat Ultra-Bold"/>
                <a:sym typeface="Montserrat Ultra-Bold"/>
              </a:rPr>
              <a:t>QUESTIONS?</a:t>
            </a:r>
          </a:p>
        </p:txBody>
      </p:sp>
      <p:grpSp>
        <p:nvGrpSpPr>
          <p:cNvPr id="7" name="Group 7"/>
          <p:cNvGrpSpPr/>
          <p:nvPr/>
        </p:nvGrpSpPr>
        <p:grpSpPr>
          <a:xfrm>
            <a:off x="1028700" y="626321"/>
            <a:ext cx="3336038" cy="1347682"/>
            <a:chOff x="0" y="0"/>
            <a:chExt cx="4448050" cy="1796909"/>
          </a:xfrm>
        </p:grpSpPr>
        <p:sp>
          <p:nvSpPr>
            <p:cNvPr id="8" name="Freeform 8"/>
            <p:cNvSpPr/>
            <p:nvPr/>
          </p:nvSpPr>
          <p:spPr>
            <a:xfrm rot="-586919">
              <a:off x="915157" y="34528"/>
              <a:ext cx="466355" cy="699970"/>
            </a:xfrm>
            <a:custGeom>
              <a:avLst/>
              <a:gdLst/>
              <a:ahLst/>
              <a:cxnLst/>
              <a:rect l="l" t="t" r="r" b="b"/>
              <a:pathLst>
                <a:path w="466355" h="699970">
                  <a:moveTo>
                    <a:pt x="0" y="0"/>
                  </a:moveTo>
                  <a:lnTo>
                    <a:pt x="466355" y="0"/>
                  </a:lnTo>
                  <a:lnTo>
                    <a:pt x="466355" y="699971"/>
                  </a:lnTo>
                  <a:lnTo>
                    <a:pt x="0" y="6999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Freeform 9"/>
            <p:cNvSpPr/>
            <p:nvPr/>
          </p:nvSpPr>
          <p:spPr>
            <a:xfrm rot="-3527984">
              <a:off x="503875" y="121299"/>
              <a:ext cx="425574" cy="638760"/>
            </a:xfrm>
            <a:custGeom>
              <a:avLst/>
              <a:gdLst/>
              <a:ahLst/>
              <a:cxnLst/>
              <a:rect l="l" t="t" r="r" b="b"/>
              <a:pathLst>
                <a:path w="425574" h="638760">
                  <a:moveTo>
                    <a:pt x="0" y="0"/>
                  </a:moveTo>
                  <a:lnTo>
                    <a:pt x="425574" y="0"/>
                  </a:lnTo>
                  <a:lnTo>
                    <a:pt x="425574" y="638760"/>
                  </a:lnTo>
                  <a:lnTo>
                    <a:pt x="0" y="6387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0" name="Freeform 10"/>
            <p:cNvSpPr/>
            <p:nvPr/>
          </p:nvSpPr>
          <p:spPr>
            <a:xfrm rot="-6078961">
              <a:off x="221086" y="399711"/>
              <a:ext cx="390806" cy="586575"/>
            </a:xfrm>
            <a:custGeom>
              <a:avLst/>
              <a:gdLst/>
              <a:ahLst/>
              <a:cxnLst/>
              <a:rect l="l" t="t" r="r" b="b"/>
              <a:pathLst>
                <a:path w="390806" h="586575">
                  <a:moveTo>
                    <a:pt x="0" y="0"/>
                  </a:moveTo>
                  <a:lnTo>
                    <a:pt x="390806" y="0"/>
                  </a:lnTo>
                  <a:lnTo>
                    <a:pt x="390806" y="586575"/>
                  </a:lnTo>
                  <a:lnTo>
                    <a:pt x="0" y="58657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1" name="Freeform 11"/>
            <p:cNvSpPr/>
            <p:nvPr/>
          </p:nvSpPr>
          <p:spPr>
            <a:xfrm rot="-7906289">
              <a:off x="136525" y="721177"/>
              <a:ext cx="347580" cy="521696"/>
            </a:xfrm>
            <a:custGeom>
              <a:avLst/>
              <a:gdLst/>
              <a:ahLst/>
              <a:cxnLst/>
              <a:rect l="l" t="t" r="r" b="b"/>
              <a:pathLst>
                <a:path w="347580" h="521696">
                  <a:moveTo>
                    <a:pt x="0" y="0"/>
                  </a:moveTo>
                  <a:lnTo>
                    <a:pt x="347579" y="0"/>
                  </a:lnTo>
                  <a:lnTo>
                    <a:pt x="347579" y="521695"/>
                  </a:lnTo>
                  <a:lnTo>
                    <a:pt x="0" y="52169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2" name="Freeform 12"/>
            <p:cNvSpPr/>
            <p:nvPr/>
          </p:nvSpPr>
          <p:spPr>
            <a:xfrm rot="-10285624">
              <a:off x="212313" y="1062796"/>
              <a:ext cx="302405" cy="453891"/>
            </a:xfrm>
            <a:custGeom>
              <a:avLst/>
              <a:gdLst/>
              <a:ahLst/>
              <a:cxnLst/>
              <a:rect l="l" t="t" r="r" b="b"/>
              <a:pathLst>
                <a:path w="302405" h="453891">
                  <a:moveTo>
                    <a:pt x="0" y="0"/>
                  </a:moveTo>
                  <a:lnTo>
                    <a:pt x="302405" y="0"/>
                  </a:lnTo>
                  <a:lnTo>
                    <a:pt x="302405" y="453891"/>
                  </a:lnTo>
                  <a:lnTo>
                    <a:pt x="0" y="4538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3" name="Freeform 13"/>
            <p:cNvSpPr/>
            <p:nvPr/>
          </p:nvSpPr>
          <p:spPr>
            <a:xfrm rot="-1578899">
              <a:off x="427047" y="1276528"/>
              <a:ext cx="261444" cy="392411"/>
            </a:xfrm>
            <a:custGeom>
              <a:avLst/>
              <a:gdLst/>
              <a:ahLst/>
              <a:cxnLst/>
              <a:rect l="l" t="t" r="r" b="b"/>
              <a:pathLst>
                <a:path w="261444" h="392411">
                  <a:moveTo>
                    <a:pt x="0" y="0"/>
                  </a:moveTo>
                  <a:lnTo>
                    <a:pt x="261444" y="0"/>
                  </a:lnTo>
                  <a:lnTo>
                    <a:pt x="261444" y="392411"/>
                  </a:lnTo>
                  <a:lnTo>
                    <a:pt x="0" y="39241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4" name="Freeform 14"/>
            <p:cNvSpPr/>
            <p:nvPr/>
          </p:nvSpPr>
          <p:spPr>
            <a:xfrm rot="6582263">
              <a:off x="723505" y="1453153"/>
              <a:ext cx="233178" cy="349985"/>
            </a:xfrm>
            <a:custGeom>
              <a:avLst/>
              <a:gdLst/>
              <a:ahLst/>
              <a:cxnLst/>
              <a:rect l="l" t="t" r="r" b="b"/>
              <a:pathLst>
                <a:path w="233178" h="349985">
                  <a:moveTo>
                    <a:pt x="0" y="0"/>
                  </a:moveTo>
                  <a:lnTo>
                    <a:pt x="233177" y="0"/>
                  </a:lnTo>
                  <a:lnTo>
                    <a:pt x="233177" y="349985"/>
                  </a:lnTo>
                  <a:lnTo>
                    <a:pt x="0" y="34998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5" name="TextBox 15"/>
            <p:cNvSpPr txBox="1"/>
            <p:nvPr/>
          </p:nvSpPr>
          <p:spPr>
            <a:xfrm>
              <a:off x="668397"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K</a:t>
              </a:r>
            </a:p>
          </p:txBody>
        </p:sp>
        <p:sp>
          <p:nvSpPr>
            <p:cNvPr id="16" name="TextBox 16"/>
            <p:cNvSpPr txBox="1"/>
            <p:nvPr/>
          </p:nvSpPr>
          <p:spPr>
            <a:xfrm>
              <a:off x="103475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a</a:t>
              </a:r>
            </a:p>
          </p:txBody>
        </p:sp>
        <p:sp>
          <p:nvSpPr>
            <p:cNvPr id="17" name="TextBox 17"/>
            <p:cNvSpPr txBox="1"/>
            <p:nvPr/>
          </p:nvSpPr>
          <p:spPr>
            <a:xfrm>
              <a:off x="142290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n</a:t>
              </a:r>
            </a:p>
          </p:txBody>
        </p:sp>
        <p:sp>
          <p:nvSpPr>
            <p:cNvPr id="18" name="TextBox 18"/>
            <p:cNvSpPr txBox="1"/>
            <p:nvPr/>
          </p:nvSpPr>
          <p:spPr>
            <a:xfrm>
              <a:off x="2181657" y="731913"/>
              <a:ext cx="372287"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u</a:t>
              </a:r>
            </a:p>
          </p:txBody>
        </p:sp>
        <p:sp>
          <p:nvSpPr>
            <p:cNvPr id="19" name="TextBox 19"/>
            <p:cNvSpPr txBox="1"/>
            <p:nvPr/>
          </p:nvSpPr>
          <p:spPr>
            <a:xfrm>
              <a:off x="178053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S</a:t>
              </a:r>
            </a:p>
          </p:txBody>
        </p:sp>
        <p:sp>
          <p:nvSpPr>
            <p:cNvPr id="20" name="TextBox 20"/>
            <p:cNvSpPr txBox="1"/>
            <p:nvPr/>
          </p:nvSpPr>
          <p:spPr>
            <a:xfrm>
              <a:off x="2455310"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r</a:t>
              </a:r>
            </a:p>
          </p:txBody>
        </p:sp>
        <p:sp>
          <p:nvSpPr>
            <p:cNvPr id="21" name="TextBox 21"/>
            <p:cNvSpPr txBox="1"/>
            <p:nvPr/>
          </p:nvSpPr>
          <p:spPr>
            <a:xfrm>
              <a:off x="2752546"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22" name="TextBox 22"/>
            <p:cNvSpPr txBox="1"/>
            <p:nvPr/>
          </p:nvSpPr>
          <p:spPr>
            <a:xfrm>
              <a:off x="300310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i</a:t>
              </a:r>
            </a:p>
          </p:txBody>
        </p:sp>
        <p:sp>
          <p:nvSpPr>
            <p:cNvPr id="23" name="TextBox 23"/>
            <p:cNvSpPr txBox="1"/>
            <p:nvPr/>
          </p:nvSpPr>
          <p:spPr>
            <a:xfrm>
              <a:off x="3256949"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24" name="TextBox 24"/>
            <p:cNvSpPr txBox="1"/>
            <p:nvPr/>
          </p:nvSpPr>
          <p:spPr>
            <a:xfrm>
              <a:off x="3597635"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e</a:t>
              </a:r>
            </a:p>
          </p:txBody>
        </p:sp>
        <p:sp>
          <p:nvSpPr>
            <p:cNvPr id="25" name="TextBox 25"/>
            <p:cNvSpPr txBox="1"/>
            <p:nvPr/>
          </p:nvSpPr>
          <p:spPr>
            <a:xfrm>
              <a:off x="3992181" y="1101515"/>
              <a:ext cx="184337" cy="350834"/>
            </a:xfrm>
            <a:prstGeom prst="rect">
              <a:avLst/>
            </a:prstGeom>
          </p:spPr>
          <p:txBody>
            <a:bodyPr lIns="0" tIns="0" rIns="0" bIns="0" rtlCol="0" anchor="t">
              <a:spAutoFit/>
            </a:bodyPr>
            <a:lstStyle/>
            <a:p>
              <a:pPr algn="ctr">
                <a:lnSpc>
                  <a:spcPts val="1960"/>
                </a:lnSpc>
                <a:spcBef>
                  <a:spcPct val="0"/>
                </a:spcBef>
              </a:pPr>
              <a:r>
                <a:rPr lang="en-US" sz="1960" spc="-68">
                  <a:solidFill>
                    <a:srgbClr val="E9A500"/>
                  </a:solidFill>
                  <a:latin typeface="Sunborn"/>
                  <a:ea typeface="Sunborn"/>
                  <a:cs typeface="Sunborn"/>
                  <a:sym typeface="Sunborn"/>
                </a:rPr>
                <a:t>2</a:t>
              </a:r>
            </a:p>
          </p:txBody>
        </p:sp>
        <p:sp>
          <p:nvSpPr>
            <p:cNvPr id="26" name="TextBox 26"/>
            <p:cNvSpPr txBox="1"/>
            <p:nvPr/>
          </p:nvSpPr>
          <p:spPr>
            <a:xfrm>
              <a:off x="4231271" y="1105127"/>
              <a:ext cx="216779"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0</a:t>
              </a:r>
            </a:p>
          </p:txBody>
        </p:sp>
        <p:sp>
          <p:nvSpPr>
            <p:cNvPr id="27" name="TextBox 27"/>
            <p:cNvSpPr txBox="1"/>
            <p:nvPr/>
          </p:nvSpPr>
          <p:spPr>
            <a:xfrm>
              <a:off x="4186597" y="1101515"/>
              <a:ext cx="60475"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a:t>
              </a: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500955" y="2413635"/>
            <a:ext cx="2758345" cy="245871"/>
            <a:chOff x="0" y="0"/>
            <a:chExt cx="726478" cy="64756"/>
          </a:xfrm>
        </p:grpSpPr>
        <p:sp>
          <p:nvSpPr>
            <p:cNvPr id="3" name="Freeform 3"/>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203162"/>
            </a:solidFill>
          </p:spPr>
          <p:txBody>
            <a:bodyPr/>
            <a:lstStyle/>
            <a:p>
              <a:endParaRPr lang="en-US"/>
            </a:p>
          </p:txBody>
        </p:sp>
        <p:sp>
          <p:nvSpPr>
            <p:cNvPr id="4" name="TextBox 4"/>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028700" y="1028700"/>
            <a:ext cx="3336038" cy="1347682"/>
            <a:chOff x="0" y="0"/>
            <a:chExt cx="4448050" cy="1796909"/>
          </a:xfrm>
        </p:grpSpPr>
        <p:sp>
          <p:nvSpPr>
            <p:cNvPr id="6" name="Freeform 6"/>
            <p:cNvSpPr/>
            <p:nvPr/>
          </p:nvSpPr>
          <p:spPr>
            <a:xfrm rot="-586919">
              <a:off x="915157" y="34528"/>
              <a:ext cx="466355" cy="699970"/>
            </a:xfrm>
            <a:custGeom>
              <a:avLst/>
              <a:gdLst/>
              <a:ahLst/>
              <a:cxnLst/>
              <a:rect l="l" t="t" r="r" b="b"/>
              <a:pathLst>
                <a:path w="466355" h="699970">
                  <a:moveTo>
                    <a:pt x="0" y="0"/>
                  </a:moveTo>
                  <a:lnTo>
                    <a:pt x="466355" y="0"/>
                  </a:lnTo>
                  <a:lnTo>
                    <a:pt x="466355" y="699971"/>
                  </a:lnTo>
                  <a:lnTo>
                    <a:pt x="0" y="6999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Freeform 7"/>
            <p:cNvSpPr/>
            <p:nvPr/>
          </p:nvSpPr>
          <p:spPr>
            <a:xfrm rot="-3527984">
              <a:off x="503875" y="121299"/>
              <a:ext cx="425574" cy="638760"/>
            </a:xfrm>
            <a:custGeom>
              <a:avLst/>
              <a:gdLst/>
              <a:ahLst/>
              <a:cxnLst/>
              <a:rect l="l" t="t" r="r" b="b"/>
              <a:pathLst>
                <a:path w="425574" h="638760">
                  <a:moveTo>
                    <a:pt x="0" y="0"/>
                  </a:moveTo>
                  <a:lnTo>
                    <a:pt x="425574" y="0"/>
                  </a:lnTo>
                  <a:lnTo>
                    <a:pt x="425574" y="638760"/>
                  </a:lnTo>
                  <a:lnTo>
                    <a:pt x="0" y="6387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p:cNvSpPr/>
            <p:nvPr/>
          </p:nvSpPr>
          <p:spPr>
            <a:xfrm rot="-6078961">
              <a:off x="221086" y="399711"/>
              <a:ext cx="390806" cy="586575"/>
            </a:xfrm>
            <a:custGeom>
              <a:avLst/>
              <a:gdLst/>
              <a:ahLst/>
              <a:cxnLst/>
              <a:rect l="l" t="t" r="r" b="b"/>
              <a:pathLst>
                <a:path w="390806" h="586575">
                  <a:moveTo>
                    <a:pt x="0" y="0"/>
                  </a:moveTo>
                  <a:lnTo>
                    <a:pt x="390806" y="0"/>
                  </a:lnTo>
                  <a:lnTo>
                    <a:pt x="390806" y="586575"/>
                  </a:lnTo>
                  <a:lnTo>
                    <a:pt x="0" y="58657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Freeform 9"/>
            <p:cNvSpPr/>
            <p:nvPr/>
          </p:nvSpPr>
          <p:spPr>
            <a:xfrm rot="-7906289">
              <a:off x="136525" y="721177"/>
              <a:ext cx="347580" cy="521696"/>
            </a:xfrm>
            <a:custGeom>
              <a:avLst/>
              <a:gdLst/>
              <a:ahLst/>
              <a:cxnLst/>
              <a:rect l="l" t="t" r="r" b="b"/>
              <a:pathLst>
                <a:path w="347580" h="521696">
                  <a:moveTo>
                    <a:pt x="0" y="0"/>
                  </a:moveTo>
                  <a:lnTo>
                    <a:pt x="347579" y="0"/>
                  </a:lnTo>
                  <a:lnTo>
                    <a:pt x="347579" y="521695"/>
                  </a:lnTo>
                  <a:lnTo>
                    <a:pt x="0" y="52169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0" name="Freeform 10"/>
            <p:cNvSpPr/>
            <p:nvPr/>
          </p:nvSpPr>
          <p:spPr>
            <a:xfrm rot="-10285624">
              <a:off x="212313" y="1062796"/>
              <a:ext cx="302405" cy="453891"/>
            </a:xfrm>
            <a:custGeom>
              <a:avLst/>
              <a:gdLst/>
              <a:ahLst/>
              <a:cxnLst/>
              <a:rect l="l" t="t" r="r" b="b"/>
              <a:pathLst>
                <a:path w="302405" h="453891">
                  <a:moveTo>
                    <a:pt x="0" y="0"/>
                  </a:moveTo>
                  <a:lnTo>
                    <a:pt x="302405" y="0"/>
                  </a:lnTo>
                  <a:lnTo>
                    <a:pt x="302405" y="453891"/>
                  </a:lnTo>
                  <a:lnTo>
                    <a:pt x="0" y="4538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1" name="Freeform 11"/>
            <p:cNvSpPr/>
            <p:nvPr/>
          </p:nvSpPr>
          <p:spPr>
            <a:xfrm rot="-1578899">
              <a:off x="427047" y="1276528"/>
              <a:ext cx="261444" cy="392411"/>
            </a:xfrm>
            <a:custGeom>
              <a:avLst/>
              <a:gdLst/>
              <a:ahLst/>
              <a:cxnLst/>
              <a:rect l="l" t="t" r="r" b="b"/>
              <a:pathLst>
                <a:path w="261444" h="392411">
                  <a:moveTo>
                    <a:pt x="0" y="0"/>
                  </a:moveTo>
                  <a:lnTo>
                    <a:pt x="261444" y="0"/>
                  </a:lnTo>
                  <a:lnTo>
                    <a:pt x="261444" y="392411"/>
                  </a:lnTo>
                  <a:lnTo>
                    <a:pt x="0" y="39241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2" name="Freeform 12"/>
            <p:cNvSpPr/>
            <p:nvPr/>
          </p:nvSpPr>
          <p:spPr>
            <a:xfrm rot="6582263">
              <a:off x="723505" y="1453153"/>
              <a:ext cx="233178" cy="349985"/>
            </a:xfrm>
            <a:custGeom>
              <a:avLst/>
              <a:gdLst/>
              <a:ahLst/>
              <a:cxnLst/>
              <a:rect l="l" t="t" r="r" b="b"/>
              <a:pathLst>
                <a:path w="233178" h="349985">
                  <a:moveTo>
                    <a:pt x="0" y="0"/>
                  </a:moveTo>
                  <a:lnTo>
                    <a:pt x="233177" y="0"/>
                  </a:lnTo>
                  <a:lnTo>
                    <a:pt x="233177" y="349985"/>
                  </a:lnTo>
                  <a:lnTo>
                    <a:pt x="0" y="34998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3" name="TextBox 13"/>
            <p:cNvSpPr txBox="1"/>
            <p:nvPr/>
          </p:nvSpPr>
          <p:spPr>
            <a:xfrm>
              <a:off x="668397"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K</a:t>
              </a:r>
            </a:p>
          </p:txBody>
        </p:sp>
        <p:sp>
          <p:nvSpPr>
            <p:cNvPr id="14" name="TextBox 14"/>
            <p:cNvSpPr txBox="1"/>
            <p:nvPr/>
          </p:nvSpPr>
          <p:spPr>
            <a:xfrm>
              <a:off x="103475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a</a:t>
              </a:r>
            </a:p>
          </p:txBody>
        </p:sp>
        <p:sp>
          <p:nvSpPr>
            <p:cNvPr id="15" name="TextBox 15"/>
            <p:cNvSpPr txBox="1"/>
            <p:nvPr/>
          </p:nvSpPr>
          <p:spPr>
            <a:xfrm>
              <a:off x="142290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n</a:t>
              </a:r>
            </a:p>
          </p:txBody>
        </p:sp>
        <p:sp>
          <p:nvSpPr>
            <p:cNvPr id="16" name="TextBox 16"/>
            <p:cNvSpPr txBox="1"/>
            <p:nvPr/>
          </p:nvSpPr>
          <p:spPr>
            <a:xfrm>
              <a:off x="2181657" y="731913"/>
              <a:ext cx="372287"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u</a:t>
              </a:r>
            </a:p>
          </p:txBody>
        </p:sp>
        <p:sp>
          <p:nvSpPr>
            <p:cNvPr id="17" name="TextBox 17"/>
            <p:cNvSpPr txBox="1"/>
            <p:nvPr/>
          </p:nvSpPr>
          <p:spPr>
            <a:xfrm>
              <a:off x="178053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S</a:t>
              </a:r>
            </a:p>
          </p:txBody>
        </p:sp>
        <p:sp>
          <p:nvSpPr>
            <p:cNvPr id="18" name="TextBox 18"/>
            <p:cNvSpPr txBox="1"/>
            <p:nvPr/>
          </p:nvSpPr>
          <p:spPr>
            <a:xfrm>
              <a:off x="2455310"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r</a:t>
              </a:r>
            </a:p>
          </p:txBody>
        </p:sp>
        <p:sp>
          <p:nvSpPr>
            <p:cNvPr id="19" name="TextBox 19"/>
            <p:cNvSpPr txBox="1"/>
            <p:nvPr/>
          </p:nvSpPr>
          <p:spPr>
            <a:xfrm>
              <a:off x="2752546"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20" name="TextBox 20"/>
            <p:cNvSpPr txBox="1"/>
            <p:nvPr/>
          </p:nvSpPr>
          <p:spPr>
            <a:xfrm>
              <a:off x="300310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i</a:t>
              </a:r>
            </a:p>
          </p:txBody>
        </p:sp>
        <p:sp>
          <p:nvSpPr>
            <p:cNvPr id="21" name="TextBox 21"/>
            <p:cNvSpPr txBox="1"/>
            <p:nvPr/>
          </p:nvSpPr>
          <p:spPr>
            <a:xfrm>
              <a:off x="3256949"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22" name="TextBox 22"/>
            <p:cNvSpPr txBox="1"/>
            <p:nvPr/>
          </p:nvSpPr>
          <p:spPr>
            <a:xfrm>
              <a:off x="3597635"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e</a:t>
              </a:r>
            </a:p>
          </p:txBody>
        </p:sp>
        <p:sp>
          <p:nvSpPr>
            <p:cNvPr id="23" name="TextBox 23"/>
            <p:cNvSpPr txBox="1"/>
            <p:nvPr/>
          </p:nvSpPr>
          <p:spPr>
            <a:xfrm>
              <a:off x="3992181" y="1101515"/>
              <a:ext cx="184337" cy="350834"/>
            </a:xfrm>
            <a:prstGeom prst="rect">
              <a:avLst/>
            </a:prstGeom>
          </p:spPr>
          <p:txBody>
            <a:bodyPr lIns="0" tIns="0" rIns="0" bIns="0" rtlCol="0" anchor="t">
              <a:spAutoFit/>
            </a:bodyPr>
            <a:lstStyle/>
            <a:p>
              <a:pPr algn="ctr">
                <a:lnSpc>
                  <a:spcPts val="1960"/>
                </a:lnSpc>
                <a:spcBef>
                  <a:spcPct val="0"/>
                </a:spcBef>
              </a:pPr>
              <a:r>
                <a:rPr lang="en-US" sz="1960" spc="-68">
                  <a:solidFill>
                    <a:srgbClr val="E9A500"/>
                  </a:solidFill>
                  <a:latin typeface="Sunborn"/>
                  <a:ea typeface="Sunborn"/>
                  <a:cs typeface="Sunborn"/>
                  <a:sym typeface="Sunborn"/>
                </a:rPr>
                <a:t>2</a:t>
              </a:r>
            </a:p>
          </p:txBody>
        </p:sp>
        <p:sp>
          <p:nvSpPr>
            <p:cNvPr id="24" name="TextBox 24"/>
            <p:cNvSpPr txBox="1"/>
            <p:nvPr/>
          </p:nvSpPr>
          <p:spPr>
            <a:xfrm>
              <a:off x="4231271" y="1105127"/>
              <a:ext cx="216779"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0</a:t>
              </a:r>
            </a:p>
          </p:txBody>
        </p:sp>
        <p:sp>
          <p:nvSpPr>
            <p:cNvPr id="25" name="TextBox 25"/>
            <p:cNvSpPr txBox="1"/>
            <p:nvPr/>
          </p:nvSpPr>
          <p:spPr>
            <a:xfrm>
              <a:off x="4186597" y="1101515"/>
              <a:ext cx="60475"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a:t>
              </a:r>
            </a:p>
          </p:txBody>
        </p:sp>
      </p:grpSp>
      <p:sp>
        <p:nvSpPr>
          <p:cNvPr id="26" name="Freeform 26"/>
          <p:cNvSpPr/>
          <p:nvPr/>
        </p:nvSpPr>
        <p:spPr>
          <a:xfrm>
            <a:off x="11144257" y="3410777"/>
            <a:ext cx="5250144" cy="4114800"/>
          </a:xfrm>
          <a:custGeom>
            <a:avLst/>
            <a:gdLst/>
            <a:ahLst/>
            <a:cxnLst/>
            <a:rect l="l" t="t" r="r" b="b"/>
            <a:pathLst>
              <a:path w="5250144" h="4114800">
                <a:moveTo>
                  <a:pt x="0" y="0"/>
                </a:moveTo>
                <a:lnTo>
                  <a:pt x="5250144" y="0"/>
                </a:lnTo>
                <a:lnTo>
                  <a:pt x="5250144" y="4114800"/>
                </a:lnTo>
                <a:lnTo>
                  <a:pt x="0" y="411480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27" name="TextBox 27"/>
          <p:cNvSpPr txBox="1"/>
          <p:nvPr/>
        </p:nvSpPr>
        <p:spPr>
          <a:xfrm>
            <a:off x="1028700" y="3582227"/>
            <a:ext cx="4189330" cy="895644"/>
          </a:xfrm>
          <a:prstGeom prst="rect">
            <a:avLst/>
          </a:prstGeom>
        </p:spPr>
        <p:txBody>
          <a:bodyPr lIns="0" tIns="0" rIns="0" bIns="0" rtlCol="0" anchor="t">
            <a:spAutoFit/>
          </a:bodyPr>
          <a:lstStyle/>
          <a:p>
            <a:pPr algn="l">
              <a:lnSpc>
                <a:spcPts val="6668"/>
              </a:lnSpc>
            </a:pPr>
            <a:r>
              <a:rPr lang="en-US" sz="7094" b="1">
                <a:solidFill>
                  <a:srgbClr val="00136F"/>
                </a:solidFill>
                <a:latin typeface="Montserrat Ultra-Bold"/>
                <a:ea typeface="Montserrat Ultra-Bold"/>
                <a:cs typeface="Montserrat Ultra-Bold"/>
                <a:sym typeface="Montserrat Ultra-Bold"/>
              </a:rPr>
              <a:t>Privacy</a:t>
            </a:r>
          </a:p>
        </p:txBody>
      </p:sp>
      <p:sp>
        <p:nvSpPr>
          <p:cNvPr id="28" name="TextBox 28"/>
          <p:cNvSpPr txBox="1"/>
          <p:nvPr/>
        </p:nvSpPr>
        <p:spPr>
          <a:xfrm>
            <a:off x="1066800" y="5033010"/>
            <a:ext cx="9465080" cy="2247033"/>
          </a:xfrm>
          <a:prstGeom prst="rect">
            <a:avLst/>
          </a:prstGeom>
        </p:spPr>
        <p:txBody>
          <a:bodyPr lIns="0" tIns="0" rIns="0" bIns="0" rtlCol="0" anchor="t">
            <a:spAutoFit/>
          </a:bodyPr>
          <a:lstStyle/>
          <a:p>
            <a:pPr algn="l">
              <a:lnSpc>
                <a:spcPts val="3553"/>
              </a:lnSpc>
            </a:pPr>
            <a:r>
              <a:rPr lang="en-US" sz="2538">
                <a:solidFill>
                  <a:srgbClr val="2D262A"/>
                </a:solidFill>
                <a:latin typeface="Univers"/>
                <a:ea typeface="Univers"/>
                <a:cs typeface="Univers"/>
                <a:sym typeface="Univers"/>
              </a:rPr>
              <a:t>Please only display or say information that does not identify a patient or that can not be linked to a patient.​</a:t>
            </a:r>
          </a:p>
          <a:p>
            <a:pPr algn="l">
              <a:lnSpc>
                <a:spcPts val="3553"/>
              </a:lnSpc>
            </a:pPr>
            <a:r>
              <a:rPr lang="en-US" sz="2538">
                <a:solidFill>
                  <a:srgbClr val="2D262A"/>
                </a:solidFill>
                <a:latin typeface="Univers"/>
                <a:ea typeface="Univers"/>
                <a:cs typeface="Univers"/>
                <a:sym typeface="Univers"/>
              </a:rPr>
              <a:t>​</a:t>
            </a:r>
          </a:p>
          <a:p>
            <a:pPr algn="l">
              <a:lnSpc>
                <a:spcPts val="3553"/>
              </a:lnSpc>
            </a:pPr>
            <a:r>
              <a:rPr lang="en-US" sz="2538">
                <a:solidFill>
                  <a:srgbClr val="2D262A"/>
                </a:solidFill>
                <a:latin typeface="Univers"/>
                <a:ea typeface="Univers"/>
                <a:cs typeface="Univers"/>
                <a:sym typeface="Univers"/>
              </a:rPr>
              <a:t>Photos used in Case Study slides are freely-usable images and not actual photos of known patients. </a:t>
            </a:r>
          </a:p>
        </p:txBody>
      </p:sp>
      <p:sp>
        <p:nvSpPr>
          <p:cNvPr id="29" name="TextBox 29"/>
          <p:cNvSpPr txBox="1"/>
          <p:nvPr/>
        </p:nvSpPr>
        <p:spPr>
          <a:xfrm>
            <a:off x="13769329" y="1556521"/>
            <a:ext cx="3489971" cy="613410"/>
          </a:xfrm>
          <a:prstGeom prst="rect">
            <a:avLst/>
          </a:prstGeom>
        </p:spPr>
        <p:txBody>
          <a:bodyPr lIns="0" tIns="0" rIns="0" bIns="0" rtlCol="0" anchor="t">
            <a:spAutoFit/>
          </a:bodyPr>
          <a:lstStyle/>
          <a:p>
            <a:pPr algn="r">
              <a:lnSpc>
                <a:spcPts val="5040"/>
              </a:lnSpc>
            </a:pPr>
            <a:r>
              <a:rPr lang="en-US" sz="3600" b="1">
                <a:solidFill>
                  <a:srgbClr val="101010"/>
                </a:solidFill>
                <a:latin typeface="Montserrat Bold"/>
                <a:ea typeface="Montserrat Bold"/>
                <a:cs typeface="Montserrat Bold"/>
                <a:sym typeface="Montserrat Bold"/>
              </a:rPr>
              <a:t>Case Study</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500955" y="2413635"/>
            <a:ext cx="2758345" cy="245871"/>
            <a:chOff x="0" y="0"/>
            <a:chExt cx="726478" cy="64756"/>
          </a:xfrm>
        </p:grpSpPr>
        <p:sp>
          <p:nvSpPr>
            <p:cNvPr id="3" name="Freeform 3"/>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203162"/>
            </a:solidFill>
          </p:spPr>
          <p:txBody>
            <a:bodyPr/>
            <a:lstStyle/>
            <a:p>
              <a:endParaRPr lang="en-US"/>
            </a:p>
          </p:txBody>
        </p:sp>
        <p:sp>
          <p:nvSpPr>
            <p:cNvPr id="4" name="TextBox 4"/>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028700" y="585220"/>
            <a:ext cx="3336038" cy="1347682"/>
            <a:chOff x="0" y="0"/>
            <a:chExt cx="4448050" cy="1796909"/>
          </a:xfrm>
        </p:grpSpPr>
        <p:sp>
          <p:nvSpPr>
            <p:cNvPr id="6" name="Freeform 6"/>
            <p:cNvSpPr/>
            <p:nvPr/>
          </p:nvSpPr>
          <p:spPr>
            <a:xfrm rot="-586919">
              <a:off x="915157" y="34528"/>
              <a:ext cx="466355" cy="699970"/>
            </a:xfrm>
            <a:custGeom>
              <a:avLst/>
              <a:gdLst/>
              <a:ahLst/>
              <a:cxnLst/>
              <a:rect l="l" t="t" r="r" b="b"/>
              <a:pathLst>
                <a:path w="466355" h="699970">
                  <a:moveTo>
                    <a:pt x="0" y="0"/>
                  </a:moveTo>
                  <a:lnTo>
                    <a:pt x="466355" y="0"/>
                  </a:lnTo>
                  <a:lnTo>
                    <a:pt x="466355" y="699971"/>
                  </a:lnTo>
                  <a:lnTo>
                    <a:pt x="0" y="6999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Freeform 7"/>
            <p:cNvSpPr/>
            <p:nvPr/>
          </p:nvSpPr>
          <p:spPr>
            <a:xfrm rot="-3527984">
              <a:off x="503875" y="121299"/>
              <a:ext cx="425574" cy="638760"/>
            </a:xfrm>
            <a:custGeom>
              <a:avLst/>
              <a:gdLst/>
              <a:ahLst/>
              <a:cxnLst/>
              <a:rect l="l" t="t" r="r" b="b"/>
              <a:pathLst>
                <a:path w="425574" h="638760">
                  <a:moveTo>
                    <a:pt x="0" y="0"/>
                  </a:moveTo>
                  <a:lnTo>
                    <a:pt x="425574" y="0"/>
                  </a:lnTo>
                  <a:lnTo>
                    <a:pt x="425574" y="638760"/>
                  </a:lnTo>
                  <a:lnTo>
                    <a:pt x="0" y="6387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p:cNvSpPr/>
            <p:nvPr/>
          </p:nvSpPr>
          <p:spPr>
            <a:xfrm rot="-6078961">
              <a:off x="221086" y="399711"/>
              <a:ext cx="390806" cy="586575"/>
            </a:xfrm>
            <a:custGeom>
              <a:avLst/>
              <a:gdLst/>
              <a:ahLst/>
              <a:cxnLst/>
              <a:rect l="l" t="t" r="r" b="b"/>
              <a:pathLst>
                <a:path w="390806" h="586575">
                  <a:moveTo>
                    <a:pt x="0" y="0"/>
                  </a:moveTo>
                  <a:lnTo>
                    <a:pt x="390806" y="0"/>
                  </a:lnTo>
                  <a:lnTo>
                    <a:pt x="390806" y="586575"/>
                  </a:lnTo>
                  <a:lnTo>
                    <a:pt x="0" y="58657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Freeform 9"/>
            <p:cNvSpPr/>
            <p:nvPr/>
          </p:nvSpPr>
          <p:spPr>
            <a:xfrm rot="-7906289">
              <a:off x="136525" y="721177"/>
              <a:ext cx="347580" cy="521696"/>
            </a:xfrm>
            <a:custGeom>
              <a:avLst/>
              <a:gdLst/>
              <a:ahLst/>
              <a:cxnLst/>
              <a:rect l="l" t="t" r="r" b="b"/>
              <a:pathLst>
                <a:path w="347580" h="521696">
                  <a:moveTo>
                    <a:pt x="0" y="0"/>
                  </a:moveTo>
                  <a:lnTo>
                    <a:pt x="347579" y="0"/>
                  </a:lnTo>
                  <a:lnTo>
                    <a:pt x="347579" y="521695"/>
                  </a:lnTo>
                  <a:lnTo>
                    <a:pt x="0" y="52169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0" name="Freeform 10"/>
            <p:cNvSpPr/>
            <p:nvPr/>
          </p:nvSpPr>
          <p:spPr>
            <a:xfrm rot="-10285624">
              <a:off x="212313" y="1062796"/>
              <a:ext cx="302405" cy="453891"/>
            </a:xfrm>
            <a:custGeom>
              <a:avLst/>
              <a:gdLst/>
              <a:ahLst/>
              <a:cxnLst/>
              <a:rect l="l" t="t" r="r" b="b"/>
              <a:pathLst>
                <a:path w="302405" h="453891">
                  <a:moveTo>
                    <a:pt x="0" y="0"/>
                  </a:moveTo>
                  <a:lnTo>
                    <a:pt x="302405" y="0"/>
                  </a:lnTo>
                  <a:lnTo>
                    <a:pt x="302405" y="453891"/>
                  </a:lnTo>
                  <a:lnTo>
                    <a:pt x="0" y="4538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1" name="Freeform 11"/>
            <p:cNvSpPr/>
            <p:nvPr/>
          </p:nvSpPr>
          <p:spPr>
            <a:xfrm rot="-1578899">
              <a:off x="427047" y="1276528"/>
              <a:ext cx="261444" cy="392411"/>
            </a:xfrm>
            <a:custGeom>
              <a:avLst/>
              <a:gdLst/>
              <a:ahLst/>
              <a:cxnLst/>
              <a:rect l="l" t="t" r="r" b="b"/>
              <a:pathLst>
                <a:path w="261444" h="392411">
                  <a:moveTo>
                    <a:pt x="0" y="0"/>
                  </a:moveTo>
                  <a:lnTo>
                    <a:pt x="261444" y="0"/>
                  </a:lnTo>
                  <a:lnTo>
                    <a:pt x="261444" y="392411"/>
                  </a:lnTo>
                  <a:lnTo>
                    <a:pt x="0" y="39241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2" name="Freeform 12"/>
            <p:cNvSpPr/>
            <p:nvPr/>
          </p:nvSpPr>
          <p:spPr>
            <a:xfrm rot="6582263">
              <a:off x="723505" y="1453153"/>
              <a:ext cx="233178" cy="349985"/>
            </a:xfrm>
            <a:custGeom>
              <a:avLst/>
              <a:gdLst/>
              <a:ahLst/>
              <a:cxnLst/>
              <a:rect l="l" t="t" r="r" b="b"/>
              <a:pathLst>
                <a:path w="233178" h="349985">
                  <a:moveTo>
                    <a:pt x="0" y="0"/>
                  </a:moveTo>
                  <a:lnTo>
                    <a:pt x="233177" y="0"/>
                  </a:lnTo>
                  <a:lnTo>
                    <a:pt x="233177" y="349985"/>
                  </a:lnTo>
                  <a:lnTo>
                    <a:pt x="0" y="34998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3" name="TextBox 13"/>
            <p:cNvSpPr txBox="1"/>
            <p:nvPr/>
          </p:nvSpPr>
          <p:spPr>
            <a:xfrm>
              <a:off x="668397"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K</a:t>
              </a:r>
            </a:p>
          </p:txBody>
        </p:sp>
        <p:sp>
          <p:nvSpPr>
            <p:cNvPr id="14" name="TextBox 14"/>
            <p:cNvSpPr txBox="1"/>
            <p:nvPr/>
          </p:nvSpPr>
          <p:spPr>
            <a:xfrm>
              <a:off x="103475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a</a:t>
              </a:r>
            </a:p>
          </p:txBody>
        </p:sp>
        <p:sp>
          <p:nvSpPr>
            <p:cNvPr id="15" name="TextBox 15"/>
            <p:cNvSpPr txBox="1"/>
            <p:nvPr/>
          </p:nvSpPr>
          <p:spPr>
            <a:xfrm>
              <a:off x="142290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n</a:t>
              </a:r>
            </a:p>
          </p:txBody>
        </p:sp>
        <p:sp>
          <p:nvSpPr>
            <p:cNvPr id="16" name="TextBox 16"/>
            <p:cNvSpPr txBox="1"/>
            <p:nvPr/>
          </p:nvSpPr>
          <p:spPr>
            <a:xfrm>
              <a:off x="2181657" y="731913"/>
              <a:ext cx="372287"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u</a:t>
              </a:r>
            </a:p>
          </p:txBody>
        </p:sp>
        <p:sp>
          <p:nvSpPr>
            <p:cNvPr id="17" name="TextBox 17"/>
            <p:cNvSpPr txBox="1"/>
            <p:nvPr/>
          </p:nvSpPr>
          <p:spPr>
            <a:xfrm>
              <a:off x="178053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S</a:t>
              </a:r>
            </a:p>
          </p:txBody>
        </p:sp>
        <p:sp>
          <p:nvSpPr>
            <p:cNvPr id="18" name="TextBox 18"/>
            <p:cNvSpPr txBox="1"/>
            <p:nvPr/>
          </p:nvSpPr>
          <p:spPr>
            <a:xfrm>
              <a:off x="2455310"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r</a:t>
              </a:r>
            </a:p>
          </p:txBody>
        </p:sp>
        <p:sp>
          <p:nvSpPr>
            <p:cNvPr id="19" name="TextBox 19"/>
            <p:cNvSpPr txBox="1"/>
            <p:nvPr/>
          </p:nvSpPr>
          <p:spPr>
            <a:xfrm>
              <a:off x="2752546"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20" name="TextBox 20"/>
            <p:cNvSpPr txBox="1"/>
            <p:nvPr/>
          </p:nvSpPr>
          <p:spPr>
            <a:xfrm>
              <a:off x="300310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i</a:t>
              </a:r>
            </a:p>
          </p:txBody>
        </p:sp>
        <p:sp>
          <p:nvSpPr>
            <p:cNvPr id="21" name="TextBox 21"/>
            <p:cNvSpPr txBox="1"/>
            <p:nvPr/>
          </p:nvSpPr>
          <p:spPr>
            <a:xfrm>
              <a:off x="3256949"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22" name="TextBox 22"/>
            <p:cNvSpPr txBox="1"/>
            <p:nvPr/>
          </p:nvSpPr>
          <p:spPr>
            <a:xfrm>
              <a:off x="3597635"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e</a:t>
              </a:r>
            </a:p>
          </p:txBody>
        </p:sp>
        <p:sp>
          <p:nvSpPr>
            <p:cNvPr id="23" name="TextBox 23"/>
            <p:cNvSpPr txBox="1"/>
            <p:nvPr/>
          </p:nvSpPr>
          <p:spPr>
            <a:xfrm>
              <a:off x="3992181" y="1101515"/>
              <a:ext cx="184337" cy="350834"/>
            </a:xfrm>
            <a:prstGeom prst="rect">
              <a:avLst/>
            </a:prstGeom>
          </p:spPr>
          <p:txBody>
            <a:bodyPr lIns="0" tIns="0" rIns="0" bIns="0" rtlCol="0" anchor="t">
              <a:spAutoFit/>
            </a:bodyPr>
            <a:lstStyle/>
            <a:p>
              <a:pPr algn="ctr">
                <a:lnSpc>
                  <a:spcPts val="1960"/>
                </a:lnSpc>
                <a:spcBef>
                  <a:spcPct val="0"/>
                </a:spcBef>
              </a:pPr>
              <a:r>
                <a:rPr lang="en-US" sz="1960" spc="-68">
                  <a:solidFill>
                    <a:srgbClr val="E9A500"/>
                  </a:solidFill>
                  <a:latin typeface="Sunborn"/>
                  <a:ea typeface="Sunborn"/>
                  <a:cs typeface="Sunborn"/>
                  <a:sym typeface="Sunborn"/>
                </a:rPr>
                <a:t>2</a:t>
              </a:r>
            </a:p>
          </p:txBody>
        </p:sp>
        <p:sp>
          <p:nvSpPr>
            <p:cNvPr id="24" name="TextBox 24"/>
            <p:cNvSpPr txBox="1"/>
            <p:nvPr/>
          </p:nvSpPr>
          <p:spPr>
            <a:xfrm>
              <a:off x="4231271" y="1105127"/>
              <a:ext cx="216779"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0</a:t>
              </a:r>
            </a:p>
          </p:txBody>
        </p:sp>
        <p:sp>
          <p:nvSpPr>
            <p:cNvPr id="25" name="TextBox 25"/>
            <p:cNvSpPr txBox="1"/>
            <p:nvPr/>
          </p:nvSpPr>
          <p:spPr>
            <a:xfrm>
              <a:off x="4186597" y="1101515"/>
              <a:ext cx="60475"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a:t>
              </a:r>
            </a:p>
          </p:txBody>
        </p:sp>
      </p:grpSp>
      <p:grpSp>
        <p:nvGrpSpPr>
          <p:cNvPr id="26" name="Group 26"/>
          <p:cNvGrpSpPr/>
          <p:nvPr/>
        </p:nvGrpSpPr>
        <p:grpSpPr>
          <a:xfrm>
            <a:off x="1028700" y="2600485"/>
            <a:ext cx="2178877" cy="2443091"/>
            <a:chOff x="0" y="0"/>
            <a:chExt cx="2905169" cy="3257454"/>
          </a:xfrm>
        </p:grpSpPr>
        <p:grpSp>
          <p:nvGrpSpPr>
            <p:cNvPr id="27" name="Group 27"/>
            <p:cNvGrpSpPr>
              <a:grpSpLocks noChangeAspect="1"/>
            </p:cNvGrpSpPr>
            <p:nvPr/>
          </p:nvGrpSpPr>
          <p:grpSpPr>
            <a:xfrm rot="-456846">
              <a:off x="184074" y="155085"/>
              <a:ext cx="2537022" cy="2947284"/>
              <a:chOff x="0" y="0"/>
              <a:chExt cx="5466080" cy="6350000"/>
            </a:xfrm>
          </p:grpSpPr>
          <p:sp>
            <p:nvSpPr>
              <p:cNvPr id="28" name="Freeform 28"/>
              <p:cNvSpPr/>
              <p:nvPr/>
            </p:nvSpPr>
            <p:spPr>
              <a:xfrm>
                <a:off x="0" y="0"/>
                <a:ext cx="5439410" cy="6348730"/>
              </a:xfrm>
              <a:custGeom>
                <a:avLst/>
                <a:gdLst/>
                <a:ahLst/>
                <a:cxnLst/>
                <a:rect l="l" t="t" r="r" b="b"/>
                <a:pathLst>
                  <a:path w="5439410" h="6348730">
                    <a:moveTo>
                      <a:pt x="5419090" y="0"/>
                    </a:moveTo>
                    <a:lnTo>
                      <a:pt x="19050" y="0"/>
                    </a:lnTo>
                    <a:cubicBezTo>
                      <a:pt x="8890" y="0"/>
                      <a:pt x="0" y="8890"/>
                      <a:pt x="0" y="20320"/>
                    </a:cubicBezTo>
                    <a:lnTo>
                      <a:pt x="0" y="6329680"/>
                    </a:lnTo>
                    <a:cubicBezTo>
                      <a:pt x="0" y="6339840"/>
                      <a:pt x="8890" y="6348730"/>
                      <a:pt x="19050" y="6348730"/>
                    </a:cubicBezTo>
                    <a:lnTo>
                      <a:pt x="5419090" y="6348730"/>
                    </a:lnTo>
                    <a:cubicBezTo>
                      <a:pt x="5429250" y="6348730"/>
                      <a:pt x="5438140" y="6339840"/>
                      <a:pt x="5438140" y="6329680"/>
                    </a:cubicBezTo>
                    <a:lnTo>
                      <a:pt x="5438140" y="20320"/>
                    </a:lnTo>
                    <a:cubicBezTo>
                      <a:pt x="5439410" y="8890"/>
                      <a:pt x="5430520" y="0"/>
                      <a:pt x="5419090" y="0"/>
                    </a:cubicBezTo>
                    <a:close/>
                    <a:moveTo>
                      <a:pt x="5137150" y="314960"/>
                    </a:moveTo>
                    <a:lnTo>
                      <a:pt x="5137150" y="4970780"/>
                    </a:lnTo>
                    <a:cubicBezTo>
                      <a:pt x="5137150" y="4980940"/>
                      <a:pt x="5128260" y="4989830"/>
                      <a:pt x="5118100" y="4989830"/>
                    </a:cubicBezTo>
                    <a:lnTo>
                      <a:pt x="266700" y="4989830"/>
                    </a:lnTo>
                    <a:cubicBezTo>
                      <a:pt x="256540" y="4989830"/>
                      <a:pt x="247650" y="4980940"/>
                      <a:pt x="247650" y="4970780"/>
                    </a:cubicBezTo>
                    <a:lnTo>
                      <a:pt x="247650" y="314960"/>
                    </a:lnTo>
                    <a:cubicBezTo>
                      <a:pt x="247650" y="304800"/>
                      <a:pt x="256540" y="295910"/>
                      <a:pt x="266700" y="295910"/>
                    </a:cubicBezTo>
                    <a:lnTo>
                      <a:pt x="5118100" y="295910"/>
                    </a:lnTo>
                    <a:cubicBezTo>
                      <a:pt x="5129530" y="294640"/>
                      <a:pt x="5137150" y="303530"/>
                      <a:pt x="5137150" y="314960"/>
                    </a:cubicBezTo>
                    <a:close/>
                  </a:path>
                </a:pathLst>
              </a:custGeom>
              <a:solidFill>
                <a:srgbClr val="F2F1EB"/>
              </a:solidFill>
            </p:spPr>
            <p:txBody>
              <a:bodyPr/>
              <a:lstStyle/>
              <a:p>
                <a:endParaRPr lang="en-US"/>
              </a:p>
            </p:txBody>
          </p:sp>
          <p:sp>
            <p:nvSpPr>
              <p:cNvPr id="29" name="Freeform 29"/>
              <p:cNvSpPr/>
              <p:nvPr/>
            </p:nvSpPr>
            <p:spPr>
              <a:xfrm>
                <a:off x="247650" y="294640"/>
                <a:ext cx="4889500" cy="4693920"/>
              </a:xfrm>
              <a:custGeom>
                <a:avLst/>
                <a:gdLst/>
                <a:ahLst/>
                <a:cxnLst/>
                <a:rect l="l" t="t" r="r" b="b"/>
                <a:pathLst>
                  <a:path w="4889500" h="4693920">
                    <a:moveTo>
                      <a:pt x="4870450" y="0"/>
                    </a:moveTo>
                    <a:lnTo>
                      <a:pt x="19050" y="0"/>
                    </a:lnTo>
                    <a:cubicBezTo>
                      <a:pt x="8890" y="0"/>
                      <a:pt x="0" y="8890"/>
                      <a:pt x="0" y="19050"/>
                    </a:cubicBezTo>
                    <a:lnTo>
                      <a:pt x="0" y="4674870"/>
                    </a:lnTo>
                    <a:cubicBezTo>
                      <a:pt x="0" y="4686300"/>
                      <a:pt x="8890" y="4693920"/>
                      <a:pt x="19050" y="4693920"/>
                    </a:cubicBezTo>
                    <a:lnTo>
                      <a:pt x="4870450" y="4693920"/>
                    </a:lnTo>
                    <a:cubicBezTo>
                      <a:pt x="4880610" y="4693920"/>
                      <a:pt x="4889500" y="4685030"/>
                      <a:pt x="4889500" y="4674870"/>
                    </a:cubicBezTo>
                    <a:lnTo>
                      <a:pt x="4889500" y="20320"/>
                    </a:lnTo>
                    <a:cubicBezTo>
                      <a:pt x="4889500" y="8890"/>
                      <a:pt x="4881880" y="0"/>
                      <a:pt x="4870450" y="0"/>
                    </a:cubicBezTo>
                    <a:close/>
                  </a:path>
                </a:pathLst>
              </a:custGeom>
              <a:blipFill>
                <a:blip r:embed="rId12"/>
                <a:stretch>
                  <a:fillRect l="-22000" r="-22000"/>
                </a:stretch>
              </a:blipFill>
            </p:spPr>
            <p:txBody>
              <a:bodyPr/>
              <a:lstStyle/>
              <a:p>
                <a:endParaRPr lang="en-US"/>
              </a:p>
            </p:txBody>
          </p:sp>
          <p:sp>
            <p:nvSpPr>
              <p:cNvPr id="30" name="Freeform 30"/>
              <p:cNvSpPr/>
              <p:nvPr/>
            </p:nvSpPr>
            <p:spPr>
              <a:xfrm>
                <a:off x="1270" y="6350"/>
                <a:ext cx="5457190" cy="6342380"/>
              </a:xfrm>
              <a:custGeom>
                <a:avLst/>
                <a:gdLst/>
                <a:ahLst/>
                <a:cxnLst/>
                <a:rect l="l" t="t" r="r" b="b"/>
                <a:pathLst>
                  <a:path w="5457190" h="6342380">
                    <a:moveTo>
                      <a:pt x="5137150" y="302260"/>
                    </a:moveTo>
                    <a:cubicBezTo>
                      <a:pt x="5137150" y="302260"/>
                      <a:pt x="5133340" y="290830"/>
                      <a:pt x="5119370" y="289560"/>
                    </a:cubicBezTo>
                    <a:lnTo>
                      <a:pt x="248920" y="289560"/>
                    </a:lnTo>
                    <a:cubicBezTo>
                      <a:pt x="240030" y="289560"/>
                      <a:pt x="228600" y="293370"/>
                      <a:pt x="228600" y="303530"/>
                    </a:cubicBezTo>
                    <a:lnTo>
                      <a:pt x="232410" y="312420"/>
                    </a:lnTo>
                    <a:cubicBezTo>
                      <a:pt x="236220" y="307340"/>
                      <a:pt x="242570" y="304800"/>
                      <a:pt x="248920" y="304800"/>
                    </a:cubicBezTo>
                    <a:lnTo>
                      <a:pt x="5123180" y="304800"/>
                    </a:lnTo>
                    <a:lnTo>
                      <a:pt x="5123180" y="4966970"/>
                    </a:lnTo>
                    <a:cubicBezTo>
                      <a:pt x="5123180" y="4973320"/>
                      <a:pt x="5120640" y="4979670"/>
                      <a:pt x="5115560" y="4983480"/>
                    </a:cubicBezTo>
                    <a:lnTo>
                      <a:pt x="5120640" y="4983480"/>
                    </a:lnTo>
                    <a:cubicBezTo>
                      <a:pt x="5129530" y="4983480"/>
                      <a:pt x="5137150" y="4975860"/>
                      <a:pt x="5137150" y="4966970"/>
                    </a:cubicBezTo>
                    <a:lnTo>
                      <a:pt x="5137150" y="302260"/>
                    </a:lnTo>
                    <a:close/>
                    <a:moveTo>
                      <a:pt x="5438140" y="6324600"/>
                    </a:moveTo>
                    <a:lnTo>
                      <a:pt x="20320" y="6324600"/>
                    </a:lnTo>
                    <a:lnTo>
                      <a:pt x="20320" y="12700"/>
                    </a:lnTo>
                    <a:lnTo>
                      <a:pt x="6350" y="0"/>
                    </a:lnTo>
                    <a:lnTo>
                      <a:pt x="5080" y="0"/>
                    </a:lnTo>
                    <a:cubicBezTo>
                      <a:pt x="2540" y="3810"/>
                      <a:pt x="0" y="7620"/>
                      <a:pt x="0" y="12700"/>
                    </a:cubicBezTo>
                    <a:lnTo>
                      <a:pt x="0" y="6323330"/>
                    </a:lnTo>
                    <a:cubicBezTo>
                      <a:pt x="0" y="6334760"/>
                      <a:pt x="8890" y="6342380"/>
                      <a:pt x="19050" y="6342380"/>
                    </a:cubicBezTo>
                    <a:lnTo>
                      <a:pt x="5444490" y="6342380"/>
                    </a:lnTo>
                    <a:cubicBezTo>
                      <a:pt x="5449570" y="6342380"/>
                      <a:pt x="5453380" y="6341110"/>
                      <a:pt x="5457190" y="6337300"/>
                    </a:cubicBezTo>
                    <a:lnTo>
                      <a:pt x="5438140" y="6324600"/>
                    </a:lnTo>
                    <a:close/>
                  </a:path>
                </a:pathLst>
              </a:custGeom>
              <a:solidFill>
                <a:srgbClr val="3C3333"/>
              </a:solidFill>
            </p:spPr>
            <p:txBody>
              <a:bodyPr/>
              <a:lstStyle/>
              <a:p>
                <a:endParaRPr lang="en-US"/>
              </a:p>
            </p:txBody>
          </p:sp>
          <p:sp>
            <p:nvSpPr>
              <p:cNvPr id="31" name="Freeform 31"/>
              <p:cNvSpPr/>
              <p:nvPr/>
            </p:nvSpPr>
            <p:spPr>
              <a:xfrm>
                <a:off x="7620" y="0"/>
                <a:ext cx="5458460" cy="6344920"/>
              </a:xfrm>
              <a:custGeom>
                <a:avLst/>
                <a:gdLst/>
                <a:ahLst/>
                <a:cxnLst/>
                <a:rect l="l" t="t" r="r" b="b"/>
                <a:pathLst>
                  <a:path w="5458460" h="6344920">
                    <a:moveTo>
                      <a:pt x="5125720" y="4987290"/>
                    </a:moveTo>
                    <a:cubicBezTo>
                      <a:pt x="5121910" y="4992370"/>
                      <a:pt x="5116830" y="4994910"/>
                      <a:pt x="5110480" y="4994910"/>
                    </a:cubicBezTo>
                    <a:lnTo>
                      <a:pt x="243840" y="4994910"/>
                    </a:lnTo>
                    <a:cubicBezTo>
                      <a:pt x="237490" y="4994910"/>
                      <a:pt x="231140" y="4992370"/>
                      <a:pt x="227330" y="4986020"/>
                    </a:cubicBezTo>
                    <a:cubicBezTo>
                      <a:pt x="222250" y="4982210"/>
                      <a:pt x="219710" y="4977130"/>
                      <a:pt x="219710" y="4970780"/>
                    </a:cubicBezTo>
                    <a:lnTo>
                      <a:pt x="219710" y="314960"/>
                    </a:lnTo>
                    <a:cubicBezTo>
                      <a:pt x="219710" y="309880"/>
                      <a:pt x="222250" y="304800"/>
                      <a:pt x="226060" y="300990"/>
                    </a:cubicBezTo>
                    <a:lnTo>
                      <a:pt x="240030" y="311150"/>
                    </a:lnTo>
                    <a:lnTo>
                      <a:pt x="240030" y="4975860"/>
                    </a:lnTo>
                    <a:lnTo>
                      <a:pt x="5110480" y="4975860"/>
                    </a:lnTo>
                    <a:cubicBezTo>
                      <a:pt x="5113020" y="4975860"/>
                      <a:pt x="5115560" y="4974590"/>
                      <a:pt x="5116830" y="4974590"/>
                    </a:cubicBezTo>
                    <a:lnTo>
                      <a:pt x="5125720" y="4987290"/>
                    </a:lnTo>
                    <a:close/>
                    <a:moveTo>
                      <a:pt x="5458460" y="19050"/>
                    </a:moveTo>
                    <a:lnTo>
                      <a:pt x="5458460" y="6330950"/>
                    </a:lnTo>
                    <a:cubicBezTo>
                      <a:pt x="5458460" y="6336030"/>
                      <a:pt x="5455920" y="6341110"/>
                      <a:pt x="5450840" y="6344920"/>
                    </a:cubicBezTo>
                    <a:lnTo>
                      <a:pt x="5429250" y="6329680"/>
                    </a:lnTo>
                    <a:lnTo>
                      <a:pt x="5429250" y="20320"/>
                    </a:lnTo>
                    <a:lnTo>
                      <a:pt x="13970" y="20320"/>
                    </a:lnTo>
                    <a:lnTo>
                      <a:pt x="0" y="7620"/>
                    </a:lnTo>
                    <a:cubicBezTo>
                      <a:pt x="3810" y="2540"/>
                      <a:pt x="8890" y="0"/>
                      <a:pt x="15240" y="0"/>
                    </a:cubicBezTo>
                    <a:lnTo>
                      <a:pt x="5439410" y="0"/>
                    </a:lnTo>
                    <a:cubicBezTo>
                      <a:pt x="5449570" y="0"/>
                      <a:pt x="5458460" y="8890"/>
                      <a:pt x="5458460" y="19050"/>
                    </a:cubicBezTo>
                    <a:close/>
                    <a:moveTo>
                      <a:pt x="5455920" y="30480"/>
                    </a:moveTo>
                    <a:cubicBezTo>
                      <a:pt x="5453380" y="26670"/>
                      <a:pt x="5450840" y="24130"/>
                      <a:pt x="5447030" y="21590"/>
                    </a:cubicBezTo>
                    <a:lnTo>
                      <a:pt x="5455920" y="30480"/>
                    </a:lnTo>
                    <a:close/>
                  </a:path>
                </a:pathLst>
              </a:custGeom>
              <a:solidFill>
                <a:srgbClr val="FFFFFF"/>
              </a:solidFill>
            </p:spPr>
            <p:txBody>
              <a:bodyPr/>
              <a:lstStyle/>
              <a:p>
                <a:endParaRPr lang="en-US"/>
              </a:p>
            </p:txBody>
          </p:sp>
        </p:grpSp>
        <p:sp>
          <p:nvSpPr>
            <p:cNvPr id="32" name="TextBox 32"/>
            <p:cNvSpPr txBox="1"/>
            <p:nvPr/>
          </p:nvSpPr>
          <p:spPr>
            <a:xfrm rot="-567196">
              <a:off x="829524" y="2485581"/>
              <a:ext cx="1472855" cy="446035"/>
            </a:xfrm>
            <a:prstGeom prst="rect">
              <a:avLst/>
            </a:prstGeom>
          </p:spPr>
          <p:txBody>
            <a:bodyPr lIns="0" tIns="0" rIns="0" bIns="0" rtlCol="0" anchor="t">
              <a:spAutoFit/>
            </a:bodyPr>
            <a:lstStyle/>
            <a:p>
              <a:pPr algn="ctr">
                <a:lnSpc>
                  <a:spcPts val="2803"/>
                </a:lnSpc>
              </a:pPr>
              <a:r>
                <a:rPr lang="en-US" sz="2002">
                  <a:solidFill>
                    <a:srgbClr val="000000"/>
                  </a:solidFill>
                  <a:latin typeface="Beth Ellen"/>
                  <a:ea typeface="Beth Ellen"/>
                  <a:cs typeface="Beth Ellen"/>
                  <a:sym typeface="Beth Ellen"/>
                </a:rPr>
                <a:t>Mary</a:t>
              </a:r>
            </a:p>
          </p:txBody>
        </p:sp>
      </p:grpSp>
      <p:sp>
        <p:nvSpPr>
          <p:cNvPr id="33" name="TextBox 33"/>
          <p:cNvSpPr txBox="1"/>
          <p:nvPr/>
        </p:nvSpPr>
        <p:spPr>
          <a:xfrm>
            <a:off x="9426513" y="962025"/>
            <a:ext cx="7832787" cy="1251585"/>
          </a:xfrm>
          <a:prstGeom prst="rect">
            <a:avLst/>
          </a:prstGeom>
        </p:spPr>
        <p:txBody>
          <a:bodyPr lIns="0" tIns="0" rIns="0" bIns="0" rtlCol="0" anchor="t">
            <a:spAutoFit/>
          </a:bodyPr>
          <a:lstStyle/>
          <a:p>
            <a:pPr algn="r">
              <a:lnSpc>
                <a:spcPts val="5040"/>
              </a:lnSpc>
            </a:pPr>
            <a:r>
              <a:rPr lang="en-US" sz="3600" b="1">
                <a:solidFill>
                  <a:srgbClr val="101010"/>
                </a:solidFill>
                <a:latin typeface="Montserrat Bold"/>
                <a:ea typeface="Montserrat Bold"/>
                <a:cs typeface="Montserrat Bold"/>
                <a:sym typeface="Montserrat Bold"/>
              </a:rPr>
              <a:t>CRC Survivorship Case Study: Mary’s Story</a:t>
            </a:r>
          </a:p>
        </p:txBody>
      </p:sp>
      <p:sp>
        <p:nvSpPr>
          <p:cNvPr id="34" name="TextBox 34"/>
          <p:cNvSpPr txBox="1"/>
          <p:nvPr/>
        </p:nvSpPr>
        <p:spPr>
          <a:xfrm>
            <a:off x="3439311" y="2467135"/>
            <a:ext cx="13819989" cy="6013487"/>
          </a:xfrm>
          <a:prstGeom prst="rect">
            <a:avLst/>
          </a:prstGeom>
        </p:spPr>
        <p:txBody>
          <a:bodyPr lIns="0" tIns="0" rIns="0" bIns="0" rtlCol="0" anchor="t">
            <a:spAutoFit/>
          </a:bodyPr>
          <a:lstStyle/>
          <a:p>
            <a:pPr algn="l">
              <a:lnSpc>
                <a:spcPts val="3699"/>
              </a:lnSpc>
            </a:pPr>
            <a:r>
              <a:rPr lang="en-US" sz="2256" b="1" spc="-78">
                <a:solidFill>
                  <a:srgbClr val="000000"/>
                </a:solidFill>
                <a:latin typeface="Univers Bold"/>
                <a:ea typeface="Univers Bold"/>
                <a:cs typeface="Univers Bold"/>
                <a:sym typeface="Univers Bold"/>
              </a:rPr>
              <a:t>Patient Profile</a:t>
            </a:r>
          </a:p>
          <a:p>
            <a:pPr marL="487087" lvl="1" indent="-243544" algn="l">
              <a:lnSpc>
                <a:spcPts val="3699"/>
              </a:lnSpc>
              <a:buFont typeface="Arial"/>
              <a:buChar char="•"/>
            </a:pPr>
            <a:r>
              <a:rPr lang="en-US" sz="2256" spc="-78">
                <a:solidFill>
                  <a:srgbClr val="000000"/>
                </a:solidFill>
                <a:latin typeface="Univers"/>
                <a:ea typeface="Univers"/>
                <a:cs typeface="Univers"/>
                <a:sym typeface="Univers"/>
              </a:rPr>
              <a:t>Name: Mary T.</a:t>
            </a:r>
          </a:p>
          <a:p>
            <a:pPr marL="487087" lvl="1" indent="-243544" algn="l">
              <a:lnSpc>
                <a:spcPts val="3699"/>
              </a:lnSpc>
              <a:buFont typeface="Arial"/>
              <a:buChar char="•"/>
            </a:pPr>
            <a:r>
              <a:rPr lang="en-US" sz="2256" spc="-78">
                <a:solidFill>
                  <a:srgbClr val="000000"/>
                </a:solidFill>
                <a:latin typeface="Univers"/>
                <a:ea typeface="Univers"/>
                <a:cs typeface="Univers"/>
                <a:sym typeface="Univers"/>
              </a:rPr>
              <a:t>Age: 62</a:t>
            </a:r>
          </a:p>
          <a:p>
            <a:pPr marL="487087" lvl="1" indent="-243544" algn="l">
              <a:lnSpc>
                <a:spcPts val="3699"/>
              </a:lnSpc>
              <a:buFont typeface="Arial"/>
              <a:buChar char="•"/>
            </a:pPr>
            <a:r>
              <a:rPr lang="en-US" sz="2256" spc="-78">
                <a:solidFill>
                  <a:srgbClr val="000000"/>
                </a:solidFill>
                <a:latin typeface="Univers"/>
                <a:ea typeface="Univers"/>
                <a:cs typeface="Univers"/>
                <a:sym typeface="Univers"/>
              </a:rPr>
              <a:t>History: Stage II colon cancer diagnosed 4 years ago; treated with colectomy and adjuvant chemotherapy</a:t>
            </a:r>
          </a:p>
          <a:p>
            <a:pPr marL="487087" lvl="1" indent="-243544" algn="l">
              <a:lnSpc>
                <a:spcPts val="3699"/>
              </a:lnSpc>
              <a:buFont typeface="Arial"/>
              <a:buChar char="•"/>
            </a:pPr>
            <a:r>
              <a:rPr lang="en-US" sz="2256" spc="-78">
                <a:solidFill>
                  <a:srgbClr val="000000"/>
                </a:solidFill>
                <a:latin typeface="Univers"/>
                <a:ea typeface="Univers"/>
                <a:cs typeface="Univers"/>
                <a:sym typeface="Univers"/>
              </a:rPr>
              <a:t>Current Status: NED; followed annually by her PCP after completing oncology-directed surveillance</a:t>
            </a:r>
          </a:p>
          <a:p>
            <a:pPr marL="487087" lvl="1" indent="-243544" algn="l">
              <a:lnSpc>
                <a:spcPts val="3699"/>
              </a:lnSpc>
              <a:buFont typeface="Arial"/>
              <a:buChar char="•"/>
            </a:pPr>
            <a:r>
              <a:rPr lang="en-US" sz="2256" spc="-78">
                <a:solidFill>
                  <a:srgbClr val="000000"/>
                </a:solidFill>
                <a:latin typeface="Univers"/>
                <a:ea typeface="Univers"/>
                <a:cs typeface="Univers"/>
                <a:sym typeface="Univers"/>
              </a:rPr>
              <a:t>Comorbidities: Hypertension, obesity (BMI 33), mild peripheral neuropathy from prior chemo</a:t>
            </a:r>
          </a:p>
          <a:p>
            <a:pPr algn="l">
              <a:lnSpc>
                <a:spcPts val="3699"/>
              </a:lnSpc>
            </a:pPr>
            <a:r>
              <a:rPr lang="en-US" sz="2256" b="1" spc="-78">
                <a:solidFill>
                  <a:srgbClr val="000000"/>
                </a:solidFill>
                <a:latin typeface="Univers Bold"/>
                <a:ea typeface="Univers Bold"/>
                <a:cs typeface="Univers Bold"/>
                <a:sym typeface="Univers Bold"/>
              </a:rPr>
              <a:t>Visit Reason</a:t>
            </a:r>
          </a:p>
          <a:p>
            <a:pPr marL="487087" lvl="1" indent="-243544" algn="l">
              <a:lnSpc>
                <a:spcPts val="3699"/>
              </a:lnSpc>
              <a:buFont typeface="Arial"/>
              <a:buChar char="•"/>
            </a:pPr>
            <a:r>
              <a:rPr lang="en-US" sz="2256" spc="-78">
                <a:solidFill>
                  <a:srgbClr val="000000"/>
                </a:solidFill>
                <a:latin typeface="Univers"/>
                <a:ea typeface="Univers"/>
                <a:cs typeface="Univers"/>
                <a:sym typeface="Univers"/>
              </a:rPr>
              <a:t> Routine chronic disease follow-up.</a:t>
            </a:r>
          </a:p>
          <a:p>
            <a:pPr algn="l">
              <a:lnSpc>
                <a:spcPts val="3699"/>
              </a:lnSpc>
            </a:pPr>
            <a:r>
              <a:rPr lang="en-US" sz="2256" b="1" spc="-78">
                <a:solidFill>
                  <a:srgbClr val="000000"/>
                </a:solidFill>
                <a:latin typeface="Univers Bold"/>
                <a:ea typeface="Univers Bold"/>
                <a:cs typeface="Univers Bold"/>
                <a:sym typeface="Univers Bold"/>
              </a:rPr>
              <a:t>Key Symptoms and Concerns</a:t>
            </a:r>
          </a:p>
          <a:p>
            <a:pPr marL="487087" lvl="1" indent="-243544" algn="l">
              <a:lnSpc>
                <a:spcPts val="3699"/>
              </a:lnSpc>
              <a:buFont typeface="Arial"/>
              <a:buChar char="•"/>
            </a:pPr>
            <a:r>
              <a:rPr lang="en-US" sz="2256" spc="-78">
                <a:solidFill>
                  <a:srgbClr val="000000"/>
                </a:solidFill>
                <a:latin typeface="Univers"/>
                <a:ea typeface="Univers"/>
                <a:cs typeface="Univers"/>
                <a:sym typeface="Univers"/>
              </a:rPr>
              <a:t>Intermittent abdominal cramping and changes in bowel habits</a:t>
            </a:r>
          </a:p>
          <a:p>
            <a:pPr marL="487087" lvl="1" indent="-243544" algn="l">
              <a:lnSpc>
                <a:spcPts val="3699"/>
              </a:lnSpc>
              <a:buFont typeface="Arial"/>
              <a:buChar char="•"/>
            </a:pPr>
            <a:r>
              <a:rPr lang="en-US" sz="2256" spc="-78">
                <a:solidFill>
                  <a:srgbClr val="000000"/>
                </a:solidFill>
                <a:latin typeface="Univers"/>
                <a:ea typeface="Univers"/>
                <a:cs typeface="Univers"/>
                <a:sym typeface="Univers"/>
              </a:rPr>
              <a:t>Persistent fatigue</a:t>
            </a:r>
          </a:p>
          <a:p>
            <a:pPr marL="487087" lvl="1" indent="-243544" algn="l">
              <a:lnSpc>
                <a:spcPts val="3699"/>
              </a:lnSpc>
              <a:buFont typeface="Arial"/>
              <a:buChar char="•"/>
            </a:pPr>
            <a:r>
              <a:rPr lang="en-US" sz="2256" spc="-78">
                <a:solidFill>
                  <a:srgbClr val="000000"/>
                </a:solidFill>
                <a:latin typeface="Univers"/>
                <a:ea typeface="Univers"/>
                <a:cs typeface="Univers"/>
                <a:sym typeface="Univers"/>
              </a:rPr>
              <a:t>Anxiety about recurrence, especially since a cousin was recently diagnosed with colon cancer</a:t>
            </a:r>
          </a:p>
          <a:p>
            <a:pPr marL="487087" lvl="1" indent="-243544" algn="l">
              <a:lnSpc>
                <a:spcPts val="3699"/>
              </a:lnSpc>
              <a:buFont typeface="Arial"/>
              <a:buChar char="•"/>
            </a:pPr>
            <a:r>
              <a:rPr lang="en-US" sz="2256" spc="-78">
                <a:solidFill>
                  <a:srgbClr val="000000"/>
                </a:solidFill>
                <a:latin typeface="Univers"/>
                <a:ea typeface="Univers"/>
                <a:cs typeface="Univers"/>
                <a:sym typeface="Univers"/>
              </a:rPr>
              <a:t>No documented family history updates in the EHR since her initial cancer diagnosis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500955" y="2413635"/>
            <a:ext cx="2758345" cy="245871"/>
            <a:chOff x="0" y="0"/>
            <a:chExt cx="726478" cy="64756"/>
          </a:xfrm>
        </p:grpSpPr>
        <p:sp>
          <p:nvSpPr>
            <p:cNvPr id="3" name="Freeform 3"/>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203162"/>
            </a:solidFill>
          </p:spPr>
          <p:txBody>
            <a:bodyPr/>
            <a:lstStyle/>
            <a:p>
              <a:endParaRPr lang="en-US"/>
            </a:p>
          </p:txBody>
        </p:sp>
        <p:sp>
          <p:nvSpPr>
            <p:cNvPr id="4" name="TextBox 4"/>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028700" y="585220"/>
            <a:ext cx="3336038" cy="1347682"/>
            <a:chOff x="0" y="0"/>
            <a:chExt cx="4448050" cy="1796909"/>
          </a:xfrm>
        </p:grpSpPr>
        <p:sp>
          <p:nvSpPr>
            <p:cNvPr id="6" name="Freeform 6"/>
            <p:cNvSpPr/>
            <p:nvPr/>
          </p:nvSpPr>
          <p:spPr>
            <a:xfrm rot="-586919">
              <a:off x="915157" y="34528"/>
              <a:ext cx="466355" cy="699970"/>
            </a:xfrm>
            <a:custGeom>
              <a:avLst/>
              <a:gdLst/>
              <a:ahLst/>
              <a:cxnLst/>
              <a:rect l="l" t="t" r="r" b="b"/>
              <a:pathLst>
                <a:path w="466355" h="699970">
                  <a:moveTo>
                    <a:pt x="0" y="0"/>
                  </a:moveTo>
                  <a:lnTo>
                    <a:pt x="466355" y="0"/>
                  </a:lnTo>
                  <a:lnTo>
                    <a:pt x="466355" y="699971"/>
                  </a:lnTo>
                  <a:lnTo>
                    <a:pt x="0" y="6999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Freeform 7"/>
            <p:cNvSpPr/>
            <p:nvPr/>
          </p:nvSpPr>
          <p:spPr>
            <a:xfrm rot="-3527984">
              <a:off x="503875" y="121299"/>
              <a:ext cx="425574" cy="638760"/>
            </a:xfrm>
            <a:custGeom>
              <a:avLst/>
              <a:gdLst/>
              <a:ahLst/>
              <a:cxnLst/>
              <a:rect l="l" t="t" r="r" b="b"/>
              <a:pathLst>
                <a:path w="425574" h="638760">
                  <a:moveTo>
                    <a:pt x="0" y="0"/>
                  </a:moveTo>
                  <a:lnTo>
                    <a:pt x="425574" y="0"/>
                  </a:lnTo>
                  <a:lnTo>
                    <a:pt x="425574" y="638760"/>
                  </a:lnTo>
                  <a:lnTo>
                    <a:pt x="0" y="6387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p:cNvSpPr/>
            <p:nvPr/>
          </p:nvSpPr>
          <p:spPr>
            <a:xfrm rot="-6078961">
              <a:off x="221086" y="399711"/>
              <a:ext cx="390806" cy="586575"/>
            </a:xfrm>
            <a:custGeom>
              <a:avLst/>
              <a:gdLst/>
              <a:ahLst/>
              <a:cxnLst/>
              <a:rect l="l" t="t" r="r" b="b"/>
              <a:pathLst>
                <a:path w="390806" h="586575">
                  <a:moveTo>
                    <a:pt x="0" y="0"/>
                  </a:moveTo>
                  <a:lnTo>
                    <a:pt x="390806" y="0"/>
                  </a:lnTo>
                  <a:lnTo>
                    <a:pt x="390806" y="586575"/>
                  </a:lnTo>
                  <a:lnTo>
                    <a:pt x="0" y="58657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Freeform 9"/>
            <p:cNvSpPr/>
            <p:nvPr/>
          </p:nvSpPr>
          <p:spPr>
            <a:xfrm rot="-7906289">
              <a:off x="136525" y="721177"/>
              <a:ext cx="347580" cy="521696"/>
            </a:xfrm>
            <a:custGeom>
              <a:avLst/>
              <a:gdLst/>
              <a:ahLst/>
              <a:cxnLst/>
              <a:rect l="l" t="t" r="r" b="b"/>
              <a:pathLst>
                <a:path w="347580" h="521696">
                  <a:moveTo>
                    <a:pt x="0" y="0"/>
                  </a:moveTo>
                  <a:lnTo>
                    <a:pt x="347579" y="0"/>
                  </a:lnTo>
                  <a:lnTo>
                    <a:pt x="347579" y="521695"/>
                  </a:lnTo>
                  <a:lnTo>
                    <a:pt x="0" y="52169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0" name="Freeform 10"/>
            <p:cNvSpPr/>
            <p:nvPr/>
          </p:nvSpPr>
          <p:spPr>
            <a:xfrm rot="-10285624">
              <a:off x="212313" y="1062796"/>
              <a:ext cx="302405" cy="453891"/>
            </a:xfrm>
            <a:custGeom>
              <a:avLst/>
              <a:gdLst/>
              <a:ahLst/>
              <a:cxnLst/>
              <a:rect l="l" t="t" r="r" b="b"/>
              <a:pathLst>
                <a:path w="302405" h="453891">
                  <a:moveTo>
                    <a:pt x="0" y="0"/>
                  </a:moveTo>
                  <a:lnTo>
                    <a:pt x="302405" y="0"/>
                  </a:lnTo>
                  <a:lnTo>
                    <a:pt x="302405" y="453891"/>
                  </a:lnTo>
                  <a:lnTo>
                    <a:pt x="0" y="4538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1" name="Freeform 11"/>
            <p:cNvSpPr/>
            <p:nvPr/>
          </p:nvSpPr>
          <p:spPr>
            <a:xfrm rot="-1578899">
              <a:off x="427047" y="1276528"/>
              <a:ext cx="261444" cy="392411"/>
            </a:xfrm>
            <a:custGeom>
              <a:avLst/>
              <a:gdLst/>
              <a:ahLst/>
              <a:cxnLst/>
              <a:rect l="l" t="t" r="r" b="b"/>
              <a:pathLst>
                <a:path w="261444" h="392411">
                  <a:moveTo>
                    <a:pt x="0" y="0"/>
                  </a:moveTo>
                  <a:lnTo>
                    <a:pt x="261444" y="0"/>
                  </a:lnTo>
                  <a:lnTo>
                    <a:pt x="261444" y="392411"/>
                  </a:lnTo>
                  <a:lnTo>
                    <a:pt x="0" y="39241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2" name="Freeform 12"/>
            <p:cNvSpPr/>
            <p:nvPr/>
          </p:nvSpPr>
          <p:spPr>
            <a:xfrm rot="6582263">
              <a:off x="723505" y="1453153"/>
              <a:ext cx="233178" cy="349985"/>
            </a:xfrm>
            <a:custGeom>
              <a:avLst/>
              <a:gdLst/>
              <a:ahLst/>
              <a:cxnLst/>
              <a:rect l="l" t="t" r="r" b="b"/>
              <a:pathLst>
                <a:path w="233178" h="349985">
                  <a:moveTo>
                    <a:pt x="0" y="0"/>
                  </a:moveTo>
                  <a:lnTo>
                    <a:pt x="233177" y="0"/>
                  </a:lnTo>
                  <a:lnTo>
                    <a:pt x="233177" y="349985"/>
                  </a:lnTo>
                  <a:lnTo>
                    <a:pt x="0" y="34998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3" name="TextBox 13"/>
            <p:cNvSpPr txBox="1"/>
            <p:nvPr/>
          </p:nvSpPr>
          <p:spPr>
            <a:xfrm>
              <a:off x="668397"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K</a:t>
              </a:r>
            </a:p>
          </p:txBody>
        </p:sp>
        <p:sp>
          <p:nvSpPr>
            <p:cNvPr id="14" name="TextBox 14"/>
            <p:cNvSpPr txBox="1"/>
            <p:nvPr/>
          </p:nvSpPr>
          <p:spPr>
            <a:xfrm>
              <a:off x="103475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a</a:t>
              </a:r>
            </a:p>
          </p:txBody>
        </p:sp>
        <p:sp>
          <p:nvSpPr>
            <p:cNvPr id="15" name="TextBox 15"/>
            <p:cNvSpPr txBox="1"/>
            <p:nvPr/>
          </p:nvSpPr>
          <p:spPr>
            <a:xfrm>
              <a:off x="142290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n</a:t>
              </a:r>
            </a:p>
          </p:txBody>
        </p:sp>
        <p:sp>
          <p:nvSpPr>
            <p:cNvPr id="16" name="TextBox 16"/>
            <p:cNvSpPr txBox="1"/>
            <p:nvPr/>
          </p:nvSpPr>
          <p:spPr>
            <a:xfrm>
              <a:off x="2181657" y="731913"/>
              <a:ext cx="372287"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u</a:t>
              </a:r>
            </a:p>
          </p:txBody>
        </p:sp>
        <p:sp>
          <p:nvSpPr>
            <p:cNvPr id="17" name="TextBox 17"/>
            <p:cNvSpPr txBox="1"/>
            <p:nvPr/>
          </p:nvSpPr>
          <p:spPr>
            <a:xfrm>
              <a:off x="178053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S</a:t>
              </a:r>
            </a:p>
          </p:txBody>
        </p:sp>
        <p:sp>
          <p:nvSpPr>
            <p:cNvPr id="18" name="TextBox 18"/>
            <p:cNvSpPr txBox="1"/>
            <p:nvPr/>
          </p:nvSpPr>
          <p:spPr>
            <a:xfrm>
              <a:off x="2455310"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r</a:t>
              </a:r>
            </a:p>
          </p:txBody>
        </p:sp>
        <p:sp>
          <p:nvSpPr>
            <p:cNvPr id="19" name="TextBox 19"/>
            <p:cNvSpPr txBox="1"/>
            <p:nvPr/>
          </p:nvSpPr>
          <p:spPr>
            <a:xfrm>
              <a:off x="2752546"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20" name="TextBox 20"/>
            <p:cNvSpPr txBox="1"/>
            <p:nvPr/>
          </p:nvSpPr>
          <p:spPr>
            <a:xfrm>
              <a:off x="300310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err="1">
                  <a:solidFill>
                    <a:srgbClr val="00136F"/>
                  </a:solidFill>
                  <a:latin typeface="Univers Bold"/>
                  <a:ea typeface="Univers Bold"/>
                  <a:cs typeface="Univers Bold"/>
                  <a:sym typeface="Univers Bold"/>
                </a:rPr>
                <a:t>i</a:t>
              </a:r>
            </a:p>
          </p:txBody>
        </p:sp>
        <p:sp>
          <p:nvSpPr>
            <p:cNvPr id="21" name="TextBox 21"/>
            <p:cNvSpPr txBox="1"/>
            <p:nvPr/>
          </p:nvSpPr>
          <p:spPr>
            <a:xfrm>
              <a:off x="3256949"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22" name="TextBox 22"/>
            <p:cNvSpPr txBox="1"/>
            <p:nvPr/>
          </p:nvSpPr>
          <p:spPr>
            <a:xfrm>
              <a:off x="3597635"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e</a:t>
              </a:r>
            </a:p>
          </p:txBody>
        </p:sp>
        <p:sp>
          <p:nvSpPr>
            <p:cNvPr id="23" name="TextBox 23"/>
            <p:cNvSpPr txBox="1"/>
            <p:nvPr/>
          </p:nvSpPr>
          <p:spPr>
            <a:xfrm>
              <a:off x="3992181" y="1101515"/>
              <a:ext cx="184337" cy="350834"/>
            </a:xfrm>
            <a:prstGeom prst="rect">
              <a:avLst/>
            </a:prstGeom>
          </p:spPr>
          <p:txBody>
            <a:bodyPr lIns="0" tIns="0" rIns="0" bIns="0" rtlCol="0" anchor="t">
              <a:spAutoFit/>
            </a:bodyPr>
            <a:lstStyle/>
            <a:p>
              <a:pPr algn="ctr">
                <a:lnSpc>
                  <a:spcPts val="1960"/>
                </a:lnSpc>
                <a:spcBef>
                  <a:spcPct val="0"/>
                </a:spcBef>
              </a:pPr>
              <a:r>
                <a:rPr lang="en-US" sz="1960" spc="-68">
                  <a:solidFill>
                    <a:srgbClr val="E9A500"/>
                  </a:solidFill>
                  <a:latin typeface="Sunborn"/>
                  <a:ea typeface="Sunborn"/>
                  <a:cs typeface="Sunborn"/>
                  <a:sym typeface="Sunborn"/>
                </a:rPr>
                <a:t>2</a:t>
              </a:r>
            </a:p>
          </p:txBody>
        </p:sp>
        <p:sp>
          <p:nvSpPr>
            <p:cNvPr id="24" name="TextBox 24"/>
            <p:cNvSpPr txBox="1"/>
            <p:nvPr/>
          </p:nvSpPr>
          <p:spPr>
            <a:xfrm>
              <a:off x="4231271" y="1105127"/>
              <a:ext cx="216779"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0</a:t>
              </a:r>
            </a:p>
          </p:txBody>
        </p:sp>
        <p:sp>
          <p:nvSpPr>
            <p:cNvPr id="25" name="TextBox 25"/>
            <p:cNvSpPr txBox="1"/>
            <p:nvPr/>
          </p:nvSpPr>
          <p:spPr>
            <a:xfrm>
              <a:off x="4186597" y="1101515"/>
              <a:ext cx="60475"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a:t>
              </a:r>
            </a:p>
          </p:txBody>
        </p:sp>
      </p:grpSp>
      <p:grpSp>
        <p:nvGrpSpPr>
          <p:cNvPr id="26" name="Group 26"/>
          <p:cNvGrpSpPr/>
          <p:nvPr/>
        </p:nvGrpSpPr>
        <p:grpSpPr>
          <a:xfrm>
            <a:off x="1028700" y="3135756"/>
            <a:ext cx="2178877" cy="2443091"/>
            <a:chOff x="0" y="0"/>
            <a:chExt cx="2905169" cy="3257454"/>
          </a:xfrm>
        </p:grpSpPr>
        <p:grpSp>
          <p:nvGrpSpPr>
            <p:cNvPr id="27" name="Group 27"/>
            <p:cNvGrpSpPr>
              <a:grpSpLocks noChangeAspect="1"/>
            </p:cNvGrpSpPr>
            <p:nvPr/>
          </p:nvGrpSpPr>
          <p:grpSpPr>
            <a:xfrm rot="-456846">
              <a:off x="184074" y="155085"/>
              <a:ext cx="2537022" cy="2947284"/>
              <a:chOff x="0" y="0"/>
              <a:chExt cx="5466080" cy="6350000"/>
            </a:xfrm>
          </p:grpSpPr>
          <p:sp>
            <p:nvSpPr>
              <p:cNvPr id="28" name="Freeform 28"/>
              <p:cNvSpPr/>
              <p:nvPr/>
            </p:nvSpPr>
            <p:spPr>
              <a:xfrm>
                <a:off x="0" y="0"/>
                <a:ext cx="5439410" cy="6348730"/>
              </a:xfrm>
              <a:custGeom>
                <a:avLst/>
                <a:gdLst/>
                <a:ahLst/>
                <a:cxnLst/>
                <a:rect l="l" t="t" r="r" b="b"/>
                <a:pathLst>
                  <a:path w="5439410" h="6348730">
                    <a:moveTo>
                      <a:pt x="5419090" y="0"/>
                    </a:moveTo>
                    <a:lnTo>
                      <a:pt x="19050" y="0"/>
                    </a:lnTo>
                    <a:cubicBezTo>
                      <a:pt x="8890" y="0"/>
                      <a:pt x="0" y="8890"/>
                      <a:pt x="0" y="20320"/>
                    </a:cubicBezTo>
                    <a:lnTo>
                      <a:pt x="0" y="6329680"/>
                    </a:lnTo>
                    <a:cubicBezTo>
                      <a:pt x="0" y="6339840"/>
                      <a:pt x="8890" y="6348730"/>
                      <a:pt x="19050" y="6348730"/>
                    </a:cubicBezTo>
                    <a:lnTo>
                      <a:pt x="5419090" y="6348730"/>
                    </a:lnTo>
                    <a:cubicBezTo>
                      <a:pt x="5429250" y="6348730"/>
                      <a:pt x="5438140" y="6339840"/>
                      <a:pt x="5438140" y="6329680"/>
                    </a:cubicBezTo>
                    <a:lnTo>
                      <a:pt x="5438140" y="20320"/>
                    </a:lnTo>
                    <a:cubicBezTo>
                      <a:pt x="5439410" y="8890"/>
                      <a:pt x="5430520" y="0"/>
                      <a:pt x="5419090" y="0"/>
                    </a:cubicBezTo>
                    <a:close/>
                    <a:moveTo>
                      <a:pt x="5137150" y="314960"/>
                    </a:moveTo>
                    <a:lnTo>
                      <a:pt x="5137150" y="4970780"/>
                    </a:lnTo>
                    <a:cubicBezTo>
                      <a:pt x="5137150" y="4980940"/>
                      <a:pt x="5128260" y="4989830"/>
                      <a:pt x="5118100" y="4989830"/>
                    </a:cubicBezTo>
                    <a:lnTo>
                      <a:pt x="266700" y="4989830"/>
                    </a:lnTo>
                    <a:cubicBezTo>
                      <a:pt x="256540" y="4989830"/>
                      <a:pt x="247650" y="4980940"/>
                      <a:pt x="247650" y="4970780"/>
                    </a:cubicBezTo>
                    <a:lnTo>
                      <a:pt x="247650" y="314960"/>
                    </a:lnTo>
                    <a:cubicBezTo>
                      <a:pt x="247650" y="304800"/>
                      <a:pt x="256540" y="295910"/>
                      <a:pt x="266700" y="295910"/>
                    </a:cubicBezTo>
                    <a:lnTo>
                      <a:pt x="5118100" y="295910"/>
                    </a:lnTo>
                    <a:cubicBezTo>
                      <a:pt x="5129530" y="294640"/>
                      <a:pt x="5137150" y="303530"/>
                      <a:pt x="5137150" y="314960"/>
                    </a:cubicBezTo>
                    <a:close/>
                  </a:path>
                </a:pathLst>
              </a:custGeom>
              <a:solidFill>
                <a:srgbClr val="F2F1EB"/>
              </a:solidFill>
            </p:spPr>
            <p:txBody>
              <a:bodyPr/>
              <a:lstStyle/>
              <a:p>
                <a:endParaRPr lang="en-US"/>
              </a:p>
            </p:txBody>
          </p:sp>
          <p:sp>
            <p:nvSpPr>
              <p:cNvPr id="29" name="Freeform 29"/>
              <p:cNvSpPr/>
              <p:nvPr/>
            </p:nvSpPr>
            <p:spPr>
              <a:xfrm>
                <a:off x="247650" y="294640"/>
                <a:ext cx="4889500" cy="4693920"/>
              </a:xfrm>
              <a:custGeom>
                <a:avLst/>
                <a:gdLst/>
                <a:ahLst/>
                <a:cxnLst/>
                <a:rect l="l" t="t" r="r" b="b"/>
                <a:pathLst>
                  <a:path w="4889500" h="4693920">
                    <a:moveTo>
                      <a:pt x="4870450" y="0"/>
                    </a:moveTo>
                    <a:lnTo>
                      <a:pt x="19050" y="0"/>
                    </a:lnTo>
                    <a:cubicBezTo>
                      <a:pt x="8890" y="0"/>
                      <a:pt x="0" y="8890"/>
                      <a:pt x="0" y="19050"/>
                    </a:cubicBezTo>
                    <a:lnTo>
                      <a:pt x="0" y="4674870"/>
                    </a:lnTo>
                    <a:cubicBezTo>
                      <a:pt x="0" y="4686300"/>
                      <a:pt x="8890" y="4693920"/>
                      <a:pt x="19050" y="4693920"/>
                    </a:cubicBezTo>
                    <a:lnTo>
                      <a:pt x="4870450" y="4693920"/>
                    </a:lnTo>
                    <a:cubicBezTo>
                      <a:pt x="4880610" y="4693920"/>
                      <a:pt x="4889500" y="4685030"/>
                      <a:pt x="4889500" y="4674870"/>
                    </a:cubicBezTo>
                    <a:lnTo>
                      <a:pt x="4889500" y="20320"/>
                    </a:lnTo>
                    <a:cubicBezTo>
                      <a:pt x="4889500" y="8890"/>
                      <a:pt x="4881880" y="0"/>
                      <a:pt x="4870450" y="0"/>
                    </a:cubicBezTo>
                    <a:close/>
                  </a:path>
                </a:pathLst>
              </a:custGeom>
              <a:blipFill>
                <a:blip r:embed="rId12"/>
                <a:stretch>
                  <a:fillRect l="-22000" r="-22000"/>
                </a:stretch>
              </a:blipFill>
            </p:spPr>
            <p:txBody>
              <a:bodyPr/>
              <a:lstStyle/>
              <a:p>
                <a:endParaRPr lang="en-US"/>
              </a:p>
            </p:txBody>
          </p:sp>
          <p:sp>
            <p:nvSpPr>
              <p:cNvPr id="30" name="Freeform 30"/>
              <p:cNvSpPr/>
              <p:nvPr/>
            </p:nvSpPr>
            <p:spPr>
              <a:xfrm>
                <a:off x="1270" y="6350"/>
                <a:ext cx="5457190" cy="6342380"/>
              </a:xfrm>
              <a:custGeom>
                <a:avLst/>
                <a:gdLst/>
                <a:ahLst/>
                <a:cxnLst/>
                <a:rect l="l" t="t" r="r" b="b"/>
                <a:pathLst>
                  <a:path w="5457190" h="6342380">
                    <a:moveTo>
                      <a:pt x="5137150" y="302260"/>
                    </a:moveTo>
                    <a:cubicBezTo>
                      <a:pt x="5137150" y="302260"/>
                      <a:pt x="5133340" y="290830"/>
                      <a:pt x="5119370" y="289560"/>
                    </a:cubicBezTo>
                    <a:lnTo>
                      <a:pt x="248920" y="289560"/>
                    </a:lnTo>
                    <a:cubicBezTo>
                      <a:pt x="240030" y="289560"/>
                      <a:pt x="228600" y="293370"/>
                      <a:pt x="228600" y="303530"/>
                    </a:cubicBezTo>
                    <a:lnTo>
                      <a:pt x="232410" y="312420"/>
                    </a:lnTo>
                    <a:cubicBezTo>
                      <a:pt x="236220" y="307340"/>
                      <a:pt x="242570" y="304800"/>
                      <a:pt x="248920" y="304800"/>
                    </a:cubicBezTo>
                    <a:lnTo>
                      <a:pt x="5123180" y="304800"/>
                    </a:lnTo>
                    <a:lnTo>
                      <a:pt x="5123180" y="4966970"/>
                    </a:lnTo>
                    <a:cubicBezTo>
                      <a:pt x="5123180" y="4973320"/>
                      <a:pt x="5120640" y="4979670"/>
                      <a:pt x="5115560" y="4983480"/>
                    </a:cubicBezTo>
                    <a:lnTo>
                      <a:pt x="5120640" y="4983480"/>
                    </a:lnTo>
                    <a:cubicBezTo>
                      <a:pt x="5129530" y="4983480"/>
                      <a:pt x="5137150" y="4975860"/>
                      <a:pt x="5137150" y="4966970"/>
                    </a:cubicBezTo>
                    <a:lnTo>
                      <a:pt x="5137150" y="302260"/>
                    </a:lnTo>
                    <a:close/>
                    <a:moveTo>
                      <a:pt x="5438140" y="6324600"/>
                    </a:moveTo>
                    <a:lnTo>
                      <a:pt x="20320" y="6324600"/>
                    </a:lnTo>
                    <a:lnTo>
                      <a:pt x="20320" y="12700"/>
                    </a:lnTo>
                    <a:lnTo>
                      <a:pt x="6350" y="0"/>
                    </a:lnTo>
                    <a:lnTo>
                      <a:pt x="5080" y="0"/>
                    </a:lnTo>
                    <a:cubicBezTo>
                      <a:pt x="2540" y="3810"/>
                      <a:pt x="0" y="7620"/>
                      <a:pt x="0" y="12700"/>
                    </a:cubicBezTo>
                    <a:lnTo>
                      <a:pt x="0" y="6323330"/>
                    </a:lnTo>
                    <a:cubicBezTo>
                      <a:pt x="0" y="6334760"/>
                      <a:pt x="8890" y="6342380"/>
                      <a:pt x="19050" y="6342380"/>
                    </a:cubicBezTo>
                    <a:lnTo>
                      <a:pt x="5444490" y="6342380"/>
                    </a:lnTo>
                    <a:cubicBezTo>
                      <a:pt x="5449570" y="6342380"/>
                      <a:pt x="5453380" y="6341110"/>
                      <a:pt x="5457190" y="6337300"/>
                    </a:cubicBezTo>
                    <a:lnTo>
                      <a:pt x="5438140" y="6324600"/>
                    </a:lnTo>
                    <a:close/>
                  </a:path>
                </a:pathLst>
              </a:custGeom>
              <a:solidFill>
                <a:srgbClr val="3C3333"/>
              </a:solidFill>
            </p:spPr>
            <p:txBody>
              <a:bodyPr/>
              <a:lstStyle/>
              <a:p>
                <a:endParaRPr lang="en-US"/>
              </a:p>
            </p:txBody>
          </p:sp>
          <p:sp>
            <p:nvSpPr>
              <p:cNvPr id="31" name="Freeform 31"/>
              <p:cNvSpPr/>
              <p:nvPr/>
            </p:nvSpPr>
            <p:spPr>
              <a:xfrm>
                <a:off x="7620" y="0"/>
                <a:ext cx="5458460" cy="6344920"/>
              </a:xfrm>
              <a:custGeom>
                <a:avLst/>
                <a:gdLst/>
                <a:ahLst/>
                <a:cxnLst/>
                <a:rect l="l" t="t" r="r" b="b"/>
                <a:pathLst>
                  <a:path w="5458460" h="6344920">
                    <a:moveTo>
                      <a:pt x="5125720" y="4987290"/>
                    </a:moveTo>
                    <a:cubicBezTo>
                      <a:pt x="5121910" y="4992370"/>
                      <a:pt x="5116830" y="4994910"/>
                      <a:pt x="5110480" y="4994910"/>
                    </a:cubicBezTo>
                    <a:lnTo>
                      <a:pt x="243840" y="4994910"/>
                    </a:lnTo>
                    <a:cubicBezTo>
                      <a:pt x="237490" y="4994910"/>
                      <a:pt x="231140" y="4992370"/>
                      <a:pt x="227330" y="4986020"/>
                    </a:cubicBezTo>
                    <a:cubicBezTo>
                      <a:pt x="222250" y="4982210"/>
                      <a:pt x="219710" y="4977130"/>
                      <a:pt x="219710" y="4970780"/>
                    </a:cubicBezTo>
                    <a:lnTo>
                      <a:pt x="219710" y="314960"/>
                    </a:lnTo>
                    <a:cubicBezTo>
                      <a:pt x="219710" y="309880"/>
                      <a:pt x="222250" y="304800"/>
                      <a:pt x="226060" y="300990"/>
                    </a:cubicBezTo>
                    <a:lnTo>
                      <a:pt x="240030" y="311150"/>
                    </a:lnTo>
                    <a:lnTo>
                      <a:pt x="240030" y="4975860"/>
                    </a:lnTo>
                    <a:lnTo>
                      <a:pt x="5110480" y="4975860"/>
                    </a:lnTo>
                    <a:cubicBezTo>
                      <a:pt x="5113020" y="4975860"/>
                      <a:pt x="5115560" y="4974590"/>
                      <a:pt x="5116830" y="4974590"/>
                    </a:cubicBezTo>
                    <a:lnTo>
                      <a:pt x="5125720" y="4987290"/>
                    </a:lnTo>
                    <a:close/>
                    <a:moveTo>
                      <a:pt x="5458460" y="19050"/>
                    </a:moveTo>
                    <a:lnTo>
                      <a:pt x="5458460" y="6330950"/>
                    </a:lnTo>
                    <a:cubicBezTo>
                      <a:pt x="5458460" y="6336030"/>
                      <a:pt x="5455920" y="6341110"/>
                      <a:pt x="5450840" y="6344920"/>
                    </a:cubicBezTo>
                    <a:lnTo>
                      <a:pt x="5429250" y="6329680"/>
                    </a:lnTo>
                    <a:lnTo>
                      <a:pt x="5429250" y="20320"/>
                    </a:lnTo>
                    <a:lnTo>
                      <a:pt x="13970" y="20320"/>
                    </a:lnTo>
                    <a:lnTo>
                      <a:pt x="0" y="7620"/>
                    </a:lnTo>
                    <a:cubicBezTo>
                      <a:pt x="3810" y="2540"/>
                      <a:pt x="8890" y="0"/>
                      <a:pt x="15240" y="0"/>
                    </a:cubicBezTo>
                    <a:lnTo>
                      <a:pt x="5439410" y="0"/>
                    </a:lnTo>
                    <a:cubicBezTo>
                      <a:pt x="5449570" y="0"/>
                      <a:pt x="5458460" y="8890"/>
                      <a:pt x="5458460" y="19050"/>
                    </a:cubicBezTo>
                    <a:close/>
                    <a:moveTo>
                      <a:pt x="5455920" y="30480"/>
                    </a:moveTo>
                    <a:cubicBezTo>
                      <a:pt x="5453380" y="26670"/>
                      <a:pt x="5450840" y="24130"/>
                      <a:pt x="5447030" y="21590"/>
                    </a:cubicBezTo>
                    <a:lnTo>
                      <a:pt x="5455920" y="30480"/>
                    </a:lnTo>
                    <a:close/>
                  </a:path>
                </a:pathLst>
              </a:custGeom>
              <a:solidFill>
                <a:srgbClr val="FFFFFF"/>
              </a:solidFill>
            </p:spPr>
            <p:txBody>
              <a:bodyPr/>
              <a:lstStyle/>
              <a:p>
                <a:endParaRPr lang="en-US"/>
              </a:p>
            </p:txBody>
          </p:sp>
        </p:grpSp>
        <p:sp>
          <p:nvSpPr>
            <p:cNvPr id="32" name="TextBox 32"/>
            <p:cNvSpPr txBox="1"/>
            <p:nvPr/>
          </p:nvSpPr>
          <p:spPr>
            <a:xfrm rot="-567196">
              <a:off x="829524" y="2485581"/>
              <a:ext cx="1472855" cy="446035"/>
            </a:xfrm>
            <a:prstGeom prst="rect">
              <a:avLst/>
            </a:prstGeom>
          </p:spPr>
          <p:txBody>
            <a:bodyPr lIns="0" tIns="0" rIns="0" bIns="0" rtlCol="0" anchor="t">
              <a:spAutoFit/>
            </a:bodyPr>
            <a:lstStyle/>
            <a:p>
              <a:pPr algn="ctr">
                <a:lnSpc>
                  <a:spcPts val="2803"/>
                </a:lnSpc>
              </a:pPr>
              <a:r>
                <a:rPr lang="en-US" sz="2002">
                  <a:solidFill>
                    <a:srgbClr val="000000"/>
                  </a:solidFill>
                  <a:latin typeface="Beth Ellen"/>
                  <a:ea typeface="Beth Ellen"/>
                  <a:cs typeface="Beth Ellen"/>
                  <a:sym typeface="Beth Ellen"/>
                </a:rPr>
                <a:t>Mary</a:t>
              </a:r>
            </a:p>
          </p:txBody>
        </p:sp>
      </p:grpSp>
      <p:sp>
        <p:nvSpPr>
          <p:cNvPr id="33" name="TextBox 33"/>
          <p:cNvSpPr txBox="1"/>
          <p:nvPr/>
        </p:nvSpPr>
        <p:spPr>
          <a:xfrm>
            <a:off x="9426513" y="962025"/>
            <a:ext cx="7832787" cy="1251585"/>
          </a:xfrm>
          <a:prstGeom prst="rect">
            <a:avLst/>
          </a:prstGeom>
        </p:spPr>
        <p:txBody>
          <a:bodyPr lIns="0" tIns="0" rIns="0" bIns="0" rtlCol="0" anchor="t">
            <a:spAutoFit/>
          </a:bodyPr>
          <a:lstStyle/>
          <a:p>
            <a:pPr algn="r">
              <a:lnSpc>
                <a:spcPts val="5040"/>
              </a:lnSpc>
            </a:pPr>
            <a:r>
              <a:rPr lang="en-US" sz="3600" b="1">
                <a:solidFill>
                  <a:srgbClr val="101010"/>
                </a:solidFill>
                <a:latin typeface="Montserrat Bold"/>
                <a:ea typeface="Montserrat Bold"/>
                <a:cs typeface="Montserrat Bold"/>
                <a:sym typeface="Montserrat Bold"/>
              </a:rPr>
              <a:t>CRC Survivorship Case Study: Mary’s Story</a:t>
            </a:r>
          </a:p>
        </p:txBody>
      </p:sp>
      <p:sp>
        <p:nvSpPr>
          <p:cNvPr id="34" name="TextBox 34"/>
          <p:cNvSpPr txBox="1"/>
          <p:nvPr/>
        </p:nvSpPr>
        <p:spPr>
          <a:xfrm>
            <a:off x="3887861" y="2983356"/>
            <a:ext cx="13371439" cy="5861050"/>
          </a:xfrm>
          <a:prstGeom prst="rect">
            <a:avLst/>
          </a:prstGeom>
        </p:spPr>
        <p:txBody>
          <a:bodyPr lIns="0" tIns="0" rIns="0" bIns="0" rtlCol="0" anchor="t">
            <a:spAutoFit/>
          </a:bodyPr>
          <a:lstStyle/>
          <a:p>
            <a:pPr algn="l">
              <a:lnSpc>
                <a:spcPts val="3834"/>
              </a:lnSpc>
            </a:pPr>
            <a:r>
              <a:rPr lang="en-US" sz="2337" b="1" spc="-81">
                <a:solidFill>
                  <a:srgbClr val="000000"/>
                </a:solidFill>
                <a:latin typeface="Univers Bold"/>
                <a:ea typeface="Univers Bold"/>
                <a:cs typeface="Univers Bold"/>
                <a:sym typeface="Univers Bold"/>
              </a:rPr>
              <a:t>During the visit, Mary casually mentions that:</a:t>
            </a:r>
          </a:p>
          <a:p>
            <a:pPr marL="504732" lvl="1" indent="-252366" algn="l">
              <a:lnSpc>
                <a:spcPts val="3834"/>
              </a:lnSpc>
              <a:buFont typeface="Arial"/>
              <a:buChar char="•"/>
            </a:pPr>
            <a:r>
              <a:rPr lang="en-US" sz="2337" spc="-81">
                <a:solidFill>
                  <a:srgbClr val="000000"/>
                </a:solidFill>
                <a:latin typeface="Univers"/>
                <a:ea typeface="Univers"/>
                <a:cs typeface="Univers"/>
                <a:sym typeface="Univers"/>
              </a:rPr>
              <a:t>Her younger brother (age 53) recently had a large adenomatous polyp removed</a:t>
            </a:r>
          </a:p>
          <a:p>
            <a:pPr marL="504732" lvl="1" indent="-252366" algn="l">
              <a:lnSpc>
                <a:spcPts val="3834"/>
              </a:lnSpc>
              <a:buFont typeface="Arial"/>
              <a:buChar char="•"/>
            </a:pPr>
            <a:r>
              <a:rPr lang="en-US" sz="2337" spc="-81">
                <a:solidFill>
                  <a:srgbClr val="000000"/>
                </a:solidFill>
                <a:latin typeface="Univers"/>
                <a:ea typeface="Univers"/>
                <a:cs typeface="Univers"/>
                <a:sym typeface="Univers"/>
              </a:rPr>
              <a:t>That’s when she also learned a maternal aunt was diagnosed with CRC in her early 50's</a:t>
            </a:r>
          </a:p>
          <a:p>
            <a:pPr marL="504732" lvl="1" indent="-252366" algn="l">
              <a:lnSpc>
                <a:spcPts val="3834"/>
              </a:lnSpc>
              <a:buFont typeface="Arial"/>
              <a:buChar char="•"/>
            </a:pPr>
            <a:r>
              <a:rPr lang="en-US" sz="2337" spc="-81">
                <a:solidFill>
                  <a:srgbClr val="000000"/>
                </a:solidFill>
                <a:latin typeface="Univers"/>
                <a:ea typeface="Univers"/>
                <a:cs typeface="Univers"/>
                <a:sym typeface="Univers"/>
              </a:rPr>
              <a:t>Her son (age 35 and also a patient of yours) has never been screened</a:t>
            </a:r>
          </a:p>
          <a:p>
            <a:pPr algn="l">
              <a:lnSpc>
                <a:spcPts val="3834"/>
              </a:lnSpc>
            </a:pPr>
            <a:endParaRPr lang="en-US" sz="2337" spc="-81">
              <a:solidFill>
                <a:srgbClr val="000000"/>
              </a:solidFill>
              <a:latin typeface="Univers"/>
              <a:ea typeface="Univers"/>
              <a:cs typeface="Univers"/>
              <a:sym typeface="Univers"/>
            </a:endParaRPr>
          </a:p>
          <a:p>
            <a:pPr algn="l">
              <a:lnSpc>
                <a:spcPts val="3834"/>
              </a:lnSpc>
            </a:pPr>
            <a:r>
              <a:rPr lang="en-US" sz="2337" spc="-81">
                <a:solidFill>
                  <a:srgbClr val="000000"/>
                </a:solidFill>
                <a:latin typeface="Univers"/>
                <a:ea typeface="Univers"/>
                <a:cs typeface="Univers"/>
                <a:sym typeface="Univers"/>
              </a:rPr>
              <a:t>These details were not in the EHR, and the original family history is now 6 years outdated.</a:t>
            </a:r>
          </a:p>
          <a:p>
            <a:pPr algn="l">
              <a:lnSpc>
                <a:spcPts val="3834"/>
              </a:lnSpc>
            </a:pPr>
            <a:endParaRPr lang="en-US" sz="2337" spc="-81">
              <a:solidFill>
                <a:srgbClr val="000000"/>
              </a:solidFill>
              <a:latin typeface="Univers"/>
              <a:ea typeface="Univers"/>
              <a:cs typeface="Univers"/>
              <a:sym typeface="Univers"/>
            </a:endParaRPr>
          </a:p>
          <a:p>
            <a:pPr algn="l">
              <a:lnSpc>
                <a:spcPts val="3834"/>
              </a:lnSpc>
            </a:pPr>
            <a:r>
              <a:rPr lang="en-US" sz="2337" b="1" spc="-81">
                <a:solidFill>
                  <a:srgbClr val="000000"/>
                </a:solidFill>
                <a:latin typeface="Univers Bold"/>
                <a:ea typeface="Univers Bold"/>
                <a:cs typeface="Univers Bold"/>
                <a:sym typeface="Univers Bold"/>
              </a:rPr>
              <a:t>Implications of missing updates:</a:t>
            </a:r>
          </a:p>
          <a:p>
            <a:pPr marL="504732" lvl="1" indent="-252366" algn="l">
              <a:lnSpc>
                <a:spcPts val="3834"/>
              </a:lnSpc>
              <a:buFont typeface="Arial"/>
              <a:buChar char="•"/>
            </a:pPr>
            <a:r>
              <a:rPr lang="en-US" sz="2337" spc="-81">
                <a:solidFill>
                  <a:srgbClr val="000000"/>
                </a:solidFill>
                <a:latin typeface="Univers"/>
                <a:ea typeface="Univers"/>
                <a:cs typeface="Univers"/>
                <a:sym typeface="Univers"/>
              </a:rPr>
              <a:t>Mary meets criteria for genetic risk evaluation, which was never triggered in the EHR </a:t>
            </a:r>
          </a:p>
          <a:p>
            <a:pPr marL="504732" lvl="1" indent="-252366" algn="l">
              <a:lnSpc>
                <a:spcPts val="3834"/>
              </a:lnSpc>
              <a:buFont typeface="Arial"/>
              <a:buChar char="•"/>
            </a:pPr>
            <a:r>
              <a:rPr lang="en-US" sz="2337" spc="-81">
                <a:solidFill>
                  <a:srgbClr val="000000"/>
                </a:solidFill>
                <a:latin typeface="Univers"/>
                <a:ea typeface="Univers"/>
                <a:cs typeface="Univers"/>
                <a:sym typeface="Univers"/>
              </a:rPr>
              <a:t>First-degree relatives may qualify for earlier and more frequent screening, but no alerts are active</a:t>
            </a:r>
          </a:p>
          <a:p>
            <a:pPr marL="504732" lvl="1" indent="-252366" algn="l">
              <a:lnSpc>
                <a:spcPts val="3834"/>
              </a:lnSpc>
              <a:buFont typeface="Arial"/>
              <a:buChar char="•"/>
            </a:pPr>
            <a:r>
              <a:rPr lang="en-US" sz="2337" spc="-81">
                <a:solidFill>
                  <a:srgbClr val="000000"/>
                </a:solidFill>
                <a:latin typeface="Univers"/>
                <a:ea typeface="Univers"/>
                <a:cs typeface="Univers"/>
                <a:sym typeface="Univers"/>
              </a:rPr>
              <a:t>Care team lacks accurate risk stratification to guide survivorship follow-up and counseling</a:t>
            </a:r>
          </a:p>
          <a:p>
            <a:pPr marL="504732" lvl="1" indent="-252366" algn="l">
              <a:lnSpc>
                <a:spcPts val="3834"/>
              </a:lnSpc>
              <a:buFont typeface="Arial"/>
              <a:buChar char="•"/>
            </a:pPr>
            <a:r>
              <a:rPr lang="en-US" sz="2337" spc="-81">
                <a:solidFill>
                  <a:srgbClr val="000000"/>
                </a:solidFill>
                <a:latin typeface="Univers"/>
                <a:ea typeface="Univers"/>
                <a:cs typeface="Univers"/>
                <a:sym typeface="Univers"/>
              </a:rPr>
              <a:t>Missed opportunity to identify a high-risk family</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500955" y="2413635"/>
            <a:ext cx="2758345" cy="245871"/>
            <a:chOff x="0" y="0"/>
            <a:chExt cx="726478" cy="64756"/>
          </a:xfrm>
        </p:grpSpPr>
        <p:sp>
          <p:nvSpPr>
            <p:cNvPr id="3" name="Freeform 3"/>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203162"/>
            </a:solidFill>
          </p:spPr>
          <p:txBody>
            <a:bodyPr/>
            <a:lstStyle/>
            <a:p>
              <a:endParaRPr lang="en-US"/>
            </a:p>
          </p:txBody>
        </p:sp>
        <p:sp>
          <p:nvSpPr>
            <p:cNvPr id="4" name="TextBox 4"/>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028700" y="585220"/>
            <a:ext cx="3336038" cy="1347682"/>
            <a:chOff x="0" y="0"/>
            <a:chExt cx="4448050" cy="1796909"/>
          </a:xfrm>
        </p:grpSpPr>
        <p:sp>
          <p:nvSpPr>
            <p:cNvPr id="6" name="Freeform 6"/>
            <p:cNvSpPr/>
            <p:nvPr/>
          </p:nvSpPr>
          <p:spPr>
            <a:xfrm rot="-586919">
              <a:off x="915157" y="34528"/>
              <a:ext cx="466355" cy="699970"/>
            </a:xfrm>
            <a:custGeom>
              <a:avLst/>
              <a:gdLst/>
              <a:ahLst/>
              <a:cxnLst/>
              <a:rect l="l" t="t" r="r" b="b"/>
              <a:pathLst>
                <a:path w="466355" h="699970">
                  <a:moveTo>
                    <a:pt x="0" y="0"/>
                  </a:moveTo>
                  <a:lnTo>
                    <a:pt x="466355" y="0"/>
                  </a:lnTo>
                  <a:lnTo>
                    <a:pt x="466355" y="699971"/>
                  </a:lnTo>
                  <a:lnTo>
                    <a:pt x="0" y="6999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Freeform 7"/>
            <p:cNvSpPr/>
            <p:nvPr/>
          </p:nvSpPr>
          <p:spPr>
            <a:xfrm rot="-3527984">
              <a:off x="503875" y="121299"/>
              <a:ext cx="425574" cy="638760"/>
            </a:xfrm>
            <a:custGeom>
              <a:avLst/>
              <a:gdLst/>
              <a:ahLst/>
              <a:cxnLst/>
              <a:rect l="l" t="t" r="r" b="b"/>
              <a:pathLst>
                <a:path w="425574" h="638760">
                  <a:moveTo>
                    <a:pt x="0" y="0"/>
                  </a:moveTo>
                  <a:lnTo>
                    <a:pt x="425574" y="0"/>
                  </a:lnTo>
                  <a:lnTo>
                    <a:pt x="425574" y="638760"/>
                  </a:lnTo>
                  <a:lnTo>
                    <a:pt x="0" y="6387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p:cNvSpPr/>
            <p:nvPr/>
          </p:nvSpPr>
          <p:spPr>
            <a:xfrm rot="-6078961">
              <a:off x="221086" y="399711"/>
              <a:ext cx="390806" cy="586575"/>
            </a:xfrm>
            <a:custGeom>
              <a:avLst/>
              <a:gdLst/>
              <a:ahLst/>
              <a:cxnLst/>
              <a:rect l="l" t="t" r="r" b="b"/>
              <a:pathLst>
                <a:path w="390806" h="586575">
                  <a:moveTo>
                    <a:pt x="0" y="0"/>
                  </a:moveTo>
                  <a:lnTo>
                    <a:pt x="390806" y="0"/>
                  </a:lnTo>
                  <a:lnTo>
                    <a:pt x="390806" y="586575"/>
                  </a:lnTo>
                  <a:lnTo>
                    <a:pt x="0" y="58657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Freeform 9"/>
            <p:cNvSpPr/>
            <p:nvPr/>
          </p:nvSpPr>
          <p:spPr>
            <a:xfrm rot="-7906289">
              <a:off x="136525" y="721177"/>
              <a:ext cx="347580" cy="521696"/>
            </a:xfrm>
            <a:custGeom>
              <a:avLst/>
              <a:gdLst/>
              <a:ahLst/>
              <a:cxnLst/>
              <a:rect l="l" t="t" r="r" b="b"/>
              <a:pathLst>
                <a:path w="347580" h="521696">
                  <a:moveTo>
                    <a:pt x="0" y="0"/>
                  </a:moveTo>
                  <a:lnTo>
                    <a:pt x="347579" y="0"/>
                  </a:lnTo>
                  <a:lnTo>
                    <a:pt x="347579" y="521695"/>
                  </a:lnTo>
                  <a:lnTo>
                    <a:pt x="0" y="52169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0" name="Freeform 10"/>
            <p:cNvSpPr/>
            <p:nvPr/>
          </p:nvSpPr>
          <p:spPr>
            <a:xfrm rot="-10285624">
              <a:off x="212313" y="1062796"/>
              <a:ext cx="302405" cy="453891"/>
            </a:xfrm>
            <a:custGeom>
              <a:avLst/>
              <a:gdLst/>
              <a:ahLst/>
              <a:cxnLst/>
              <a:rect l="l" t="t" r="r" b="b"/>
              <a:pathLst>
                <a:path w="302405" h="453891">
                  <a:moveTo>
                    <a:pt x="0" y="0"/>
                  </a:moveTo>
                  <a:lnTo>
                    <a:pt x="302405" y="0"/>
                  </a:lnTo>
                  <a:lnTo>
                    <a:pt x="302405" y="453891"/>
                  </a:lnTo>
                  <a:lnTo>
                    <a:pt x="0" y="4538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1" name="Freeform 11"/>
            <p:cNvSpPr/>
            <p:nvPr/>
          </p:nvSpPr>
          <p:spPr>
            <a:xfrm rot="-1578899">
              <a:off x="427047" y="1276528"/>
              <a:ext cx="261444" cy="392411"/>
            </a:xfrm>
            <a:custGeom>
              <a:avLst/>
              <a:gdLst/>
              <a:ahLst/>
              <a:cxnLst/>
              <a:rect l="l" t="t" r="r" b="b"/>
              <a:pathLst>
                <a:path w="261444" h="392411">
                  <a:moveTo>
                    <a:pt x="0" y="0"/>
                  </a:moveTo>
                  <a:lnTo>
                    <a:pt x="261444" y="0"/>
                  </a:lnTo>
                  <a:lnTo>
                    <a:pt x="261444" y="392411"/>
                  </a:lnTo>
                  <a:lnTo>
                    <a:pt x="0" y="39241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2" name="Freeform 12"/>
            <p:cNvSpPr/>
            <p:nvPr/>
          </p:nvSpPr>
          <p:spPr>
            <a:xfrm rot="6582263">
              <a:off x="723505" y="1453153"/>
              <a:ext cx="233178" cy="349985"/>
            </a:xfrm>
            <a:custGeom>
              <a:avLst/>
              <a:gdLst/>
              <a:ahLst/>
              <a:cxnLst/>
              <a:rect l="l" t="t" r="r" b="b"/>
              <a:pathLst>
                <a:path w="233178" h="349985">
                  <a:moveTo>
                    <a:pt x="0" y="0"/>
                  </a:moveTo>
                  <a:lnTo>
                    <a:pt x="233177" y="0"/>
                  </a:lnTo>
                  <a:lnTo>
                    <a:pt x="233177" y="349985"/>
                  </a:lnTo>
                  <a:lnTo>
                    <a:pt x="0" y="34998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3" name="TextBox 13"/>
            <p:cNvSpPr txBox="1"/>
            <p:nvPr/>
          </p:nvSpPr>
          <p:spPr>
            <a:xfrm>
              <a:off x="668397"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K</a:t>
              </a:r>
            </a:p>
          </p:txBody>
        </p:sp>
        <p:sp>
          <p:nvSpPr>
            <p:cNvPr id="14" name="TextBox 14"/>
            <p:cNvSpPr txBox="1"/>
            <p:nvPr/>
          </p:nvSpPr>
          <p:spPr>
            <a:xfrm>
              <a:off x="103475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a</a:t>
              </a:r>
            </a:p>
          </p:txBody>
        </p:sp>
        <p:sp>
          <p:nvSpPr>
            <p:cNvPr id="15" name="TextBox 15"/>
            <p:cNvSpPr txBox="1"/>
            <p:nvPr/>
          </p:nvSpPr>
          <p:spPr>
            <a:xfrm>
              <a:off x="142290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n</a:t>
              </a:r>
            </a:p>
          </p:txBody>
        </p:sp>
        <p:sp>
          <p:nvSpPr>
            <p:cNvPr id="16" name="TextBox 16"/>
            <p:cNvSpPr txBox="1"/>
            <p:nvPr/>
          </p:nvSpPr>
          <p:spPr>
            <a:xfrm>
              <a:off x="2181657" y="731913"/>
              <a:ext cx="372287"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u</a:t>
              </a:r>
            </a:p>
          </p:txBody>
        </p:sp>
        <p:sp>
          <p:nvSpPr>
            <p:cNvPr id="17" name="TextBox 17"/>
            <p:cNvSpPr txBox="1"/>
            <p:nvPr/>
          </p:nvSpPr>
          <p:spPr>
            <a:xfrm>
              <a:off x="178053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S</a:t>
              </a:r>
            </a:p>
          </p:txBody>
        </p:sp>
        <p:sp>
          <p:nvSpPr>
            <p:cNvPr id="18" name="TextBox 18"/>
            <p:cNvSpPr txBox="1"/>
            <p:nvPr/>
          </p:nvSpPr>
          <p:spPr>
            <a:xfrm>
              <a:off x="2455310"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r</a:t>
              </a:r>
            </a:p>
          </p:txBody>
        </p:sp>
        <p:sp>
          <p:nvSpPr>
            <p:cNvPr id="19" name="TextBox 19"/>
            <p:cNvSpPr txBox="1"/>
            <p:nvPr/>
          </p:nvSpPr>
          <p:spPr>
            <a:xfrm>
              <a:off x="2752546"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20" name="TextBox 20"/>
            <p:cNvSpPr txBox="1"/>
            <p:nvPr/>
          </p:nvSpPr>
          <p:spPr>
            <a:xfrm>
              <a:off x="300310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i</a:t>
              </a:r>
            </a:p>
          </p:txBody>
        </p:sp>
        <p:sp>
          <p:nvSpPr>
            <p:cNvPr id="21" name="TextBox 21"/>
            <p:cNvSpPr txBox="1"/>
            <p:nvPr/>
          </p:nvSpPr>
          <p:spPr>
            <a:xfrm>
              <a:off x="3256949"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22" name="TextBox 22"/>
            <p:cNvSpPr txBox="1"/>
            <p:nvPr/>
          </p:nvSpPr>
          <p:spPr>
            <a:xfrm>
              <a:off x="3597635"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e</a:t>
              </a:r>
            </a:p>
          </p:txBody>
        </p:sp>
        <p:sp>
          <p:nvSpPr>
            <p:cNvPr id="23" name="TextBox 23"/>
            <p:cNvSpPr txBox="1"/>
            <p:nvPr/>
          </p:nvSpPr>
          <p:spPr>
            <a:xfrm>
              <a:off x="3992181" y="1101515"/>
              <a:ext cx="184337" cy="350834"/>
            </a:xfrm>
            <a:prstGeom prst="rect">
              <a:avLst/>
            </a:prstGeom>
          </p:spPr>
          <p:txBody>
            <a:bodyPr lIns="0" tIns="0" rIns="0" bIns="0" rtlCol="0" anchor="t">
              <a:spAutoFit/>
            </a:bodyPr>
            <a:lstStyle/>
            <a:p>
              <a:pPr algn="ctr">
                <a:lnSpc>
                  <a:spcPts val="1960"/>
                </a:lnSpc>
                <a:spcBef>
                  <a:spcPct val="0"/>
                </a:spcBef>
              </a:pPr>
              <a:r>
                <a:rPr lang="en-US" sz="1960" spc="-68">
                  <a:solidFill>
                    <a:srgbClr val="E9A500"/>
                  </a:solidFill>
                  <a:latin typeface="Sunborn"/>
                  <a:ea typeface="Sunborn"/>
                  <a:cs typeface="Sunborn"/>
                  <a:sym typeface="Sunborn"/>
                </a:rPr>
                <a:t>2</a:t>
              </a:r>
            </a:p>
          </p:txBody>
        </p:sp>
        <p:sp>
          <p:nvSpPr>
            <p:cNvPr id="24" name="TextBox 24"/>
            <p:cNvSpPr txBox="1"/>
            <p:nvPr/>
          </p:nvSpPr>
          <p:spPr>
            <a:xfrm>
              <a:off x="4231271" y="1105127"/>
              <a:ext cx="216779"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0</a:t>
              </a:r>
            </a:p>
          </p:txBody>
        </p:sp>
        <p:sp>
          <p:nvSpPr>
            <p:cNvPr id="25" name="TextBox 25"/>
            <p:cNvSpPr txBox="1"/>
            <p:nvPr/>
          </p:nvSpPr>
          <p:spPr>
            <a:xfrm>
              <a:off x="4186597" y="1101515"/>
              <a:ext cx="60475"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a:t>
              </a:r>
            </a:p>
          </p:txBody>
        </p:sp>
      </p:grpSp>
      <p:grpSp>
        <p:nvGrpSpPr>
          <p:cNvPr id="26" name="Group 26"/>
          <p:cNvGrpSpPr/>
          <p:nvPr/>
        </p:nvGrpSpPr>
        <p:grpSpPr>
          <a:xfrm>
            <a:off x="1028700" y="3135756"/>
            <a:ext cx="2178877" cy="2443091"/>
            <a:chOff x="0" y="0"/>
            <a:chExt cx="2905169" cy="3257454"/>
          </a:xfrm>
        </p:grpSpPr>
        <p:grpSp>
          <p:nvGrpSpPr>
            <p:cNvPr id="27" name="Group 27"/>
            <p:cNvGrpSpPr>
              <a:grpSpLocks noChangeAspect="1"/>
            </p:cNvGrpSpPr>
            <p:nvPr/>
          </p:nvGrpSpPr>
          <p:grpSpPr>
            <a:xfrm rot="-456846">
              <a:off x="184074" y="155085"/>
              <a:ext cx="2537022" cy="2947284"/>
              <a:chOff x="0" y="0"/>
              <a:chExt cx="5466080" cy="6350000"/>
            </a:xfrm>
          </p:grpSpPr>
          <p:sp>
            <p:nvSpPr>
              <p:cNvPr id="28" name="Freeform 28"/>
              <p:cNvSpPr/>
              <p:nvPr/>
            </p:nvSpPr>
            <p:spPr>
              <a:xfrm>
                <a:off x="0" y="0"/>
                <a:ext cx="5439410" cy="6348730"/>
              </a:xfrm>
              <a:custGeom>
                <a:avLst/>
                <a:gdLst/>
                <a:ahLst/>
                <a:cxnLst/>
                <a:rect l="l" t="t" r="r" b="b"/>
                <a:pathLst>
                  <a:path w="5439410" h="6348730">
                    <a:moveTo>
                      <a:pt x="5419090" y="0"/>
                    </a:moveTo>
                    <a:lnTo>
                      <a:pt x="19050" y="0"/>
                    </a:lnTo>
                    <a:cubicBezTo>
                      <a:pt x="8890" y="0"/>
                      <a:pt x="0" y="8890"/>
                      <a:pt x="0" y="20320"/>
                    </a:cubicBezTo>
                    <a:lnTo>
                      <a:pt x="0" y="6329680"/>
                    </a:lnTo>
                    <a:cubicBezTo>
                      <a:pt x="0" y="6339840"/>
                      <a:pt x="8890" y="6348730"/>
                      <a:pt x="19050" y="6348730"/>
                    </a:cubicBezTo>
                    <a:lnTo>
                      <a:pt x="5419090" y="6348730"/>
                    </a:lnTo>
                    <a:cubicBezTo>
                      <a:pt x="5429250" y="6348730"/>
                      <a:pt x="5438140" y="6339840"/>
                      <a:pt x="5438140" y="6329680"/>
                    </a:cubicBezTo>
                    <a:lnTo>
                      <a:pt x="5438140" y="20320"/>
                    </a:lnTo>
                    <a:cubicBezTo>
                      <a:pt x="5439410" y="8890"/>
                      <a:pt x="5430520" y="0"/>
                      <a:pt x="5419090" y="0"/>
                    </a:cubicBezTo>
                    <a:close/>
                    <a:moveTo>
                      <a:pt x="5137150" y="314960"/>
                    </a:moveTo>
                    <a:lnTo>
                      <a:pt x="5137150" y="4970780"/>
                    </a:lnTo>
                    <a:cubicBezTo>
                      <a:pt x="5137150" y="4980940"/>
                      <a:pt x="5128260" y="4989830"/>
                      <a:pt x="5118100" y="4989830"/>
                    </a:cubicBezTo>
                    <a:lnTo>
                      <a:pt x="266700" y="4989830"/>
                    </a:lnTo>
                    <a:cubicBezTo>
                      <a:pt x="256540" y="4989830"/>
                      <a:pt x="247650" y="4980940"/>
                      <a:pt x="247650" y="4970780"/>
                    </a:cubicBezTo>
                    <a:lnTo>
                      <a:pt x="247650" y="314960"/>
                    </a:lnTo>
                    <a:cubicBezTo>
                      <a:pt x="247650" y="304800"/>
                      <a:pt x="256540" y="295910"/>
                      <a:pt x="266700" y="295910"/>
                    </a:cubicBezTo>
                    <a:lnTo>
                      <a:pt x="5118100" y="295910"/>
                    </a:lnTo>
                    <a:cubicBezTo>
                      <a:pt x="5129530" y="294640"/>
                      <a:pt x="5137150" y="303530"/>
                      <a:pt x="5137150" y="314960"/>
                    </a:cubicBezTo>
                    <a:close/>
                  </a:path>
                </a:pathLst>
              </a:custGeom>
              <a:solidFill>
                <a:srgbClr val="F2F1EB"/>
              </a:solidFill>
            </p:spPr>
            <p:txBody>
              <a:bodyPr/>
              <a:lstStyle/>
              <a:p>
                <a:endParaRPr lang="en-US"/>
              </a:p>
            </p:txBody>
          </p:sp>
          <p:sp>
            <p:nvSpPr>
              <p:cNvPr id="29" name="Freeform 29"/>
              <p:cNvSpPr/>
              <p:nvPr/>
            </p:nvSpPr>
            <p:spPr>
              <a:xfrm>
                <a:off x="247650" y="294640"/>
                <a:ext cx="4889500" cy="4693920"/>
              </a:xfrm>
              <a:custGeom>
                <a:avLst/>
                <a:gdLst/>
                <a:ahLst/>
                <a:cxnLst/>
                <a:rect l="l" t="t" r="r" b="b"/>
                <a:pathLst>
                  <a:path w="4889500" h="4693920">
                    <a:moveTo>
                      <a:pt x="4870450" y="0"/>
                    </a:moveTo>
                    <a:lnTo>
                      <a:pt x="19050" y="0"/>
                    </a:lnTo>
                    <a:cubicBezTo>
                      <a:pt x="8890" y="0"/>
                      <a:pt x="0" y="8890"/>
                      <a:pt x="0" y="19050"/>
                    </a:cubicBezTo>
                    <a:lnTo>
                      <a:pt x="0" y="4674870"/>
                    </a:lnTo>
                    <a:cubicBezTo>
                      <a:pt x="0" y="4686300"/>
                      <a:pt x="8890" y="4693920"/>
                      <a:pt x="19050" y="4693920"/>
                    </a:cubicBezTo>
                    <a:lnTo>
                      <a:pt x="4870450" y="4693920"/>
                    </a:lnTo>
                    <a:cubicBezTo>
                      <a:pt x="4880610" y="4693920"/>
                      <a:pt x="4889500" y="4685030"/>
                      <a:pt x="4889500" y="4674870"/>
                    </a:cubicBezTo>
                    <a:lnTo>
                      <a:pt x="4889500" y="20320"/>
                    </a:lnTo>
                    <a:cubicBezTo>
                      <a:pt x="4889500" y="8890"/>
                      <a:pt x="4881880" y="0"/>
                      <a:pt x="4870450" y="0"/>
                    </a:cubicBezTo>
                    <a:close/>
                  </a:path>
                </a:pathLst>
              </a:custGeom>
              <a:blipFill>
                <a:blip r:embed="rId12"/>
                <a:stretch>
                  <a:fillRect l="-22000" r="-22000"/>
                </a:stretch>
              </a:blipFill>
            </p:spPr>
            <p:txBody>
              <a:bodyPr/>
              <a:lstStyle/>
              <a:p>
                <a:endParaRPr lang="en-US"/>
              </a:p>
            </p:txBody>
          </p:sp>
          <p:sp>
            <p:nvSpPr>
              <p:cNvPr id="30" name="Freeform 30"/>
              <p:cNvSpPr/>
              <p:nvPr/>
            </p:nvSpPr>
            <p:spPr>
              <a:xfrm>
                <a:off x="1270" y="6350"/>
                <a:ext cx="5457190" cy="6342380"/>
              </a:xfrm>
              <a:custGeom>
                <a:avLst/>
                <a:gdLst/>
                <a:ahLst/>
                <a:cxnLst/>
                <a:rect l="l" t="t" r="r" b="b"/>
                <a:pathLst>
                  <a:path w="5457190" h="6342380">
                    <a:moveTo>
                      <a:pt x="5137150" y="302260"/>
                    </a:moveTo>
                    <a:cubicBezTo>
                      <a:pt x="5137150" y="302260"/>
                      <a:pt x="5133340" y="290830"/>
                      <a:pt x="5119370" y="289560"/>
                    </a:cubicBezTo>
                    <a:lnTo>
                      <a:pt x="248920" y="289560"/>
                    </a:lnTo>
                    <a:cubicBezTo>
                      <a:pt x="240030" y="289560"/>
                      <a:pt x="228600" y="293370"/>
                      <a:pt x="228600" y="303530"/>
                    </a:cubicBezTo>
                    <a:lnTo>
                      <a:pt x="232410" y="312420"/>
                    </a:lnTo>
                    <a:cubicBezTo>
                      <a:pt x="236220" y="307340"/>
                      <a:pt x="242570" y="304800"/>
                      <a:pt x="248920" y="304800"/>
                    </a:cubicBezTo>
                    <a:lnTo>
                      <a:pt x="5123180" y="304800"/>
                    </a:lnTo>
                    <a:lnTo>
                      <a:pt x="5123180" y="4966970"/>
                    </a:lnTo>
                    <a:cubicBezTo>
                      <a:pt x="5123180" y="4973320"/>
                      <a:pt x="5120640" y="4979670"/>
                      <a:pt x="5115560" y="4983480"/>
                    </a:cubicBezTo>
                    <a:lnTo>
                      <a:pt x="5120640" y="4983480"/>
                    </a:lnTo>
                    <a:cubicBezTo>
                      <a:pt x="5129530" y="4983480"/>
                      <a:pt x="5137150" y="4975860"/>
                      <a:pt x="5137150" y="4966970"/>
                    </a:cubicBezTo>
                    <a:lnTo>
                      <a:pt x="5137150" y="302260"/>
                    </a:lnTo>
                    <a:close/>
                    <a:moveTo>
                      <a:pt x="5438140" y="6324600"/>
                    </a:moveTo>
                    <a:lnTo>
                      <a:pt x="20320" y="6324600"/>
                    </a:lnTo>
                    <a:lnTo>
                      <a:pt x="20320" y="12700"/>
                    </a:lnTo>
                    <a:lnTo>
                      <a:pt x="6350" y="0"/>
                    </a:lnTo>
                    <a:lnTo>
                      <a:pt x="5080" y="0"/>
                    </a:lnTo>
                    <a:cubicBezTo>
                      <a:pt x="2540" y="3810"/>
                      <a:pt x="0" y="7620"/>
                      <a:pt x="0" y="12700"/>
                    </a:cubicBezTo>
                    <a:lnTo>
                      <a:pt x="0" y="6323330"/>
                    </a:lnTo>
                    <a:cubicBezTo>
                      <a:pt x="0" y="6334760"/>
                      <a:pt x="8890" y="6342380"/>
                      <a:pt x="19050" y="6342380"/>
                    </a:cubicBezTo>
                    <a:lnTo>
                      <a:pt x="5444490" y="6342380"/>
                    </a:lnTo>
                    <a:cubicBezTo>
                      <a:pt x="5449570" y="6342380"/>
                      <a:pt x="5453380" y="6341110"/>
                      <a:pt x="5457190" y="6337300"/>
                    </a:cubicBezTo>
                    <a:lnTo>
                      <a:pt x="5438140" y="6324600"/>
                    </a:lnTo>
                    <a:close/>
                  </a:path>
                </a:pathLst>
              </a:custGeom>
              <a:solidFill>
                <a:srgbClr val="3C3333"/>
              </a:solidFill>
            </p:spPr>
            <p:txBody>
              <a:bodyPr/>
              <a:lstStyle/>
              <a:p>
                <a:endParaRPr lang="en-US"/>
              </a:p>
            </p:txBody>
          </p:sp>
          <p:sp>
            <p:nvSpPr>
              <p:cNvPr id="31" name="Freeform 31"/>
              <p:cNvSpPr/>
              <p:nvPr/>
            </p:nvSpPr>
            <p:spPr>
              <a:xfrm>
                <a:off x="7620" y="0"/>
                <a:ext cx="5458460" cy="6344920"/>
              </a:xfrm>
              <a:custGeom>
                <a:avLst/>
                <a:gdLst/>
                <a:ahLst/>
                <a:cxnLst/>
                <a:rect l="l" t="t" r="r" b="b"/>
                <a:pathLst>
                  <a:path w="5458460" h="6344920">
                    <a:moveTo>
                      <a:pt x="5125720" y="4987290"/>
                    </a:moveTo>
                    <a:cubicBezTo>
                      <a:pt x="5121910" y="4992370"/>
                      <a:pt x="5116830" y="4994910"/>
                      <a:pt x="5110480" y="4994910"/>
                    </a:cubicBezTo>
                    <a:lnTo>
                      <a:pt x="243840" y="4994910"/>
                    </a:lnTo>
                    <a:cubicBezTo>
                      <a:pt x="237490" y="4994910"/>
                      <a:pt x="231140" y="4992370"/>
                      <a:pt x="227330" y="4986020"/>
                    </a:cubicBezTo>
                    <a:cubicBezTo>
                      <a:pt x="222250" y="4982210"/>
                      <a:pt x="219710" y="4977130"/>
                      <a:pt x="219710" y="4970780"/>
                    </a:cubicBezTo>
                    <a:lnTo>
                      <a:pt x="219710" y="314960"/>
                    </a:lnTo>
                    <a:cubicBezTo>
                      <a:pt x="219710" y="309880"/>
                      <a:pt x="222250" y="304800"/>
                      <a:pt x="226060" y="300990"/>
                    </a:cubicBezTo>
                    <a:lnTo>
                      <a:pt x="240030" y="311150"/>
                    </a:lnTo>
                    <a:lnTo>
                      <a:pt x="240030" y="4975860"/>
                    </a:lnTo>
                    <a:lnTo>
                      <a:pt x="5110480" y="4975860"/>
                    </a:lnTo>
                    <a:cubicBezTo>
                      <a:pt x="5113020" y="4975860"/>
                      <a:pt x="5115560" y="4974590"/>
                      <a:pt x="5116830" y="4974590"/>
                    </a:cubicBezTo>
                    <a:lnTo>
                      <a:pt x="5125720" y="4987290"/>
                    </a:lnTo>
                    <a:close/>
                    <a:moveTo>
                      <a:pt x="5458460" y="19050"/>
                    </a:moveTo>
                    <a:lnTo>
                      <a:pt x="5458460" y="6330950"/>
                    </a:lnTo>
                    <a:cubicBezTo>
                      <a:pt x="5458460" y="6336030"/>
                      <a:pt x="5455920" y="6341110"/>
                      <a:pt x="5450840" y="6344920"/>
                    </a:cubicBezTo>
                    <a:lnTo>
                      <a:pt x="5429250" y="6329680"/>
                    </a:lnTo>
                    <a:lnTo>
                      <a:pt x="5429250" y="20320"/>
                    </a:lnTo>
                    <a:lnTo>
                      <a:pt x="13970" y="20320"/>
                    </a:lnTo>
                    <a:lnTo>
                      <a:pt x="0" y="7620"/>
                    </a:lnTo>
                    <a:cubicBezTo>
                      <a:pt x="3810" y="2540"/>
                      <a:pt x="8890" y="0"/>
                      <a:pt x="15240" y="0"/>
                    </a:cubicBezTo>
                    <a:lnTo>
                      <a:pt x="5439410" y="0"/>
                    </a:lnTo>
                    <a:cubicBezTo>
                      <a:pt x="5449570" y="0"/>
                      <a:pt x="5458460" y="8890"/>
                      <a:pt x="5458460" y="19050"/>
                    </a:cubicBezTo>
                    <a:close/>
                    <a:moveTo>
                      <a:pt x="5455920" y="30480"/>
                    </a:moveTo>
                    <a:cubicBezTo>
                      <a:pt x="5453380" y="26670"/>
                      <a:pt x="5450840" y="24130"/>
                      <a:pt x="5447030" y="21590"/>
                    </a:cubicBezTo>
                    <a:lnTo>
                      <a:pt x="5455920" y="30480"/>
                    </a:lnTo>
                    <a:close/>
                  </a:path>
                </a:pathLst>
              </a:custGeom>
              <a:solidFill>
                <a:srgbClr val="FFFFFF"/>
              </a:solidFill>
            </p:spPr>
            <p:txBody>
              <a:bodyPr/>
              <a:lstStyle/>
              <a:p>
                <a:endParaRPr lang="en-US"/>
              </a:p>
            </p:txBody>
          </p:sp>
        </p:grpSp>
        <p:sp>
          <p:nvSpPr>
            <p:cNvPr id="32" name="TextBox 32"/>
            <p:cNvSpPr txBox="1"/>
            <p:nvPr/>
          </p:nvSpPr>
          <p:spPr>
            <a:xfrm rot="-567196">
              <a:off x="829524" y="2485581"/>
              <a:ext cx="1472855" cy="446035"/>
            </a:xfrm>
            <a:prstGeom prst="rect">
              <a:avLst/>
            </a:prstGeom>
          </p:spPr>
          <p:txBody>
            <a:bodyPr lIns="0" tIns="0" rIns="0" bIns="0" rtlCol="0" anchor="t">
              <a:spAutoFit/>
            </a:bodyPr>
            <a:lstStyle/>
            <a:p>
              <a:pPr algn="ctr">
                <a:lnSpc>
                  <a:spcPts val="2803"/>
                </a:lnSpc>
              </a:pPr>
              <a:r>
                <a:rPr lang="en-US" sz="2002">
                  <a:solidFill>
                    <a:srgbClr val="000000"/>
                  </a:solidFill>
                  <a:latin typeface="Beth Ellen"/>
                  <a:ea typeface="Beth Ellen"/>
                  <a:cs typeface="Beth Ellen"/>
                  <a:sym typeface="Beth Ellen"/>
                </a:rPr>
                <a:t>Mary</a:t>
              </a:r>
            </a:p>
          </p:txBody>
        </p:sp>
      </p:grpSp>
      <p:sp>
        <p:nvSpPr>
          <p:cNvPr id="33" name="TextBox 33"/>
          <p:cNvSpPr txBox="1"/>
          <p:nvPr/>
        </p:nvSpPr>
        <p:spPr>
          <a:xfrm>
            <a:off x="9426513" y="962025"/>
            <a:ext cx="7832787" cy="1251585"/>
          </a:xfrm>
          <a:prstGeom prst="rect">
            <a:avLst/>
          </a:prstGeom>
        </p:spPr>
        <p:txBody>
          <a:bodyPr lIns="0" tIns="0" rIns="0" bIns="0" rtlCol="0" anchor="t">
            <a:spAutoFit/>
          </a:bodyPr>
          <a:lstStyle/>
          <a:p>
            <a:pPr algn="r">
              <a:lnSpc>
                <a:spcPts val="5040"/>
              </a:lnSpc>
            </a:pPr>
            <a:r>
              <a:rPr lang="en-US" sz="3600" b="1">
                <a:solidFill>
                  <a:srgbClr val="101010"/>
                </a:solidFill>
                <a:latin typeface="Montserrat Bold"/>
                <a:ea typeface="Montserrat Bold"/>
                <a:cs typeface="Montserrat Bold"/>
                <a:sym typeface="Montserrat Bold"/>
              </a:rPr>
              <a:t>CRC Survivorship Case Study: Mary’s Story</a:t>
            </a:r>
          </a:p>
        </p:txBody>
      </p:sp>
      <p:sp>
        <p:nvSpPr>
          <p:cNvPr id="34" name="TextBox 34"/>
          <p:cNvSpPr txBox="1"/>
          <p:nvPr/>
        </p:nvSpPr>
        <p:spPr>
          <a:xfrm>
            <a:off x="3846220" y="3018141"/>
            <a:ext cx="12571633" cy="4079268"/>
          </a:xfrm>
          <a:prstGeom prst="rect">
            <a:avLst/>
          </a:prstGeom>
        </p:spPr>
        <p:txBody>
          <a:bodyPr lIns="0" tIns="0" rIns="0" bIns="0" rtlCol="0" anchor="t">
            <a:spAutoFit/>
          </a:bodyPr>
          <a:lstStyle/>
          <a:p>
            <a:pPr algn="l">
              <a:lnSpc>
                <a:spcPts val="4582"/>
              </a:lnSpc>
            </a:pPr>
            <a:r>
              <a:rPr lang="en-US" sz="2793" b="1" spc="-97">
                <a:solidFill>
                  <a:srgbClr val="000000"/>
                </a:solidFill>
                <a:latin typeface="Univers Bold"/>
                <a:ea typeface="Univers Bold"/>
                <a:cs typeface="Univers Bold"/>
                <a:sym typeface="Univers Bold"/>
              </a:rPr>
              <a:t>Why Family History Documentation Matters in CRC Survivorship</a:t>
            </a:r>
          </a:p>
          <a:p>
            <a:pPr marL="603219" lvl="1" indent="-301610" algn="l">
              <a:lnSpc>
                <a:spcPts val="4582"/>
              </a:lnSpc>
              <a:buFont typeface="Arial"/>
              <a:buChar char="•"/>
            </a:pPr>
            <a:r>
              <a:rPr lang="en-US" sz="2793" b="1" spc="-97">
                <a:solidFill>
                  <a:srgbClr val="000000"/>
                </a:solidFill>
                <a:latin typeface="Univers Bold"/>
                <a:ea typeface="Univers Bold"/>
                <a:cs typeface="Univers Bold"/>
                <a:sym typeface="Univers Bold"/>
              </a:rPr>
              <a:t>Risk evolves</a:t>
            </a:r>
            <a:r>
              <a:rPr lang="en-US" sz="2793" spc="-97">
                <a:solidFill>
                  <a:srgbClr val="000000"/>
                </a:solidFill>
                <a:latin typeface="Univers"/>
                <a:ea typeface="Univers"/>
                <a:cs typeface="Univers"/>
                <a:sym typeface="Univers"/>
              </a:rPr>
              <a:t> over time as relatives age and are diagnosed</a:t>
            </a:r>
          </a:p>
          <a:p>
            <a:pPr marL="603219" lvl="1" indent="-301610" algn="l">
              <a:lnSpc>
                <a:spcPts val="4582"/>
              </a:lnSpc>
              <a:buFont typeface="Arial"/>
              <a:buChar char="•"/>
            </a:pPr>
            <a:r>
              <a:rPr lang="en-US" sz="2793" spc="-97">
                <a:solidFill>
                  <a:srgbClr val="000000"/>
                </a:solidFill>
                <a:latin typeface="Univers"/>
                <a:ea typeface="Univers"/>
                <a:cs typeface="Univers"/>
                <a:sym typeface="Univers"/>
              </a:rPr>
              <a:t>Updated family history can change both patient management &amp; screening recommendations for relatives</a:t>
            </a:r>
          </a:p>
          <a:p>
            <a:pPr marL="603219" lvl="1" indent="-301610" algn="l">
              <a:lnSpc>
                <a:spcPts val="4582"/>
              </a:lnSpc>
              <a:buFont typeface="Arial"/>
              <a:buChar char="•"/>
            </a:pPr>
            <a:r>
              <a:rPr lang="en-US" sz="2793" b="1" spc="-97">
                <a:solidFill>
                  <a:srgbClr val="000000"/>
                </a:solidFill>
                <a:latin typeface="Univers Bold"/>
                <a:ea typeface="Univers Bold"/>
                <a:cs typeface="Univers Bold"/>
                <a:sym typeface="Univers Bold"/>
              </a:rPr>
              <a:t>Accurate data</a:t>
            </a:r>
            <a:r>
              <a:rPr lang="en-US" sz="2793" spc="-97">
                <a:solidFill>
                  <a:srgbClr val="000000"/>
                </a:solidFill>
                <a:latin typeface="Univers"/>
                <a:ea typeface="Univers"/>
                <a:cs typeface="Univers"/>
                <a:sym typeface="Univers"/>
              </a:rPr>
              <a:t> helps the clinic meet quality metrics tied to preventive care</a:t>
            </a:r>
          </a:p>
          <a:p>
            <a:pPr marL="603219" lvl="1" indent="-301610" algn="l">
              <a:lnSpc>
                <a:spcPts val="4582"/>
              </a:lnSpc>
              <a:buFont typeface="Arial"/>
              <a:buChar char="•"/>
            </a:pPr>
            <a:r>
              <a:rPr lang="en-US" sz="2793" spc="-97">
                <a:solidFill>
                  <a:srgbClr val="000000"/>
                </a:solidFill>
                <a:latin typeface="Univers"/>
                <a:ea typeface="Univers"/>
                <a:cs typeface="Univers"/>
                <a:sym typeface="Univers"/>
              </a:rPr>
              <a:t>In rural settings with limited genetics access, </a:t>
            </a:r>
            <a:r>
              <a:rPr lang="en-US" sz="2793" b="1" spc="-97">
                <a:solidFill>
                  <a:srgbClr val="000000"/>
                </a:solidFill>
                <a:latin typeface="Univers Bold"/>
                <a:ea typeface="Univers Bold"/>
                <a:cs typeface="Univers Bold"/>
                <a:sym typeface="Univers Bold"/>
              </a:rPr>
              <a:t>the EHR must function as the first signal</a:t>
            </a:r>
            <a:r>
              <a:rPr lang="en-US" sz="2793" spc="-97">
                <a:solidFill>
                  <a:srgbClr val="000000"/>
                </a:solidFill>
                <a:latin typeface="Univers"/>
                <a:ea typeface="Univers"/>
                <a:cs typeface="Univers"/>
                <a:sym typeface="Univers"/>
              </a:rPr>
              <a:t> for referrals or enhanced screening</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500955" y="2413635"/>
            <a:ext cx="2758345" cy="245871"/>
            <a:chOff x="0" y="0"/>
            <a:chExt cx="726478" cy="64756"/>
          </a:xfrm>
        </p:grpSpPr>
        <p:sp>
          <p:nvSpPr>
            <p:cNvPr id="3" name="Freeform 3"/>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203162"/>
            </a:solidFill>
          </p:spPr>
          <p:txBody>
            <a:bodyPr/>
            <a:lstStyle/>
            <a:p>
              <a:endParaRPr lang="en-US"/>
            </a:p>
          </p:txBody>
        </p:sp>
        <p:sp>
          <p:nvSpPr>
            <p:cNvPr id="4" name="TextBox 4"/>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028700" y="585220"/>
            <a:ext cx="3336038" cy="1347682"/>
            <a:chOff x="0" y="0"/>
            <a:chExt cx="4448050" cy="1796909"/>
          </a:xfrm>
        </p:grpSpPr>
        <p:sp>
          <p:nvSpPr>
            <p:cNvPr id="6" name="Freeform 6"/>
            <p:cNvSpPr/>
            <p:nvPr/>
          </p:nvSpPr>
          <p:spPr>
            <a:xfrm rot="-586919">
              <a:off x="915157" y="34528"/>
              <a:ext cx="466355" cy="699970"/>
            </a:xfrm>
            <a:custGeom>
              <a:avLst/>
              <a:gdLst/>
              <a:ahLst/>
              <a:cxnLst/>
              <a:rect l="l" t="t" r="r" b="b"/>
              <a:pathLst>
                <a:path w="466355" h="699970">
                  <a:moveTo>
                    <a:pt x="0" y="0"/>
                  </a:moveTo>
                  <a:lnTo>
                    <a:pt x="466355" y="0"/>
                  </a:lnTo>
                  <a:lnTo>
                    <a:pt x="466355" y="699971"/>
                  </a:lnTo>
                  <a:lnTo>
                    <a:pt x="0" y="6999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Freeform 7"/>
            <p:cNvSpPr/>
            <p:nvPr/>
          </p:nvSpPr>
          <p:spPr>
            <a:xfrm rot="-3527984">
              <a:off x="503875" y="121299"/>
              <a:ext cx="425574" cy="638760"/>
            </a:xfrm>
            <a:custGeom>
              <a:avLst/>
              <a:gdLst/>
              <a:ahLst/>
              <a:cxnLst/>
              <a:rect l="l" t="t" r="r" b="b"/>
              <a:pathLst>
                <a:path w="425574" h="638760">
                  <a:moveTo>
                    <a:pt x="0" y="0"/>
                  </a:moveTo>
                  <a:lnTo>
                    <a:pt x="425574" y="0"/>
                  </a:lnTo>
                  <a:lnTo>
                    <a:pt x="425574" y="638760"/>
                  </a:lnTo>
                  <a:lnTo>
                    <a:pt x="0" y="6387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p:cNvSpPr/>
            <p:nvPr/>
          </p:nvSpPr>
          <p:spPr>
            <a:xfrm rot="-6078961">
              <a:off x="221086" y="399711"/>
              <a:ext cx="390806" cy="586575"/>
            </a:xfrm>
            <a:custGeom>
              <a:avLst/>
              <a:gdLst/>
              <a:ahLst/>
              <a:cxnLst/>
              <a:rect l="l" t="t" r="r" b="b"/>
              <a:pathLst>
                <a:path w="390806" h="586575">
                  <a:moveTo>
                    <a:pt x="0" y="0"/>
                  </a:moveTo>
                  <a:lnTo>
                    <a:pt x="390806" y="0"/>
                  </a:lnTo>
                  <a:lnTo>
                    <a:pt x="390806" y="586575"/>
                  </a:lnTo>
                  <a:lnTo>
                    <a:pt x="0" y="58657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Freeform 9"/>
            <p:cNvSpPr/>
            <p:nvPr/>
          </p:nvSpPr>
          <p:spPr>
            <a:xfrm rot="-7906289">
              <a:off x="136525" y="721177"/>
              <a:ext cx="347580" cy="521696"/>
            </a:xfrm>
            <a:custGeom>
              <a:avLst/>
              <a:gdLst/>
              <a:ahLst/>
              <a:cxnLst/>
              <a:rect l="l" t="t" r="r" b="b"/>
              <a:pathLst>
                <a:path w="347580" h="521696">
                  <a:moveTo>
                    <a:pt x="0" y="0"/>
                  </a:moveTo>
                  <a:lnTo>
                    <a:pt x="347579" y="0"/>
                  </a:lnTo>
                  <a:lnTo>
                    <a:pt x="347579" y="521695"/>
                  </a:lnTo>
                  <a:lnTo>
                    <a:pt x="0" y="52169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0" name="Freeform 10"/>
            <p:cNvSpPr/>
            <p:nvPr/>
          </p:nvSpPr>
          <p:spPr>
            <a:xfrm rot="-10285624">
              <a:off x="212313" y="1062796"/>
              <a:ext cx="302405" cy="453891"/>
            </a:xfrm>
            <a:custGeom>
              <a:avLst/>
              <a:gdLst/>
              <a:ahLst/>
              <a:cxnLst/>
              <a:rect l="l" t="t" r="r" b="b"/>
              <a:pathLst>
                <a:path w="302405" h="453891">
                  <a:moveTo>
                    <a:pt x="0" y="0"/>
                  </a:moveTo>
                  <a:lnTo>
                    <a:pt x="302405" y="0"/>
                  </a:lnTo>
                  <a:lnTo>
                    <a:pt x="302405" y="453891"/>
                  </a:lnTo>
                  <a:lnTo>
                    <a:pt x="0" y="4538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1" name="Freeform 11"/>
            <p:cNvSpPr/>
            <p:nvPr/>
          </p:nvSpPr>
          <p:spPr>
            <a:xfrm rot="-1578899">
              <a:off x="427047" y="1276528"/>
              <a:ext cx="261444" cy="392411"/>
            </a:xfrm>
            <a:custGeom>
              <a:avLst/>
              <a:gdLst/>
              <a:ahLst/>
              <a:cxnLst/>
              <a:rect l="l" t="t" r="r" b="b"/>
              <a:pathLst>
                <a:path w="261444" h="392411">
                  <a:moveTo>
                    <a:pt x="0" y="0"/>
                  </a:moveTo>
                  <a:lnTo>
                    <a:pt x="261444" y="0"/>
                  </a:lnTo>
                  <a:lnTo>
                    <a:pt x="261444" y="392411"/>
                  </a:lnTo>
                  <a:lnTo>
                    <a:pt x="0" y="39241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2" name="Freeform 12"/>
            <p:cNvSpPr/>
            <p:nvPr/>
          </p:nvSpPr>
          <p:spPr>
            <a:xfrm rot="6582263">
              <a:off x="723505" y="1453153"/>
              <a:ext cx="233178" cy="349985"/>
            </a:xfrm>
            <a:custGeom>
              <a:avLst/>
              <a:gdLst/>
              <a:ahLst/>
              <a:cxnLst/>
              <a:rect l="l" t="t" r="r" b="b"/>
              <a:pathLst>
                <a:path w="233178" h="349985">
                  <a:moveTo>
                    <a:pt x="0" y="0"/>
                  </a:moveTo>
                  <a:lnTo>
                    <a:pt x="233177" y="0"/>
                  </a:lnTo>
                  <a:lnTo>
                    <a:pt x="233177" y="349985"/>
                  </a:lnTo>
                  <a:lnTo>
                    <a:pt x="0" y="34998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3" name="TextBox 13"/>
            <p:cNvSpPr txBox="1"/>
            <p:nvPr/>
          </p:nvSpPr>
          <p:spPr>
            <a:xfrm>
              <a:off x="668397"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K</a:t>
              </a:r>
            </a:p>
          </p:txBody>
        </p:sp>
        <p:sp>
          <p:nvSpPr>
            <p:cNvPr id="14" name="TextBox 14"/>
            <p:cNvSpPr txBox="1"/>
            <p:nvPr/>
          </p:nvSpPr>
          <p:spPr>
            <a:xfrm>
              <a:off x="103475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a</a:t>
              </a:r>
            </a:p>
          </p:txBody>
        </p:sp>
        <p:sp>
          <p:nvSpPr>
            <p:cNvPr id="15" name="TextBox 15"/>
            <p:cNvSpPr txBox="1"/>
            <p:nvPr/>
          </p:nvSpPr>
          <p:spPr>
            <a:xfrm>
              <a:off x="142290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n</a:t>
              </a:r>
            </a:p>
          </p:txBody>
        </p:sp>
        <p:sp>
          <p:nvSpPr>
            <p:cNvPr id="16" name="TextBox 16"/>
            <p:cNvSpPr txBox="1"/>
            <p:nvPr/>
          </p:nvSpPr>
          <p:spPr>
            <a:xfrm>
              <a:off x="2181657" y="731913"/>
              <a:ext cx="372287"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u</a:t>
              </a:r>
            </a:p>
          </p:txBody>
        </p:sp>
        <p:sp>
          <p:nvSpPr>
            <p:cNvPr id="17" name="TextBox 17"/>
            <p:cNvSpPr txBox="1"/>
            <p:nvPr/>
          </p:nvSpPr>
          <p:spPr>
            <a:xfrm>
              <a:off x="178053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S</a:t>
              </a:r>
            </a:p>
          </p:txBody>
        </p:sp>
        <p:sp>
          <p:nvSpPr>
            <p:cNvPr id="18" name="TextBox 18"/>
            <p:cNvSpPr txBox="1"/>
            <p:nvPr/>
          </p:nvSpPr>
          <p:spPr>
            <a:xfrm>
              <a:off x="2455310"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r</a:t>
              </a:r>
            </a:p>
          </p:txBody>
        </p:sp>
        <p:sp>
          <p:nvSpPr>
            <p:cNvPr id="19" name="TextBox 19"/>
            <p:cNvSpPr txBox="1"/>
            <p:nvPr/>
          </p:nvSpPr>
          <p:spPr>
            <a:xfrm>
              <a:off x="2752546"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20" name="TextBox 20"/>
            <p:cNvSpPr txBox="1"/>
            <p:nvPr/>
          </p:nvSpPr>
          <p:spPr>
            <a:xfrm>
              <a:off x="300310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i</a:t>
              </a:r>
            </a:p>
          </p:txBody>
        </p:sp>
        <p:sp>
          <p:nvSpPr>
            <p:cNvPr id="21" name="TextBox 21"/>
            <p:cNvSpPr txBox="1"/>
            <p:nvPr/>
          </p:nvSpPr>
          <p:spPr>
            <a:xfrm>
              <a:off x="3256949"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22" name="TextBox 22"/>
            <p:cNvSpPr txBox="1"/>
            <p:nvPr/>
          </p:nvSpPr>
          <p:spPr>
            <a:xfrm>
              <a:off x="3597635"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e</a:t>
              </a:r>
            </a:p>
          </p:txBody>
        </p:sp>
        <p:sp>
          <p:nvSpPr>
            <p:cNvPr id="23" name="TextBox 23"/>
            <p:cNvSpPr txBox="1"/>
            <p:nvPr/>
          </p:nvSpPr>
          <p:spPr>
            <a:xfrm>
              <a:off x="3992181" y="1101515"/>
              <a:ext cx="184337" cy="350834"/>
            </a:xfrm>
            <a:prstGeom prst="rect">
              <a:avLst/>
            </a:prstGeom>
          </p:spPr>
          <p:txBody>
            <a:bodyPr lIns="0" tIns="0" rIns="0" bIns="0" rtlCol="0" anchor="t">
              <a:spAutoFit/>
            </a:bodyPr>
            <a:lstStyle/>
            <a:p>
              <a:pPr algn="ctr">
                <a:lnSpc>
                  <a:spcPts val="1960"/>
                </a:lnSpc>
                <a:spcBef>
                  <a:spcPct val="0"/>
                </a:spcBef>
              </a:pPr>
              <a:r>
                <a:rPr lang="en-US" sz="1960" spc="-68">
                  <a:solidFill>
                    <a:srgbClr val="E9A500"/>
                  </a:solidFill>
                  <a:latin typeface="Sunborn"/>
                  <a:ea typeface="Sunborn"/>
                  <a:cs typeface="Sunborn"/>
                  <a:sym typeface="Sunborn"/>
                </a:rPr>
                <a:t>2</a:t>
              </a:r>
            </a:p>
          </p:txBody>
        </p:sp>
        <p:sp>
          <p:nvSpPr>
            <p:cNvPr id="24" name="TextBox 24"/>
            <p:cNvSpPr txBox="1"/>
            <p:nvPr/>
          </p:nvSpPr>
          <p:spPr>
            <a:xfrm>
              <a:off x="4231271" y="1105127"/>
              <a:ext cx="216779"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0</a:t>
              </a:r>
            </a:p>
          </p:txBody>
        </p:sp>
        <p:sp>
          <p:nvSpPr>
            <p:cNvPr id="25" name="TextBox 25"/>
            <p:cNvSpPr txBox="1"/>
            <p:nvPr/>
          </p:nvSpPr>
          <p:spPr>
            <a:xfrm>
              <a:off x="4186597" y="1101515"/>
              <a:ext cx="60475"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a:t>
              </a:r>
            </a:p>
          </p:txBody>
        </p:sp>
      </p:grpSp>
      <p:sp>
        <p:nvSpPr>
          <p:cNvPr id="26" name="TextBox 26"/>
          <p:cNvSpPr txBox="1"/>
          <p:nvPr/>
        </p:nvSpPr>
        <p:spPr>
          <a:xfrm>
            <a:off x="9426513" y="962025"/>
            <a:ext cx="7832787" cy="1251585"/>
          </a:xfrm>
          <a:prstGeom prst="rect">
            <a:avLst/>
          </a:prstGeom>
        </p:spPr>
        <p:txBody>
          <a:bodyPr lIns="0" tIns="0" rIns="0" bIns="0" rtlCol="0" anchor="t">
            <a:spAutoFit/>
          </a:bodyPr>
          <a:lstStyle/>
          <a:p>
            <a:pPr algn="r">
              <a:lnSpc>
                <a:spcPts val="5040"/>
              </a:lnSpc>
            </a:pPr>
            <a:r>
              <a:rPr lang="en-US" sz="3600" b="1">
                <a:solidFill>
                  <a:srgbClr val="101010"/>
                </a:solidFill>
                <a:latin typeface="Montserrat Bold"/>
                <a:ea typeface="Montserrat Bold"/>
                <a:cs typeface="Montserrat Bold"/>
                <a:sym typeface="Montserrat Bold"/>
              </a:rPr>
              <a:t>CRC Survivorship Case Study: Practical Strategy</a:t>
            </a:r>
          </a:p>
        </p:txBody>
      </p:sp>
      <p:sp>
        <p:nvSpPr>
          <p:cNvPr id="27" name="TextBox 27"/>
          <p:cNvSpPr txBox="1"/>
          <p:nvPr/>
        </p:nvSpPr>
        <p:spPr>
          <a:xfrm>
            <a:off x="1028700" y="3244096"/>
            <a:ext cx="16542353" cy="5500932"/>
          </a:xfrm>
          <a:prstGeom prst="rect">
            <a:avLst/>
          </a:prstGeom>
        </p:spPr>
        <p:txBody>
          <a:bodyPr lIns="0" tIns="0" rIns="0" bIns="0" rtlCol="0" anchor="t">
            <a:spAutoFit/>
          </a:bodyPr>
          <a:lstStyle/>
          <a:p>
            <a:pPr algn="l">
              <a:lnSpc>
                <a:spcPts val="3128"/>
              </a:lnSpc>
            </a:pPr>
            <a:r>
              <a:rPr lang="en-US" sz="2143" spc="-75">
                <a:solidFill>
                  <a:srgbClr val="000000"/>
                </a:solidFill>
                <a:latin typeface="Univers"/>
                <a:ea typeface="Univers"/>
                <a:cs typeface="Univers"/>
                <a:sym typeface="Univers"/>
              </a:rPr>
              <a:t>A low-burden process the team can maintain.</a:t>
            </a:r>
          </a:p>
          <a:p>
            <a:pPr marL="462675" lvl="1" indent="-231338" algn="l">
              <a:lnSpc>
                <a:spcPts val="3128"/>
              </a:lnSpc>
              <a:buAutoNum type="arabicPeriod"/>
            </a:pPr>
            <a:r>
              <a:rPr lang="en-US" sz="2143" b="1" spc="-75">
                <a:solidFill>
                  <a:srgbClr val="000000"/>
                </a:solidFill>
                <a:latin typeface="Univers Bold"/>
                <a:ea typeface="Univers Bold"/>
                <a:cs typeface="Univers Bold"/>
                <a:sym typeface="Univers Bold"/>
              </a:rPr>
              <a:t>Trigger point: </a:t>
            </a:r>
          </a:p>
          <a:p>
            <a:pPr marL="925351" lvl="2" indent="-308450" algn="l">
              <a:lnSpc>
                <a:spcPts val="3128"/>
              </a:lnSpc>
              <a:buFont typeface="Arial"/>
              <a:buChar char="⚬"/>
            </a:pPr>
            <a:r>
              <a:rPr lang="en-US" sz="2143" spc="-75">
                <a:solidFill>
                  <a:srgbClr val="000000"/>
                </a:solidFill>
                <a:latin typeface="Univers"/>
                <a:ea typeface="Univers"/>
                <a:cs typeface="Univers"/>
                <a:sym typeface="Univers"/>
              </a:rPr>
              <a:t>Add a standard question to the annual wellness visit and chronic disease visits: “</a:t>
            </a:r>
            <a:r>
              <a:rPr lang="en-US" sz="2143" i="1" spc="-75">
                <a:solidFill>
                  <a:srgbClr val="000000"/>
                </a:solidFill>
                <a:latin typeface="Univers Italics"/>
                <a:ea typeface="Univers Italics"/>
                <a:cs typeface="Univers Italics"/>
                <a:sym typeface="Univers Italics"/>
              </a:rPr>
              <a:t>Has anyone in your family been diagnosed with cancer or polyps since your last visit?”</a:t>
            </a:r>
          </a:p>
          <a:p>
            <a:pPr marL="462675" lvl="1" indent="-231338" algn="l">
              <a:lnSpc>
                <a:spcPts val="3128"/>
              </a:lnSpc>
              <a:buAutoNum type="arabicPeriod"/>
            </a:pPr>
            <a:r>
              <a:rPr lang="en-US" sz="2143" b="1" spc="-75">
                <a:solidFill>
                  <a:srgbClr val="000000"/>
                </a:solidFill>
                <a:latin typeface="Univers Bold"/>
                <a:ea typeface="Univers Bold"/>
                <a:cs typeface="Univers Bold"/>
                <a:sym typeface="Univers Bold"/>
              </a:rPr>
              <a:t>Team-based entry:</a:t>
            </a:r>
          </a:p>
          <a:p>
            <a:pPr marL="925351" lvl="2" indent="-308450" algn="l">
              <a:lnSpc>
                <a:spcPts val="3128"/>
              </a:lnSpc>
              <a:buFont typeface="Arial"/>
              <a:buChar char="⚬"/>
            </a:pPr>
            <a:r>
              <a:rPr lang="en-US" sz="2143" spc="-75">
                <a:solidFill>
                  <a:srgbClr val="000000"/>
                </a:solidFill>
                <a:latin typeface="Univers"/>
                <a:ea typeface="Univers"/>
                <a:cs typeface="Univers"/>
                <a:sym typeface="Univers"/>
              </a:rPr>
              <a:t>MA/RN documents new information directly in the structured family history section before the PCP enters the room</a:t>
            </a:r>
          </a:p>
          <a:p>
            <a:pPr marL="925351" lvl="2" indent="-308450" algn="l">
              <a:lnSpc>
                <a:spcPts val="3128"/>
              </a:lnSpc>
              <a:buFont typeface="Arial"/>
              <a:buChar char="⚬"/>
            </a:pPr>
            <a:r>
              <a:rPr lang="en-US" sz="2143" spc="-75">
                <a:solidFill>
                  <a:srgbClr val="000000"/>
                </a:solidFill>
                <a:latin typeface="Univers"/>
                <a:ea typeface="Univers"/>
                <a:cs typeface="Univers"/>
                <a:sym typeface="Univers"/>
              </a:rPr>
              <a:t>PCP reviews and confirms accuracy</a:t>
            </a:r>
          </a:p>
          <a:p>
            <a:pPr marL="462675" lvl="1" indent="-231338" algn="l">
              <a:lnSpc>
                <a:spcPts val="3128"/>
              </a:lnSpc>
              <a:buAutoNum type="arabicPeriod"/>
            </a:pPr>
            <a:r>
              <a:rPr lang="en-US" sz="2143" b="1" spc="-75">
                <a:solidFill>
                  <a:srgbClr val="000000"/>
                </a:solidFill>
                <a:latin typeface="Univers Bold"/>
                <a:ea typeface="Univers Bold"/>
                <a:cs typeface="Univers Bold"/>
                <a:sym typeface="Univers Bold"/>
              </a:rPr>
              <a:t>EHR Optimization:</a:t>
            </a:r>
          </a:p>
          <a:p>
            <a:pPr marL="925351" lvl="2" indent="-308450" algn="l">
              <a:lnSpc>
                <a:spcPts val="3128"/>
              </a:lnSpc>
              <a:buFont typeface="Arial"/>
              <a:buChar char="⚬"/>
            </a:pPr>
            <a:r>
              <a:rPr lang="en-US" sz="2143" spc="-75">
                <a:solidFill>
                  <a:srgbClr val="000000"/>
                </a:solidFill>
                <a:latin typeface="Univers"/>
                <a:ea typeface="Univers"/>
                <a:cs typeface="Univers"/>
                <a:sym typeface="Univers"/>
              </a:rPr>
              <a:t>Create a dotphrase or quick-text template for consistent documentation</a:t>
            </a:r>
          </a:p>
          <a:p>
            <a:pPr marL="925351" lvl="2" indent="-308450" algn="l">
              <a:lnSpc>
                <a:spcPts val="3128"/>
              </a:lnSpc>
              <a:buFont typeface="Arial"/>
              <a:buChar char="⚬"/>
            </a:pPr>
            <a:r>
              <a:rPr lang="en-US" sz="2143" spc="-75">
                <a:solidFill>
                  <a:srgbClr val="000000"/>
                </a:solidFill>
                <a:latin typeface="Univers"/>
                <a:ea typeface="Univers"/>
                <a:cs typeface="Univers"/>
                <a:sym typeface="Univers"/>
              </a:rPr>
              <a:t>Enable automatic alerts for early-onset cancers, multiple colorectal cancers, or advanced adenomas in first-degree relatives</a:t>
            </a:r>
          </a:p>
          <a:p>
            <a:pPr marL="462675" lvl="1" indent="-231338" algn="l">
              <a:lnSpc>
                <a:spcPts val="3128"/>
              </a:lnSpc>
              <a:buAutoNum type="arabicPeriod"/>
            </a:pPr>
            <a:r>
              <a:rPr lang="en-US" sz="2143" b="1" spc="-75">
                <a:solidFill>
                  <a:srgbClr val="000000"/>
                </a:solidFill>
                <a:latin typeface="Univers Bold"/>
                <a:ea typeface="Univers Bold"/>
                <a:cs typeface="Univers Bold"/>
                <a:sym typeface="Univers Bold"/>
              </a:rPr>
              <a:t>Closing the loop:</a:t>
            </a:r>
          </a:p>
          <a:p>
            <a:pPr marL="925351" lvl="2" indent="-308450" algn="l">
              <a:lnSpc>
                <a:spcPts val="3128"/>
              </a:lnSpc>
              <a:buFont typeface="Arial"/>
              <a:buChar char="⚬"/>
            </a:pPr>
            <a:r>
              <a:rPr lang="en-US" sz="2143" spc="-75">
                <a:solidFill>
                  <a:srgbClr val="000000"/>
                </a:solidFill>
                <a:latin typeface="Univers"/>
                <a:ea typeface="Univers"/>
                <a:cs typeface="Univers"/>
                <a:sym typeface="Univers"/>
              </a:rPr>
              <a:t>PCP briefly counsels the patient on what this means for their own risk</a:t>
            </a:r>
          </a:p>
          <a:p>
            <a:pPr marL="925351" lvl="2" indent="-308450" algn="l">
              <a:lnSpc>
                <a:spcPts val="3128"/>
              </a:lnSpc>
              <a:buFont typeface="Arial"/>
              <a:buChar char="⚬"/>
            </a:pPr>
            <a:r>
              <a:rPr lang="en-US" sz="2143" spc="-75">
                <a:solidFill>
                  <a:srgbClr val="000000"/>
                </a:solidFill>
                <a:latin typeface="Univers"/>
                <a:ea typeface="Univers"/>
                <a:cs typeface="Univers"/>
                <a:sym typeface="Univers"/>
              </a:rPr>
              <a:t>Provide a take-home message encouraging them to share screening guidance with relatives</a:t>
            </a:r>
          </a:p>
          <a:p>
            <a:pPr marL="925351" lvl="2" indent="-308450" algn="l">
              <a:lnSpc>
                <a:spcPts val="3128"/>
              </a:lnSpc>
              <a:buFont typeface="Arial"/>
              <a:buChar char="⚬"/>
            </a:pPr>
            <a:r>
              <a:rPr lang="en-US" sz="2143" spc="-75">
                <a:solidFill>
                  <a:srgbClr val="000000"/>
                </a:solidFill>
                <a:latin typeface="Univers"/>
                <a:ea typeface="Univers"/>
                <a:cs typeface="Univers"/>
                <a:sym typeface="Univers"/>
              </a:rPr>
              <a:t>Refer to genetics if criteria are met, or flag for the practice facilitator/EHR optimization lead to review</a:t>
            </a:r>
          </a:p>
        </p:txBody>
      </p:sp>
      <p:sp>
        <p:nvSpPr>
          <p:cNvPr id="28" name="TextBox 28"/>
          <p:cNvSpPr txBox="1"/>
          <p:nvPr/>
        </p:nvSpPr>
        <p:spPr>
          <a:xfrm>
            <a:off x="1028700" y="2404110"/>
            <a:ext cx="9113464" cy="593433"/>
          </a:xfrm>
          <a:prstGeom prst="rect">
            <a:avLst/>
          </a:prstGeom>
        </p:spPr>
        <p:txBody>
          <a:bodyPr lIns="0" tIns="0" rIns="0" bIns="0" rtlCol="0" anchor="t">
            <a:spAutoFit/>
          </a:bodyPr>
          <a:lstStyle/>
          <a:p>
            <a:pPr algn="l">
              <a:lnSpc>
                <a:spcPts val="3863"/>
              </a:lnSpc>
              <a:spcBef>
                <a:spcPct val="0"/>
              </a:spcBef>
            </a:pPr>
            <a:r>
              <a:rPr lang="en-US" sz="3863" b="1" spc="-135">
                <a:solidFill>
                  <a:srgbClr val="00136F"/>
                </a:solidFill>
                <a:latin typeface="Univers Bold"/>
                <a:ea typeface="Univers Bold"/>
                <a:cs typeface="Univers Bold"/>
                <a:sym typeface="Univers Bold"/>
              </a:rPr>
              <a:t>“Annual Family History Refresh” Protocol</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688D31-4E72-8011-51F6-519E248F4FDA}"/>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53AB4042-278C-3A83-37A0-BE7EE5BCC66F}"/>
              </a:ext>
            </a:extLst>
          </p:cNvPr>
          <p:cNvGrpSpPr/>
          <p:nvPr/>
        </p:nvGrpSpPr>
        <p:grpSpPr>
          <a:xfrm>
            <a:off x="1240790" y="0"/>
            <a:ext cx="212090" cy="5143500"/>
            <a:chOff x="0" y="0"/>
            <a:chExt cx="55859" cy="1354667"/>
          </a:xfrm>
        </p:grpSpPr>
        <p:sp>
          <p:nvSpPr>
            <p:cNvPr id="3" name="Freeform 3">
              <a:extLst>
                <a:ext uri="{FF2B5EF4-FFF2-40B4-BE49-F238E27FC236}">
                  <a16:creationId xmlns:a16="http://schemas.microsoft.com/office/drawing/2014/main" id="{954FC13B-7B92-F839-9814-C0EE58C5AFD3}"/>
                </a:ext>
              </a:extLst>
            </p:cNvPr>
            <p:cNvSpPr/>
            <p:nvPr/>
          </p:nvSpPr>
          <p:spPr>
            <a:xfrm>
              <a:off x="0" y="0"/>
              <a:ext cx="55859" cy="1354667"/>
            </a:xfrm>
            <a:custGeom>
              <a:avLst/>
              <a:gdLst/>
              <a:ahLst/>
              <a:cxnLst/>
              <a:rect l="l" t="t" r="r" b="b"/>
              <a:pathLst>
                <a:path w="55859" h="1354667">
                  <a:moveTo>
                    <a:pt x="0" y="0"/>
                  </a:moveTo>
                  <a:lnTo>
                    <a:pt x="55859" y="0"/>
                  </a:lnTo>
                  <a:lnTo>
                    <a:pt x="55859" y="1354667"/>
                  </a:lnTo>
                  <a:lnTo>
                    <a:pt x="0" y="1354667"/>
                  </a:lnTo>
                  <a:close/>
                </a:path>
              </a:pathLst>
            </a:custGeom>
            <a:solidFill>
              <a:srgbClr val="F9B314"/>
            </a:solidFill>
          </p:spPr>
          <p:txBody>
            <a:bodyPr/>
            <a:lstStyle/>
            <a:p>
              <a:endParaRPr lang="en-US"/>
            </a:p>
          </p:txBody>
        </p:sp>
        <p:sp>
          <p:nvSpPr>
            <p:cNvPr id="4" name="TextBox 4">
              <a:extLst>
                <a:ext uri="{FF2B5EF4-FFF2-40B4-BE49-F238E27FC236}">
                  <a16:creationId xmlns:a16="http://schemas.microsoft.com/office/drawing/2014/main" id="{9557DB32-5689-CEE2-51EB-4ED941EE2D14}"/>
                </a:ext>
              </a:extLst>
            </p:cNvPr>
            <p:cNvSpPr txBox="1"/>
            <p:nvPr/>
          </p:nvSpPr>
          <p:spPr>
            <a:xfrm>
              <a:off x="0" y="-38100"/>
              <a:ext cx="55859" cy="1392767"/>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a:extLst>
              <a:ext uri="{FF2B5EF4-FFF2-40B4-BE49-F238E27FC236}">
                <a16:creationId xmlns:a16="http://schemas.microsoft.com/office/drawing/2014/main" id="{00C3B014-8B32-162D-EF90-5A9833C33923}"/>
              </a:ext>
            </a:extLst>
          </p:cNvPr>
          <p:cNvGrpSpPr/>
          <p:nvPr/>
        </p:nvGrpSpPr>
        <p:grpSpPr>
          <a:xfrm>
            <a:off x="1958580" y="1028700"/>
            <a:ext cx="3218833" cy="1300334"/>
            <a:chOff x="0" y="0"/>
            <a:chExt cx="4291777" cy="1733779"/>
          </a:xfrm>
        </p:grpSpPr>
        <p:sp>
          <p:nvSpPr>
            <p:cNvPr id="6" name="Freeform 6">
              <a:extLst>
                <a:ext uri="{FF2B5EF4-FFF2-40B4-BE49-F238E27FC236}">
                  <a16:creationId xmlns:a16="http://schemas.microsoft.com/office/drawing/2014/main" id="{06F5A8B1-CCF3-4304-3E7D-A374F3099762}"/>
                </a:ext>
              </a:extLst>
            </p:cNvPr>
            <p:cNvSpPr/>
            <p:nvPr/>
          </p:nvSpPr>
          <p:spPr>
            <a:xfrm rot="-586919">
              <a:off x="883005" y="33315"/>
              <a:ext cx="449971" cy="675378"/>
            </a:xfrm>
            <a:custGeom>
              <a:avLst/>
              <a:gdLst/>
              <a:ahLst/>
              <a:cxnLst/>
              <a:rect l="l" t="t" r="r" b="b"/>
              <a:pathLst>
                <a:path w="449971" h="675378">
                  <a:moveTo>
                    <a:pt x="0" y="0"/>
                  </a:moveTo>
                  <a:lnTo>
                    <a:pt x="449970" y="0"/>
                  </a:lnTo>
                  <a:lnTo>
                    <a:pt x="449970" y="675379"/>
                  </a:lnTo>
                  <a:lnTo>
                    <a:pt x="0" y="67537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Freeform 7">
              <a:extLst>
                <a:ext uri="{FF2B5EF4-FFF2-40B4-BE49-F238E27FC236}">
                  <a16:creationId xmlns:a16="http://schemas.microsoft.com/office/drawing/2014/main" id="{F3F25406-1032-5B6F-F4CD-49E7567D4991}"/>
                </a:ext>
              </a:extLst>
            </p:cNvPr>
            <p:cNvSpPr/>
            <p:nvPr/>
          </p:nvSpPr>
          <p:spPr>
            <a:xfrm rot="-3527984">
              <a:off x="486172" y="117037"/>
              <a:ext cx="410622" cy="616319"/>
            </a:xfrm>
            <a:custGeom>
              <a:avLst/>
              <a:gdLst/>
              <a:ahLst/>
              <a:cxnLst/>
              <a:rect l="l" t="t" r="r" b="b"/>
              <a:pathLst>
                <a:path w="410622" h="616319">
                  <a:moveTo>
                    <a:pt x="0" y="0"/>
                  </a:moveTo>
                  <a:lnTo>
                    <a:pt x="410623" y="0"/>
                  </a:lnTo>
                  <a:lnTo>
                    <a:pt x="410623" y="616319"/>
                  </a:lnTo>
                  <a:lnTo>
                    <a:pt x="0" y="61631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a:extLst>
                <a:ext uri="{FF2B5EF4-FFF2-40B4-BE49-F238E27FC236}">
                  <a16:creationId xmlns:a16="http://schemas.microsoft.com/office/drawing/2014/main" id="{D4BAEACD-1525-DC3F-AE38-0B1BC50356F9}"/>
                </a:ext>
              </a:extLst>
            </p:cNvPr>
            <p:cNvSpPr/>
            <p:nvPr/>
          </p:nvSpPr>
          <p:spPr>
            <a:xfrm rot="-6078961">
              <a:off x="213319" y="385668"/>
              <a:ext cx="377075" cy="565967"/>
            </a:xfrm>
            <a:custGeom>
              <a:avLst/>
              <a:gdLst/>
              <a:ahLst/>
              <a:cxnLst/>
              <a:rect l="l" t="t" r="r" b="b"/>
              <a:pathLst>
                <a:path w="377075" h="565967">
                  <a:moveTo>
                    <a:pt x="0" y="0"/>
                  </a:moveTo>
                  <a:lnTo>
                    <a:pt x="377075" y="0"/>
                  </a:lnTo>
                  <a:lnTo>
                    <a:pt x="377075" y="565967"/>
                  </a:lnTo>
                  <a:lnTo>
                    <a:pt x="0" y="5659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Freeform 9">
              <a:extLst>
                <a:ext uri="{FF2B5EF4-FFF2-40B4-BE49-F238E27FC236}">
                  <a16:creationId xmlns:a16="http://schemas.microsoft.com/office/drawing/2014/main" id="{919C5F31-0095-11BB-5E44-A0F082929262}"/>
                </a:ext>
              </a:extLst>
            </p:cNvPr>
            <p:cNvSpPr/>
            <p:nvPr/>
          </p:nvSpPr>
          <p:spPr>
            <a:xfrm rot="-7906289">
              <a:off x="131728" y="695840"/>
              <a:ext cx="335368" cy="503367"/>
            </a:xfrm>
            <a:custGeom>
              <a:avLst/>
              <a:gdLst/>
              <a:ahLst/>
              <a:cxnLst/>
              <a:rect l="l" t="t" r="r" b="b"/>
              <a:pathLst>
                <a:path w="335368" h="503367">
                  <a:moveTo>
                    <a:pt x="0" y="0"/>
                  </a:moveTo>
                  <a:lnTo>
                    <a:pt x="335368" y="0"/>
                  </a:lnTo>
                  <a:lnTo>
                    <a:pt x="335368" y="503367"/>
                  </a:lnTo>
                  <a:lnTo>
                    <a:pt x="0" y="50336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0" name="Freeform 10">
              <a:extLst>
                <a:ext uri="{FF2B5EF4-FFF2-40B4-BE49-F238E27FC236}">
                  <a16:creationId xmlns:a16="http://schemas.microsoft.com/office/drawing/2014/main" id="{7B96FA39-12B3-8DA5-29AC-7A2783D78E63}"/>
                </a:ext>
              </a:extLst>
            </p:cNvPr>
            <p:cNvSpPr/>
            <p:nvPr/>
          </p:nvSpPr>
          <p:spPr>
            <a:xfrm rot="-10285624">
              <a:off x="204854" y="1025457"/>
              <a:ext cx="291781" cy="437945"/>
            </a:xfrm>
            <a:custGeom>
              <a:avLst/>
              <a:gdLst/>
              <a:ahLst/>
              <a:cxnLst/>
              <a:rect l="l" t="t" r="r" b="b"/>
              <a:pathLst>
                <a:path w="291781" h="437945">
                  <a:moveTo>
                    <a:pt x="0" y="0"/>
                  </a:moveTo>
                  <a:lnTo>
                    <a:pt x="291780" y="0"/>
                  </a:lnTo>
                  <a:lnTo>
                    <a:pt x="291780" y="437944"/>
                  </a:lnTo>
                  <a:lnTo>
                    <a:pt x="0" y="43794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1" name="Freeform 11">
              <a:extLst>
                <a:ext uri="{FF2B5EF4-FFF2-40B4-BE49-F238E27FC236}">
                  <a16:creationId xmlns:a16="http://schemas.microsoft.com/office/drawing/2014/main" id="{95E905C0-2958-C68A-601F-69744D2CB30E}"/>
                </a:ext>
              </a:extLst>
            </p:cNvPr>
            <p:cNvSpPr/>
            <p:nvPr/>
          </p:nvSpPr>
          <p:spPr>
            <a:xfrm rot="-1578899">
              <a:off x="412043" y="1231680"/>
              <a:ext cx="252258" cy="378624"/>
            </a:xfrm>
            <a:custGeom>
              <a:avLst/>
              <a:gdLst/>
              <a:ahLst/>
              <a:cxnLst/>
              <a:rect l="l" t="t" r="r" b="b"/>
              <a:pathLst>
                <a:path w="252258" h="378624">
                  <a:moveTo>
                    <a:pt x="0" y="0"/>
                  </a:moveTo>
                  <a:lnTo>
                    <a:pt x="252259" y="0"/>
                  </a:lnTo>
                  <a:lnTo>
                    <a:pt x="252259" y="378624"/>
                  </a:lnTo>
                  <a:lnTo>
                    <a:pt x="0" y="37862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2" name="Freeform 12">
              <a:extLst>
                <a:ext uri="{FF2B5EF4-FFF2-40B4-BE49-F238E27FC236}">
                  <a16:creationId xmlns:a16="http://schemas.microsoft.com/office/drawing/2014/main" id="{21635656-B2C0-E233-B75A-2A021C6F6466}"/>
                </a:ext>
              </a:extLst>
            </p:cNvPr>
            <p:cNvSpPr/>
            <p:nvPr/>
          </p:nvSpPr>
          <p:spPr>
            <a:xfrm rot="6582263">
              <a:off x="698086" y="1402100"/>
              <a:ext cx="224985" cy="337689"/>
            </a:xfrm>
            <a:custGeom>
              <a:avLst/>
              <a:gdLst/>
              <a:ahLst/>
              <a:cxnLst/>
              <a:rect l="l" t="t" r="r" b="b"/>
              <a:pathLst>
                <a:path w="224985" h="337689">
                  <a:moveTo>
                    <a:pt x="0" y="0"/>
                  </a:moveTo>
                  <a:lnTo>
                    <a:pt x="224985" y="0"/>
                  </a:lnTo>
                  <a:lnTo>
                    <a:pt x="224985" y="337689"/>
                  </a:lnTo>
                  <a:lnTo>
                    <a:pt x="0" y="33768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3" name="TextBox 13">
              <a:extLst>
                <a:ext uri="{FF2B5EF4-FFF2-40B4-BE49-F238E27FC236}">
                  <a16:creationId xmlns:a16="http://schemas.microsoft.com/office/drawing/2014/main" id="{68481183-F96A-7207-AF38-96F29D77626E}"/>
                </a:ext>
              </a:extLst>
            </p:cNvPr>
            <p:cNvSpPr txBox="1"/>
            <p:nvPr/>
          </p:nvSpPr>
          <p:spPr>
            <a:xfrm>
              <a:off x="644914" y="705864"/>
              <a:ext cx="393288"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K</a:t>
              </a:r>
            </a:p>
          </p:txBody>
        </p:sp>
        <p:sp>
          <p:nvSpPr>
            <p:cNvPr id="14" name="TextBox 14">
              <a:extLst>
                <a:ext uri="{FF2B5EF4-FFF2-40B4-BE49-F238E27FC236}">
                  <a16:creationId xmlns:a16="http://schemas.microsoft.com/office/drawing/2014/main" id="{B9D6C813-9718-8092-8EF6-49403CCAC6DC}"/>
                </a:ext>
              </a:extLst>
            </p:cNvPr>
            <p:cNvSpPr txBox="1"/>
            <p:nvPr/>
          </p:nvSpPr>
          <p:spPr>
            <a:xfrm>
              <a:off x="998404" y="705864"/>
              <a:ext cx="393288"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a</a:t>
              </a:r>
            </a:p>
          </p:txBody>
        </p:sp>
        <p:sp>
          <p:nvSpPr>
            <p:cNvPr id="15" name="TextBox 15">
              <a:extLst>
                <a:ext uri="{FF2B5EF4-FFF2-40B4-BE49-F238E27FC236}">
                  <a16:creationId xmlns:a16="http://schemas.microsoft.com/office/drawing/2014/main" id="{FDB91795-3169-B0A4-664C-00AE310AEDFC}"/>
                </a:ext>
              </a:extLst>
            </p:cNvPr>
            <p:cNvSpPr txBox="1"/>
            <p:nvPr/>
          </p:nvSpPr>
          <p:spPr>
            <a:xfrm>
              <a:off x="1372912" y="705864"/>
              <a:ext cx="393288"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n</a:t>
              </a:r>
            </a:p>
          </p:txBody>
        </p:sp>
        <p:sp>
          <p:nvSpPr>
            <p:cNvPr id="16" name="TextBox 16">
              <a:extLst>
                <a:ext uri="{FF2B5EF4-FFF2-40B4-BE49-F238E27FC236}">
                  <a16:creationId xmlns:a16="http://schemas.microsoft.com/office/drawing/2014/main" id="{3CC718B9-E754-5D5D-9A58-F1EECF289895}"/>
                </a:ext>
              </a:extLst>
            </p:cNvPr>
            <p:cNvSpPr txBox="1"/>
            <p:nvPr/>
          </p:nvSpPr>
          <p:spPr>
            <a:xfrm>
              <a:off x="2105009" y="705864"/>
              <a:ext cx="359207" cy="767004"/>
            </a:xfrm>
            <a:prstGeom prst="rect">
              <a:avLst/>
            </a:prstGeom>
          </p:spPr>
          <p:txBody>
            <a:bodyPr lIns="0" tIns="0" rIns="0" bIns="0" rtlCol="0" anchor="t">
              <a:spAutoFit/>
            </a:bodyPr>
            <a:lstStyle/>
            <a:p>
              <a:pPr algn="ctr">
                <a:lnSpc>
                  <a:spcPts val="3727"/>
                </a:lnSpc>
                <a:spcBef>
                  <a:spcPct val="0"/>
                </a:spcBef>
              </a:pPr>
              <a:r>
                <a:rPr lang="en-US" sz="3727" b="1" spc="-130" dirty="0">
                  <a:solidFill>
                    <a:srgbClr val="00136F"/>
                  </a:solidFill>
                  <a:latin typeface="Univers Bold"/>
                  <a:ea typeface="Univers Bold"/>
                  <a:cs typeface="Univers Bold"/>
                  <a:sym typeface="Univers Bold"/>
                </a:rPr>
                <a:t>u</a:t>
              </a:r>
            </a:p>
          </p:txBody>
        </p:sp>
        <p:sp>
          <p:nvSpPr>
            <p:cNvPr id="17" name="TextBox 17">
              <a:extLst>
                <a:ext uri="{FF2B5EF4-FFF2-40B4-BE49-F238E27FC236}">
                  <a16:creationId xmlns:a16="http://schemas.microsoft.com/office/drawing/2014/main" id="{17172A47-018B-87F0-6577-8CCFF33DC089}"/>
                </a:ext>
              </a:extLst>
            </p:cNvPr>
            <p:cNvSpPr txBox="1"/>
            <p:nvPr/>
          </p:nvSpPr>
          <p:spPr>
            <a:xfrm>
              <a:off x="1717978" y="705864"/>
              <a:ext cx="393288"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S</a:t>
              </a:r>
            </a:p>
          </p:txBody>
        </p:sp>
        <p:sp>
          <p:nvSpPr>
            <p:cNvPr id="18" name="TextBox 18">
              <a:extLst>
                <a:ext uri="{FF2B5EF4-FFF2-40B4-BE49-F238E27FC236}">
                  <a16:creationId xmlns:a16="http://schemas.microsoft.com/office/drawing/2014/main" id="{B25B0829-9970-E6AA-6BBC-F0B436CDA62B}"/>
                </a:ext>
              </a:extLst>
            </p:cNvPr>
            <p:cNvSpPr txBox="1"/>
            <p:nvPr/>
          </p:nvSpPr>
          <p:spPr>
            <a:xfrm>
              <a:off x="2369048" y="705864"/>
              <a:ext cx="393288"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r</a:t>
              </a:r>
            </a:p>
          </p:txBody>
        </p:sp>
        <p:sp>
          <p:nvSpPr>
            <p:cNvPr id="19" name="TextBox 19">
              <a:extLst>
                <a:ext uri="{FF2B5EF4-FFF2-40B4-BE49-F238E27FC236}">
                  <a16:creationId xmlns:a16="http://schemas.microsoft.com/office/drawing/2014/main" id="{E0DC323F-D044-3F3B-62D3-C648DA768D2E}"/>
                </a:ext>
              </a:extLst>
            </p:cNvPr>
            <p:cNvSpPr txBox="1"/>
            <p:nvPr/>
          </p:nvSpPr>
          <p:spPr>
            <a:xfrm>
              <a:off x="2655841" y="705864"/>
              <a:ext cx="393288"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v</a:t>
              </a:r>
            </a:p>
          </p:txBody>
        </p:sp>
        <p:sp>
          <p:nvSpPr>
            <p:cNvPr id="20" name="TextBox 20">
              <a:extLst>
                <a:ext uri="{FF2B5EF4-FFF2-40B4-BE49-F238E27FC236}">
                  <a16:creationId xmlns:a16="http://schemas.microsoft.com/office/drawing/2014/main" id="{6B59C79E-CB49-1464-F175-9463E5E5165F}"/>
                </a:ext>
              </a:extLst>
            </p:cNvPr>
            <p:cNvSpPr txBox="1"/>
            <p:nvPr/>
          </p:nvSpPr>
          <p:spPr>
            <a:xfrm>
              <a:off x="2897599" y="705864"/>
              <a:ext cx="393288"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i</a:t>
              </a:r>
            </a:p>
          </p:txBody>
        </p:sp>
        <p:sp>
          <p:nvSpPr>
            <p:cNvPr id="21" name="TextBox 21">
              <a:extLst>
                <a:ext uri="{FF2B5EF4-FFF2-40B4-BE49-F238E27FC236}">
                  <a16:creationId xmlns:a16="http://schemas.microsoft.com/office/drawing/2014/main" id="{6AADC52D-70B5-1443-D70B-2332E7B4E094}"/>
                </a:ext>
              </a:extLst>
            </p:cNvPr>
            <p:cNvSpPr txBox="1"/>
            <p:nvPr/>
          </p:nvSpPr>
          <p:spPr>
            <a:xfrm>
              <a:off x="3142523" y="705864"/>
              <a:ext cx="393288"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v</a:t>
              </a:r>
            </a:p>
          </p:txBody>
        </p:sp>
        <p:sp>
          <p:nvSpPr>
            <p:cNvPr id="22" name="TextBox 22">
              <a:extLst>
                <a:ext uri="{FF2B5EF4-FFF2-40B4-BE49-F238E27FC236}">
                  <a16:creationId xmlns:a16="http://schemas.microsoft.com/office/drawing/2014/main" id="{3AE21362-8B4A-E8B2-A01D-D3D54295C8EA}"/>
                </a:ext>
              </a:extLst>
            </p:cNvPr>
            <p:cNvSpPr txBox="1"/>
            <p:nvPr/>
          </p:nvSpPr>
          <p:spPr>
            <a:xfrm>
              <a:off x="3471239" y="705864"/>
              <a:ext cx="393288"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e</a:t>
              </a:r>
            </a:p>
          </p:txBody>
        </p:sp>
        <p:sp>
          <p:nvSpPr>
            <p:cNvPr id="23" name="TextBox 23">
              <a:extLst>
                <a:ext uri="{FF2B5EF4-FFF2-40B4-BE49-F238E27FC236}">
                  <a16:creationId xmlns:a16="http://schemas.microsoft.com/office/drawing/2014/main" id="{B0DB8C62-E78D-BDB1-B808-3C2CB3FE3FFF}"/>
                </a:ext>
              </a:extLst>
            </p:cNvPr>
            <p:cNvSpPr txBox="1"/>
            <p:nvPr/>
          </p:nvSpPr>
          <p:spPr>
            <a:xfrm>
              <a:off x="3851924" y="1064154"/>
              <a:ext cx="177861" cy="337170"/>
            </a:xfrm>
            <a:prstGeom prst="rect">
              <a:avLst/>
            </a:prstGeom>
          </p:spPr>
          <p:txBody>
            <a:bodyPr lIns="0" tIns="0" rIns="0" bIns="0" rtlCol="0" anchor="t">
              <a:spAutoFit/>
            </a:bodyPr>
            <a:lstStyle/>
            <a:p>
              <a:pPr algn="ctr">
                <a:lnSpc>
                  <a:spcPts val="1891"/>
                </a:lnSpc>
                <a:spcBef>
                  <a:spcPct val="0"/>
                </a:spcBef>
              </a:pPr>
              <a:r>
                <a:rPr lang="en-US" sz="1891" spc="-66">
                  <a:solidFill>
                    <a:srgbClr val="E9A500"/>
                  </a:solidFill>
                  <a:latin typeface="Sunborn"/>
                  <a:ea typeface="Sunborn"/>
                  <a:cs typeface="Sunborn"/>
                  <a:sym typeface="Sunborn"/>
                </a:rPr>
                <a:t>2</a:t>
              </a:r>
            </a:p>
          </p:txBody>
        </p:sp>
        <p:sp>
          <p:nvSpPr>
            <p:cNvPr id="24" name="TextBox 24">
              <a:extLst>
                <a:ext uri="{FF2B5EF4-FFF2-40B4-BE49-F238E27FC236}">
                  <a16:creationId xmlns:a16="http://schemas.microsoft.com/office/drawing/2014/main" id="{5E089146-E33D-EDD1-3A20-6165F6989989}"/>
                </a:ext>
              </a:extLst>
            </p:cNvPr>
            <p:cNvSpPr txBox="1"/>
            <p:nvPr/>
          </p:nvSpPr>
          <p:spPr>
            <a:xfrm>
              <a:off x="4082614" y="1067639"/>
              <a:ext cx="209163" cy="337155"/>
            </a:xfrm>
            <a:prstGeom prst="rect">
              <a:avLst/>
            </a:prstGeom>
          </p:spPr>
          <p:txBody>
            <a:bodyPr lIns="0" tIns="0" rIns="0" bIns="0" rtlCol="0" anchor="t">
              <a:spAutoFit/>
            </a:bodyPr>
            <a:lstStyle/>
            <a:p>
              <a:pPr algn="ctr">
                <a:lnSpc>
                  <a:spcPts val="1891"/>
                </a:lnSpc>
                <a:spcBef>
                  <a:spcPct val="0"/>
                </a:spcBef>
              </a:pPr>
              <a:r>
                <a:rPr lang="en-US" sz="1891" spc="-66">
                  <a:solidFill>
                    <a:srgbClr val="DC9C02"/>
                  </a:solidFill>
                  <a:latin typeface="Sunborn"/>
                  <a:ea typeface="Sunborn"/>
                  <a:cs typeface="Sunborn"/>
                  <a:sym typeface="Sunborn"/>
                </a:rPr>
                <a:t>0</a:t>
              </a:r>
            </a:p>
          </p:txBody>
        </p:sp>
        <p:sp>
          <p:nvSpPr>
            <p:cNvPr id="25" name="TextBox 25">
              <a:extLst>
                <a:ext uri="{FF2B5EF4-FFF2-40B4-BE49-F238E27FC236}">
                  <a16:creationId xmlns:a16="http://schemas.microsoft.com/office/drawing/2014/main" id="{5A5624C0-446F-049A-ECB3-F62FB40896CE}"/>
                </a:ext>
              </a:extLst>
            </p:cNvPr>
            <p:cNvSpPr txBox="1"/>
            <p:nvPr/>
          </p:nvSpPr>
          <p:spPr>
            <a:xfrm>
              <a:off x="4039510" y="1064154"/>
              <a:ext cx="58350" cy="337155"/>
            </a:xfrm>
            <a:prstGeom prst="rect">
              <a:avLst/>
            </a:prstGeom>
          </p:spPr>
          <p:txBody>
            <a:bodyPr lIns="0" tIns="0" rIns="0" bIns="0" rtlCol="0" anchor="t">
              <a:spAutoFit/>
            </a:bodyPr>
            <a:lstStyle/>
            <a:p>
              <a:pPr algn="ctr">
                <a:lnSpc>
                  <a:spcPts val="1891"/>
                </a:lnSpc>
                <a:spcBef>
                  <a:spcPct val="0"/>
                </a:spcBef>
              </a:pPr>
              <a:r>
                <a:rPr lang="en-US" sz="1891" spc="-66">
                  <a:solidFill>
                    <a:srgbClr val="DC9C02"/>
                  </a:solidFill>
                  <a:latin typeface="Sunborn"/>
                  <a:ea typeface="Sunborn"/>
                  <a:cs typeface="Sunborn"/>
                  <a:sym typeface="Sunborn"/>
                </a:rPr>
                <a:t>.</a:t>
              </a:r>
            </a:p>
          </p:txBody>
        </p:sp>
      </p:grpSp>
      <p:sp>
        <p:nvSpPr>
          <p:cNvPr id="26" name="TextBox 26">
            <a:extLst>
              <a:ext uri="{FF2B5EF4-FFF2-40B4-BE49-F238E27FC236}">
                <a16:creationId xmlns:a16="http://schemas.microsoft.com/office/drawing/2014/main" id="{11B7B716-DB94-06C5-0B1A-1F4FBED5EFB4}"/>
              </a:ext>
            </a:extLst>
          </p:cNvPr>
          <p:cNvSpPr txBox="1"/>
          <p:nvPr/>
        </p:nvSpPr>
        <p:spPr>
          <a:xfrm rot="-5400000">
            <a:off x="-770338" y="6894912"/>
            <a:ext cx="3974630" cy="471805"/>
          </a:xfrm>
          <a:prstGeom prst="rect">
            <a:avLst/>
          </a:prstGeom>
        </p:spPr>
        <p:txBody>
          <a:bodyPr lIns="0" tIns="0" rIns="0" bIns="0" rtlCol="0" anchor="t">
            <a:spAutoFit/>
          </a:bodyPr>
          <a:lstStyle/>
          <a:p>
            <a:pPr algn="l">
              <a:lnSpc>
                <a:spcPts val="3920"/>
              </a:lnSpc>
            </a:pPr>
            <a:r>
              <a:rPr lang="en-US" sz="2800" b="1">
                <a:solidFill>
                  <a:srgbClr val="101010"/>
                </a:solidFill>
                <a:latin typeface="Montserrat Medium"/>
                <a:ea typeface="Montserrat Medium"/>
                <a:cs typeface="Montserrat Medium"/>
                <a:sym typeface="Montserrat Medium"/>
              </a:rPr>
              <a:t>kansurvive.com</a:t>
            </a:r>
          </a:p>
        </p:txBody>
      </p:sp>
      <p:sp>
        <p:nvSpPr>
          <p:cNvPr id="27" name="TextBox 27">
            <a:extLst>
              <a:ext uri="{FF2B5EF4-FFF2-40B4-BE49-F238E27FC236}">
                <a16:creationId xmlns:a16="http://schemas.microsoft.com/office/drawing/2014/main" id="{79F62419-38A5-E143-AD6D-B34A8B1D4BFD}"/>
              </a:ext>
            </a:extLst>
          </p:cNvPr>
          <p:cNvSpPr txBox="1"/>
          <p:nvPr/>
        </p:nvSpPr>
        <p:spPr>
          <a:xfrm>
            <a:off x="7734670" y="1612192"/>
            <a:ext cx="9524630" cy="569387"/>
          </a:xfrm>
          <a:prstGeom prst="rect">
            <a:avLst/>
          </a:prstGeom>
        </p:spPr>
        <p:txBody>
          <a:bodyPr lIns="0" tIns="0" rIns="0" bIns="0" rtlCol="0" anchor="t">
            <a:spAutoFit/>
          </a:bodyPr>
          <a:lstStyle/>
          <a:p>
            <a:pPr algn="r">
              <a:lnSpc>
                <a:spcPts val="4759"/>
              </a:lnSpc>
            </a:pPr>
            <a:r>
              <a:rPr lang="en-US" sz="3399" b="1" spc="186" dirty="0">
                <a:solidFill>
                  <a:srgbClr val="101010"/>
                </a:solidFill>
                <a:latin typeface="Montserrat Bold"/>
                <a:ea typeface="Montserrat Bold"/>
                <a:cs typeface="Montserrat Bold"/>
                <a:sym typeface="Montserrat Bold"/>
              </a:rPr>
              <a:t>DOCUMENTING ATTENDANCE</a:t>
            </a:r>
          </a:p>
        </p:txBody>
      </p:sp>
      <p:sp>
        <p:nvSpPr>
          <p:cNvPr id="29" name="TextBox 28">
            <a:extLst>
              <a:ext uri="{FF2B5EF4-FFF2-40B4-BE49-F238E27FC236}">
                <a16:creationId xmlns:a16="http://schemas.microsoft.com/office/drawing/2014/main" id="{67DDC82D-F2D2-E1E5-895E-7A379B03BB18}"/>
              </a:ext>
            </a:extLst>
          </p:cNvPr>
          <p:cNvSpPr txBox="1"/>
          <p:nvPr/>
        </p:nvSpPr>
        <p:spPr>
          <a:xfrm>
            <a:off x="2088962" y="9280012"/>
            <a:ext cx="15324395" cy="369332"/>
          </a:xfrm>
          <a:prstGeom prst="rect">
            <a:avLst/>
          </a:prstGeom>
          <a:noFill/>
        </p:spPr>
        <p:txBody>
          <a:bodyPr wrap="square" rtlCol="0">
            <a:spAutoFit/>
          </a:bodyPr>
          <a:lstStyle/>
          <a:p>
            <a:r>
              <a:rPr lang="en-US" b="1" spc="-82" dirty="0">
                <a:solidFill>
                  <a:schemeClr val="accent1">
                    <a:lumMod val="75000"/>
                  </a:schemeClr>
                </a:solidFill>
                <a:latin typeface="Univers"/>
                <a:ea typeface="Univers"/>
                <a:cs typeface="Univers"/>
                <a:sym typeface="Univers"/>
              </a:rPr>
              <a:t>Continuing Education provided by KU Area Health Education Center | </a:t>
            </a:r>
            <a:r>
              <a:rPr lang="en-US" b="1" spc="-82" dirty="0">
                <a:solidFill>
                  <a:schemeClr val="accent1">
                    <a:lumMod val="75000"/>
                  </a:schemeClr>
                </a:solidFill>
                <a:latin typeface="Univers"/>
                <a:ea typeface="Univers"/>
                <a:cs typeface="Univers"/>
                <a:sym typeface="Univers"/>
                <a:hlinkClick r:id="rId12">
                  <a:extLst>
                    <a:ext uri="{A12FA001-AC4F-418D-AE19-62706E023703}">
                      <ahyp:hlinkClr xmlns:ahyp="http://schemas.microsoft.com/office/drawing/2018/hyperlinkcolor" val="tx"/>
                    </a:ext>
                  </a:extLst>
                </a:hlinkClick>
              </a:rPr>
              <a:t>www.kumc.edu/ahec</a:t>
            </a:r>
            <a:r>
              <a:rPr lang="en-US" b="1" spc="-82" dirty="0">
                <a:solidFill>
                  <a:schemeClr val="accent1">
                    <a:lumMod val="75000"/>
                  </a:schemeClr>
                </a:solidFill>
                <a:latin typeface="Univers"/>
                <a:ea typeface="Univers"/>
                <a:cs typeface="Univers"/>
                <a:sym typeface="Univers"/>
              </a:rPr>
              <a:t> | checkahec@kumc.edu</a:t>
            </a:r>
          </a:p>
        </p:txBody>
      </p:sp>
      <p:sp>
        <p:nvSpPr>
          <p:cNvPr id="31" name="TextBox 30">
            <a:extLst>
              <a:ext uri="{FF2B5EF4-FFF2-40B4-BE49-F238E27FC236}">
                <a16:creationId xmlns:a16="http://schemas.microsoft.com/office/drawing/2014/main" id="{2CC73E59-E322-0F23-5AC9-2065121EE429}"/>
              </a:ext>
            </a:extLst>
          </p:cNvPr>
          <p:cNvSpPr txBox="1"/>
          <p:nvPr/>
        </p:nvSpPr>
        <p:spPr>
          <a:xfrm>
            <a:off x="1958580" y="2619097"/>
            <a:ext cx="15348346" cy="2769989"/>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Take a photo</a:t>
            </a:r>
            <a:r>
              <a:rPr lang="en-US" sz="2400" dirty="0">
                <a:latin typeface="Arial" panose="020B0604020202020204" pitchFamily="34" charset="0"/>
                <a:cs typeface="Arial" panose="020B0604020202020204" pitchFamily="34" charset="0"/>
              </a:rPr>
              <a:t> of this slide or write down the code. </a:t>
            </a:r>
            <a:r>
              <a:rPr lang="en-US" sz="2400" b="1" dirty="0">
                <a:latin typeface="Arial" panose="020B0604020202020204" pitchFamily="34" charset="0"/>
                <a:cs typeface="Arial" panose="020B0604020202020204" pitchFamily="34" charset="0"/>
              </a:rPr>
              <a:t>It will not be released after session ends.</a:t>
            </a:r>
          </a:p>
          <a:p>
            <a:pPr>
              <a:lnSpc>
                <a:spcPct val="150000"/>
              </a:lnSpc>
            </a:pPr>
            <a:r>
              <a:rPr lang="en-US" sz="4400" b="1" dirty="0">
                <a:latin typeface="Arial" panose="020B0604020202020204" pitchFamily="34" charset="0"/>
                <a:cs typeface="Arial" panose="020B0604020202020204" pitchFamily="34" charset="0"/>
              </a:rPr>
              <a:t>57tets (five seven T E T S)</a:t>
            </a:r>
          </a:p>
          <a:p>
            <a:pPr>
              <a:lnSpc>
                <a:spcPct val="150000"/>
              </a:lnSpc>
            </a:pPr>
            <a:r>
              <a:rPr lang="en-US" sz="2400" b="1" dirty="0">
                <a:latin typeface="Arial" panose="020B0604020202020204" pitchFamily="34" charset="0"/>
                <a:cs typeface="Arial" panose="020B0604020202020204" pitchFamily="34" charset="0"/>
              </a:rPr>
              <a:t>NOTE: </a:t>
            </a:r>
            <a:r>
              <a:rPr lang="en-US" sz="2400" dirty="0">
                <a:latin typeface="Arial" panose="020B0604020202020204" pitchFamily="34" charset="0"/>
                <a:cs typeface="Arial" panose="020B0604020202020204" pitchFamily="34" charset="0"/>
              </a:rPr>
              <a:t>The </a:t>
            </a:r>
            <a:r>
              <a:rPr lang="en-US" sz="2400" b="1" dirty="0">
                <a:latin typeface="Arial" panose="020B0604020202020204" pitchFamily="34" charset="0"/>
                <a:cs typeface="Arial" panose="020B0604020202020204" pitchFamily="34" charset="0"/>
              </a:rPr>
              <a:t>deadline</a:t>
            </a:r>
            <a:r>
              <a:rPr lang="en-US" sz="2400" dirty="0">
                <a:latin typeface="Arial" panose="020B0604020202020204" pitchFamily="34" charset="0"/>
                <a:cs typeface="Arial" panose="020B0604020202020204" pitchFamily="34" charset="0"/>
              </a:rPr>
              <a:t> to enter the sign-in code is </a:t>
            </a:r>
            <a:r>
              <a:rPr lang="en-US" sz="2400" b="1" dirty="0">
                <a:latin typeface="Arial" panose="020B0604020202020204" pitchFamily="34" charset="0"/>
                <a:cs typeface="Arial" panose="020B0604020202020204" pitchFamily="34" charset="0"/>
              </a:rPr>
              <a:t>November 19, 2025 @ 5:00 PM</a:t>
            </a:r>
          </a:p>
          <a:p>
            <a:endParaRPr lang="en-US" sz="2400" b="1"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You may enter the sign-in code to complete the course evaluation by:</a:t>
            </a:r>
          </a:p>
        </p:txBody>
      </p:sp>
      <p:sp>
        <p:nvSpPr>
          <p:cNvPr id="32" name="TextBox 31">
            <a:extLst>
              <a:ext uri="{FF2B5EF4-FFF2-40B4-BE49-F238E27FC236}">
                <a16:creationId xmlns:a16="http://schemas.microsoft.com/office/drawing/2014/main" id="{EF7FB343-5968-8456-16D3-A38ECE078F70}"/>
              </a:ext>
            </a:extLst>
          </p:cNvPr>
          <p:cNvSpPr txBox="1"/>
          <p:nvPr/>
        </p:nvSpPr>
        <p:spPr>
          <a:xfrm>
            <a:off x="4669899" y="5400841"/>
            <a:ext cx="13234643" cy="3354765"/>
          </a:xfrm>
          <a:prstGeom prst="rect">
            <a:avLst/>
          </a:prstGeom>
          <a:noFill/>
        </p:spPr>
        <p:txBody>
          <a:bodyPr wrap="square" rtlCol="0">
            <a:spAutoFit/>
          </a:bodyPr>
          <a:lstStyle/>
          <a:p>
            <a:pPr marL="342900" indent="-342900">
              <a:lnSpc>
                <a:spcPct val="150000"/>
              </a:lnSpc>
              <a:buFont typeface="+mj-lt"/>
              <a:buAutoNum type="arabicPeriod"/>
            </a:pPr>
            <a:r>
              <a:rPr lang="en-US" sz="2400" b="1" dirty="0">
                <a:latin typeface="Arial" panose="020B0604020202020204" pitchFamily="34" charset="0"/>
                <a:cs typeface="Arial" panose="020B0604020202020204" pitchFamily="34" charset="0"/>
              </a:rPr>
              <a:t>Text </a:t>
            </a:r>
            <a:r>
              <a:rPr lang="en-US" sz="2400" dirty="0">
                <a:latin typeface="Arial" panose="020B0604020202020204" pitchFamily="34" charset="0"/>
                <a:cs typeface="Arial" panose="020B0604020202020204" pitchFamily="34" charset="0"/>
              </a:rPr>
              <a:t>the activity identification code to (828) 295-1144, </a:t>
            </a:r>
            <a:r>
              <a:rPr lang="en-US" sz="2400" b="1" i="1" dirty="0">
                <a:latin typeface="Arial" panose="020B0604020202020204" pitchFamily="34" charset="0"/>
                <a:cs typeface="Arial" panose="020B0604020202020204" pitchFamily="34" charset="0"/>
              </a:rPr>
              <a:t>OR</a:t>
            </a:r>
          </a:p>
          <a:p>
            <a:pPr marL="342900" indent="-342900">
              <a:lnSpc>
                <a:spcPct val="150000"/>
              </a:lnSpc>
              <a:buFont typeface="+mj-lt"/>
              <a:buAutoNum type="arabicPeriod"/>
            </a:pPr>
            <a:r>
              <a:rPr lang="en-US" sz="2400" b="1" i="0" dirty="0">
                <a:effectLst/>
                <a:latin typeface="Arial" panose="020B0604020202020204" pitchFamily="34" charset="0"/>
                <a:cs typeface="Arial" panose="020B0604020202020204" pitchFamily="34" charset="0"/>
              </a:rPr>
              <a:t>Access</a:t>
            </a:r>
            <a:r>
              <a:rPr lang="en-US" sz="2400" i="0" dirty="0">
                <a:effectLst/>
                <a:latin typeface="Arial" panose="020B0604020202020204" pitchFamily="34" charset="0"/>
                <a:cs typeface="Arial" panose="020B0604020202020204" pitchFamily="34" charset="0"/>
              </a:rPr>
              <a:t> </a:t>
            </a:r>
            <a:r>
              <a:rPr lang="en-US" sz="2400" i="0" dirty="0">
                <a:effectLst/>
                <a:latin typeface="Arial" panose="020B0604020202020204" pitchFamily="34" charset="0"/>
                <a:cs typeface="Arial" panose="020B0604020202020204" pitchFamily="34" charset="0"/>
                <a:hlinkClick r:id="rId13">
                  <a:extLst>
                    <a:ext uri="{A12FA001-AC4F-418D-AE19-62706E023703}">
                      <ahyp:hlinkClr xmlns:ahyp="http://schemas.microsoft.com/office/drawing/2018/hyperlinkcolor" val="tx"/>
                    </a:ext>
                  </a:extLst>
                </a:hlinkClick>
              </a:rPr>
              <a:t>www.eed</a:t>
            </a:r>
            <a:r>
              <a:rPr lang="en-US" sz="2400" dirty="0">
                <a:latin typeface="Arial" panose="020B0604020202020204" pitchFamily="34" charset="0"/>
                <a:cs typeface="Arial" panose="020B0604020202020204" pitchFamily="34" charset="0"/>
                <a:hlinkClick r:id="rId13">
                  <a:extLst>
                    <a:ext uri="{A12FA001-AC4F-418D-AE19-62706E023703}">
                      <ahyp:hlinkClr xmlns:ahyp="http://schemas.microsoft.com/office/drawing/2018/hyperlinkcolor" val="tx"/>
                    </a:ext>
                  </a:extLst>
                </a:hlinkClick>
              </a:rPr>
              <a:t>s.com</a:t>
            </a:r>
            <a:r>
              <a:rPr lang="en-US" sz="2400" dirty="0">
                <a:latin typeface="Arial" panose="020B0604020202020204" pitchFamily="34" charset="0"/>
                <a:cs typeface="Arial" panose="020B0604020202020204" pitchFamily="34" charset="0"/>
              </a:rPr>
              <a:t> from a mobile device or PC and enter the activity identification code, </a:t>
            </a:r>
            <a:r>
              <a:rPr lang="en-US" sz="2400" b="1" i="1" dirty="0">
                <a:latin typeface="Arial" panose="020B0604020202020204" pitchFamily="34" charset="0"/>
                <a:cs typeface="Arial" panose="020B0604020202020204" pitchFamily="34" charset="0"/>
              </a:rPr>
              <a:t>OR</a:t>
            </a:r>
          </a:p>
          <a:p>
            <a:pPr marL="342900" indent="-342900">
              <a:buFont typeface="+mj-lt"/>
              <a:buAutoNum type="arabicPeriod"/>
            </a:pPr>
            <a:r>
              <a:rPr lang="en-US" sz="2400" b="1" dirty="0">
                <a:latin typeface="Arial" panose="020B0604020202020204" pitchFamily="34" charset="0"/>
                <a:cs typeface="Arial" panose="020B0604020202020204" pitchFamily="34" charset="0"/>
              </a:rPr>
              <a:t>Download</a:t>
            </a:r>
            <a:r>
              <a:rPr lang="en-US" sz="2400" dirty="0">
                <a:latin typeface="Arial" panose="020B0604020202020204" pitchFamily="34" charset="0"/>
                <a:cs typeface="Arial" panose="020B0604020202020204" pitchFamily="34" charset="0"/>
              </a:rPr>
              <a:t> the </a:t>
            </a:r>
            <a:r>
              <a:rPr lang="en-US" sz="2400" dirty="0" err="1">
                <a:latin typeface="Arial" panose="020B0604020202020204" pitchFamily="34" charset="0"/>
                <a:cs typeface="Arial" panose="020B0604020202020204" pitchFamily="34" charset="0"/>
              </a:rPr>
              <a:t>eeds</a:t>
            </a:r>
            <a:r>
              <a:rPr lang="en-US" sz="2400" dirty="0">
                <a:latin typeface="Arial" panose="020B0604020202020204" pitchFamily="34" charset="0"/>
                <a:cs typeface="Arial" panose="020B0604020202020204" pitchFamily="34" charset="0"/>
              </a:rPr>
              <a:t> mobile app (iOS, Android) and use the activity identification code to sign-in to events, </a:t>
            </a:r>
            <a:r>
              <a:rPr lang="en-US" sz="2400" b="1" i="1" dirty="0">
                <a:latin typeface="Arial" panose="020B0604020202020204" pitchFamily="34" charset="0"/>
                <a:cs typeface="Arial" panose="020B0604020202020204" pitchFamily="34" charset="0"/>
              </a:rPr>
              <a:t>OR</a:t>
            </a:r>
          </a:p>
          <a:p>
            <a:pPr marL="342900" indent="-342900">
              <a:lnSpc>
                <a:spcPct val="150000"/>
              </a:lnSpc>
              <a:buFont typeface="+mj-lt"/>
              <a:buAutoNum type="arabicPeriod"/>
            </a:pPr>
            <a:r>
              <a:rPr lang="en-US" sz="2400" b="1" dirty="0">
                <a:latin typeface="Arial" panose="020B0604020202020204" pitchFamily="34" charset="0"/>
                <a:cs typeface="Arial" panose="020B0604020202020204" pitchFamily="34" charset="0"/>
              </a:rPr>
              <a:t>Scan</a:t>
            </a:r>
            <a:r>
              <a:rPr lang="en-US" sz="2400" dirty="0">
                <a:latin typeface="Arial" panose="020B0604020202020204" pitchFamily="34" charset="0"/>
                <a:cs typeface="Arial" panose="020B0604020202020204" pitchFamily="34" charset="0"/>
              </a:rPr>
              <a:t> the QR code on the left.</a:t>
            </a:r>
          </a:p>
          <a:p>
            <a:endParaRPr lang="en-US" sz="2000" dirty="0"/>
          </a:p>
        </p:txBody>
      </p:sp>
      <p:sp>
        <p:nvSpPr>
          <p:cNvPr id="33" name="TextBox 32">
            <a:extLst>
              <a:ext uri="{FF2B5EF4-FFF2-40B4-BE49-F238E27FC236}">
                <a16:creationId xmlns:a16="http://schemas.microsoft.com/office/drawing/2014/main" id="{85339D69-998E-D0EE-8B9B-AC976A06CFFD}"/>
              </a:ext>
            </a:extLst>
          </p:cNvPr>
          <p:cNvSpPr txBox="1"/>
          <p:nvPr/>
        </p:nvSpPr>
        <p:spPr>
          <a:xfrm>
            <a:off x="1958581" y="8599473"/>
            <a:ext cx="14810108" cy="584775"/>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Once your attendance is confirmed </a:t>
            </a:r>
            <a:r>
              <a:rPr lang="en-US" sz="1600" dirty="0">
                <a:latin typeface="Arial" panose="020B0604020202020204" pitchFamily="34" charset="0"/>
                <a:cs typeface="Arial" panose="020B0604020202020204" pitchFamily="34" charset="0"/>
              </a:rPr>
              <a:t>via the Zoom Roster, and that you have met all attendance requirements, </a:t>
            </a:r>
            <a:r>
              <a:rPr lang="en-US" sz="1600" b="1" dirty="0">
                <a:latin typeface="Arial" panose="020B0604020202020204" pitchFamily="34" charset="0"/>
                <a:cs typeface="Arial" panose="020B0604020202020204" pitchFamily="34" charset="0"/>
              </a:rPr>
              <a:t>you will receive an e-mail that your certificate is available </a:t>
            </a:r>
            <a:r>
              <a:rPr lang="en-US" sz="1600" dirty="0">
                <a:latin typeface="Arial" panose="020B0604020202020204" pitchFamily="34" charset="0"/>
                <a:cs typeface="Arial" panose="020B0604020202020204" pitchFamily="34" charset="0"/>
              </a:rPr>
              <a:t>7-10 business days post event</a:t>
            </a:r>
            <a:r>
              <a:rPr lang="en-US" sz="1600" b="1" dirty="0">
                <a:latin typeface="Arial" panose="020B0604020202020204" pitchFamily="34" charset="0"/>
                <a:cs typeface="Arial" panose="020B0604020202020204" pitchFamily="34" charset="0"/>
              </a:rPr>
              <a:t>.</a:t>
            </a:r>
            <a:endParaRPr lang="en-US" sz="1600" dirty="0"/>
          </a:p>
        </p:txBody>
      </p:sp>
      <p:pic>
        <p:nvPicPr>
          <p:cNvPr id="28" name="Picture 2" descr="Sign-In to Event at eeds.com">
            <a:extLst>
              <a:ext uri="{FF2B5EF4-FFF2-40B4-BE49-F238E27FC236}">
                <a16:creationId xmlns:a16="http://schemas.microsoft.com/office/drawing/2014/main" id="{557847AC-630A-B565-2761-EA2A11EF8D4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026711" y="5583023"/>
            <a:ext cx="2583727" cy="2583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37811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40790" y="0"/>
            <a:ext cx="212090" cy="5143500"/>
            <a:chOff x="0" y="0"/>
            <a:chExt cx="55859" cy="1354667"/>
          </a:xfrm>
        </p:grpSpPr>
        <p:sp>
          <p:nvSpPr>
            <p:cNvPr id="3" name="Freeform 3"/>
            <p:cNvSpPr/>
            <p:nvPr/>
          </p:nvSpPr>
          <p:spPr>
            <a:xfrm>
              <a:off x="0" y="0"/>
              <a:ext cx="55859" cy="1354667"/>
            </a:xfrm>
            <a:custGeom>
              <a:avLst/>
              <a:gdLst/>
              <a:ahLst/>
              <a:cxnLst/>
              <a:rect l="l" t="t" r="r" b="b"/>
              <a:pathLst>
                <a:path w="55859" h="1354667">
                  <a:moveTo>
                    <a:pt x="0" y="0"/>
                  </a:moveTo>
                  <a:lnTo>
                    <a:pt x="55859" y="0"/>
                  </a:lnTo>
                  <a:lnTo>
                    <a:pt x="55859" y="1354667"/>
                  </a:lnTo>
                  <a:lnTo>
                    <a:pt x="0" y="1354667"/>
                  </a:lnTo>
                  <a:close/>
                </a:path>
              </a:pathLst>
            </a:custGeom>
            <a:solidFill>
              <a:srgbClr val="F9B314"/>
            </a:solidFill>
          </p:spPr>
          <p:txBody>
            <a:bodyPr/>
            <a:lstStyle/>
            <a:p>
              <a:endParaRPr lang="en-US"/>
            </a:p>
          </p:txBody>
        </p:sp>
        <p:sp>
          <p:nvSpPr>
            <p:cNvPr id="4" name="TextBox 4"/>
            <p:cNvSpPr txBox="1"/>
            <p:nvPr/>
          </p:nvSpPr>
          <p:spPr>
            <a:xfrm>
              <a:off x="0" y="-38100"/>
              <a:ext cx="55859" cy="1392767"/>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4500955" y="2065668"/>
            <a:ext cx="2758345" cy="245871"/>
            <a:chOff x="0" y="0"/>
            <a:chExt cx="726478" cy="64756"/>
          </a:xfrm>
        </p:grpSpPr>
        <p:sp>
          <p:nvSpPr>
            <p:cNvPr id="6" name="Freeform 6"/>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9B314"/>
            </a:solidFill>
          </p:spPr>
          <p:txBody>
            <a:bodyPr/>
            <a:lstStyle/>
            <a:p>
              <a:endParaRPr lang="en-US"/>
            </a:p>
          </p:txBody>
        </p:sp>
        <p:sp>
          <p:nvSpPr>
            <p:cNvPr id="7" name="TextBox 7"/>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sp>
        <p:nvSpPr>
          <p:cNvPr id="8" name="TextBox 8"/>
          <p:cNvSpPr txBox="1"/>
          <p:nvPr/>
        </p:nvSpPr>
        <p:spPr>
          <a:xfrm>
            <a:off x="2794627" y="4965236"/>
            <a:ext cx="9288593" cy="1360170"/>
          </a:xfrm>
          <a:prstGeom prst="rect">
            <a:avLst/>
          </a:prstGeom>
        </p:spPr>
        <p:txBody>
          <a:bodyPr lIns="0" tIns="0" rIns="0" bIns="0" rtlCol="0" anchor="t">
            <a:spAutoFit/>
          </a:bodyPr>
          <a:lstStyle/>
          <a:p>
            <a:pPr algn="l">
              <a:lnSpc>
                <a:spcPts val="10560"/>
              </a:lnSpc>
            </a:pPr>
            <a:r>
              <a:rPr lang="en-US" sz="9600" b="1">
                <a:solidFill>
                  <a:srgbClr val="00136F"/>
                </a:solidFill>
                <a:latin typeface="Montserrat Ultra-Bold"/>
                <a:ea typeface="Montserrat Ultra-Bold"/>
                <a:cs typeface="Montserrat Ultra-Bold"/>
                <a:sym typeface="Montserrat Ultra-Bold"/>
              </a:rPr>
              <a:t>THANK YOU</a:t>
            </a:r>
          </a:p>
        </p:txBody>
      </p:sp>
      <p:sp>
        <p:nvSpPr>
          <p:cNvPr id="9" name="TextBox 9"/>
          <p:cNvSpPr txBox="1"/>
          <p:nvPr/>
        </p:nvSpPr>
        <p:spPr>
          <a:xfrm rot="-5400000">
            <a:off x="-770338" y="6894912"/>
            <a:ext cx="3974630" cy="471805"/>
          </a:xfrm>
          <a:prstGeom prst="rect">
            <a:avLst/>
          </a:prstGeom>
        </p:spPr>
        <p:txBody>
          <a:bodyPr lIns="0" tIns="0" rIns="0" bIns="0" rtlCol="0" anchor="t">
            <a:spAutoFit/>
          </a:bodyPr>
          <a:lstStyle/>
          <a:p>
            <a:pPr algn="l">
              <a:lnSpc>
                <a:spcPts val="3920"/>
              </a:lnSpc>
            </a:pPr>
            <a:r>
              <a:rPr lang="en-US" sz="2800" b="1">
                <a:solidFill>
                  <a:srgbClr val="101010"/>
                </a:solidFill>
                <a:latin typeface="Montserrat Medium"/>
                <a:ea typeface="Montserrat Medium"/>
                <a:cs typeface="Montserrat Medium"/>
                <a:sym typeface="Montserrat Medium"/>
              </a:rPr>
              <a:t>kansurvive.com</a:t>
            </a:r>
          </a:p>
        </p:txBody>
      </p:sp>
      <p:grpSp>
        <p:nvGrpSpPr>
          <p:cNvPr id="10" name="Group 10"/>
          <p:cNvGrpSpPr/>
          <p:nvPr/>
        </p:nvGrpSpPr>
        <p:grpSpPr>
          <a:xfrm>
            <a:off x="12486489" y="440584"/>
            <a:ext cx="4772811" cy="1928105"/>
            <a:chOff x="0" y="0"/>
            <a:chExt cx="6363747" cy="2570807"/>
          </a:xfrm>
        </p:grpSpPr>
        <p:sp>
          <p:nvSpPr>
            <p:cNvPr id="11" name="Freeform 11"/>
            <p:cNvSpPr/>
            <p:nvPr/>
          </p:nvSpPr>
          <p:spPr>
            <a:xfrm rot="-586919">
              <a:off x="1309299" y="49399"/>
              <a:ext cx="667206" cy="1001435"/>
            </a:xfrm>
            <a:custGeom>
              <a:avLst/>
              <a:gdLst/>
              <a:ahLst/>
              <a:cxnLst/>
              <a:rect l="l" t="t" r="r" b="b"/>
              <a:pathLst>
                <a:path w="667206" h="1001435">
                  <a:moveTo>
                    <a:pt x="0" y="0"/>
                  </a:moveTo>
                  <a:lnTo>
                    <a:pt x="667206" y="0"/>
                  </a:lnTo>
                  <a:lnTo>
                    <a:pt x="667206" y="1001435"/>
                  </a:lnTo>
                  <a:lnTo>
                    <a:pt x="0" y="100143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2" name="Freeform 12"/>
            <p:cNvSpPr/>
            <p:nvPr/>
          </p:nvSpPr>
          <p:spPr>
            <a:xfrm rot="-3527984">
              <a:off x="720885" y="173540"/>
              <a:ext cx="608861" cy="913863"/>
            </a:xfrm>
            <a:custGeom>
              <a:avLst/>
              <a:gdLst/>
              <a:ahLst/>
              <a:cxnLst/>
              <a:rect l="l" t="t" r="r" b="b"/>
              <a:pathLst>
                <a:path w="608861" h="913863">
                  <a:moveTo>
                    <a:pt x="0" y="0"/>
                  </a:moveTo>
                  <a:lnTo>
                    <a:pt x="608862" y="0"/>
                  </a:lnTo>
                  <a:lnTo>
                    <a:pt x="608862" y="913863"/>
                  </a:lnTo>
                  <a:lnTo>
                    <a:pt x="0" y="91386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3" name="Freeform 13"/>
            <p:cNvSpPr/>
            <p:nvPr/>
          </p:nvSpPr>
          <p:spPr>
            <a:xfrm rot="-6078961">
              <a:off x="316304" y="571860"/>
              <a:ext cx="559119" cy="839203"/>
            </a:xfrm>
            <a:custGeom>
              <a:avLst/>
              <a:gdLst/>
              <a:ahLst/>
              <a:cxnLst/>
              <a:rect l="l" t="t" r="r" b="b"/>
              <a:pathLst>
                <a:path w="559119" h="839203">
                  <a:moveTo>
                    <a:pt x="0" y="0"/>
                  </a:moveTo>
                  <a:lnTo>
                    <a:pt x="559119" y="0"/>
                  </a:lnTo>
                  <a:lnTo>
                    <a:pt x="559119" y="839203"/>
                  </a:lnTo>
                  <a:lnTo>
                    <a:pt x="0" y="83920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4" name="Freeform 14"/>
            <p:cNvSpPr/>
            <p:nvPr/>
          </p:nvSpPr>
          <p:spPr>
            <a:xfrm rot="-7906289">
              <a:off x="195323" y="1031775"/>
              <a:ext cx="497276" cy="746381"/>
            </a:xfrm>
            <a:custGeom>
              <a:avLst/>
              <a:gdLst/>
              <a:ahLst/>
              <a:cxnLst/>
              <a:rect l="l" t="t" r="r" b="b"/>
              <a:pathLst>
                <a:path w="497276" h="746381">
                  <a:moveTo>
                    <a:pt x="0" y="0"/>
                  </a:moveTo>
                  <a:lnTo>
                    <a:pt x="497277" y="0"/>
                  </a:lnTo>
                  <a:lnTo>
                    <a:pt x="497277" y="746381"/>
                  </a:lnTo>
                  <a:lnTo>
                    <a:pt x="0" y="74638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5" name="Freeform 15"/>
            <p:cNvSpPr/>
            <p:nvPr/>
          </p:nvSpPr>
          <p:spPr>
            <a:xfrm rot="-10285624">
              <a:off x="303752" y="1520524"/>
              <a:ext cx="432645" cy="649374"/>
            </a:xfrm>
            <a:custGeom>
              <a:avLst/>
              <a:gdLst/>
              <a:ahLst/>
              <a:cxnLst/>
              <a:rect l="l" t="t" r="r" b="b"/>
              <a:pathLst>
                <a:path w="432645" h="649374">
                  <a:moveTo>
                    <a:pt x="0" y="0"/>
                  </a:moveTo>
                  <a:lnTo>
                    <a:pt x="432646" y="0"/>
                  </a:lnTo>
                  <a:lnTo>
                    <a:pt x="432646" y="649374"/>
                  </a:lnTo>
                  <a:lnTo>
                    <a:pt x="0" y="64937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6" name="Freeform 16"/>
            <p:cNvSpPr/>
            <p:nvPr/>
          </p:nvSpPr>
          <p:spPr>
            <a:xfrm rot="-1578899">
              <a:off x="610968" y="1826306"/>
              <a:ext cx="374043" cy="561415"/>
            </a:xfrm>
            <a:custGeom>
              <a:avLst/>
              <a:gdLst/>
              <a:ahLst/>
              <a:cxnLst/>
              <a:rect l="l" t="t" r="r" b="b"/>
              <a:pathLst>
                <a:path w="374043" h="561415">
                  <a:moveTo>
                    <a:pt x="0" y="0"/>
                  </a:moveTo>
                  <a:lnTo>
                    <a:pt x="374043" y="0"/>
                  </a:lnTo>
                  <a:lnTo>
                    <a:pt x="374043" y="561416"/>
                  </a:lnTo>
                  <a:lnTo>
                    <a:pt x="0" y="56141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7" name="Freeform 17"/>
            <p:cNvSpPr/>
            <p:nvPr/>
          </p:nvSpPr>
          <p:spPr>
            <a:xfrm rot="6582263">
              <a:off x="1035106" y="2079001"/>
              <a:ext cx="333603" cy="500718"/>
            </a:xfrm>
            <a:custGeom>
              <a:avLst/>
              <a:gdLst/>
              <a:ahLst/>
              <a:cxnLst/>
              <a:rect l="l" t="t" r="r" b="b"/>
              <a:pathLst>
                <a:path w="333603" h="500718">
                  <a:moveTo>
                    <a:pt x="0" y="0"/>
                  </a:moveTo>
                  <a:lnTo>
                    <a:pt x="333603" y="0"/>
                  </a:lnTo>
                  <a:lnTo>
                    <a:pt x="333603" y="500717"/>
                  </a:lnTo>
                  <a:lnTo>
                    <a:pt x="0" y="50071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8" name="TextBox 18"/>
            <p:cNvSpPr txBox="1"/>
            <p:nvPr/>
          </p:nvSpPr>
          <p:spPr>
            <a:xfrm>
              <a:off x="956263" y="1060763"/>
              <a:ext cx="583158" cy="1123173"/>
            </a:xfrm>
            <a:prstGeom prst="rect">
              <a:avLst/>
            </a:prstGeom>
          </p:spPr>
          <p:txBody>
            <a:bodyPr lIns="0" tIns="0" rIns="0" bIns="0" rtlCol="0" anchor="t">
              <a:spAutoFit/>
            </a:bodyPr>
            <a:lstStyle/>
            <a:p>
              <a:pPr algn="ctr">
                <a:lnSpc>
                  <a:spcPts val="5527"/>
                </a:lnSpc>
                <a:spcBef>
                  <a:spcPct val="0"/>
                </a:spcBef>
              </a:pPr>
              <a:r>
                <a:rPr lang="en-US" sz="5527" b="1" spc="-193">
                  <a:solidFill>
                    <a:srgbClr val="00136F"/>
                  </a:solidFill>
                  <a:latin typeface="Univers Bold"/>
                  <a:ea typeface="Univers Bold"/>
                  <a:cs typeface="Univers Bold"/>
                  <a:sym typeface="Univers Bold"/>
                </a:rPr>
                <a:t>K</a:t>
              </a:r>
            </a:p>
          </p:txBody>
        </p:sp>
        <p:sp>
          <p:nvSpPr>
            <p:cNvPr id="19" name="TextBox 19"/>
            <p:cNvSpPr txBox="1"/>
            <p:nvPr/>
          </p:nvSpPr>
          <p:spPr>
            <a:xfrm>
              <a:off x="1480410" y="1060763"/>
              <a:ext cx="583158" cy="1123173"/>
            </a:xfrm>
            <a:prstGeom prst="rect">
              <a:avLst/>
            </a:prstGeom>
          </p:spPr>
          <p:txBody>
            <a:bodyPr lIns="0" tIns="0" rIns="0" bIns="0" rtlCol="0" anchor="t">
              <a:spAutoFit/>
            </a:bodyPr>
            <a:lstStyle/>
            <a:p>
              <a:pPr algn="ctr">
                <a:lnSpc>
                  <a:spcPts val="5527"/>
                </a:lnSpc>
                <a:spcBef>
                  <a:spcPct val="0"/>
                </a:spcBef>
              </a:pPr>
              <a:r>
                <a:rPr lang="en-US" sz="5527" b="1" spc="-193">
                  <a:solidFill>
                    <a:srgbClr val="00136F"/>
                  </a:solidFill>
                  <a:latin typeface="Univers Bold"/>
                  <a:ea typeface="Univers Bold"/>
                  <a:cs typeface="Univers Bold"/>
                  <a:sym typeface="Univers Bold"/>
                </a:rPr>
                <a:t>a</a:t>
              </a:r>
            </a:p>
          </p:txBody>
        </p:sp>
        <p:sp>
          <p:nvSpPr>
            <p:cNvPr id="20" name="TextBox 20"/>
            <p:cNvSpPr txBox="1"/>
            <p:nvPr/>
          </p:nvSpPr>
          <p:spPr>
            <a:xfrm>
              <a:off x="2035722" y="1060763"/>
              <a:ext cx="583158" cy="1123173"/>
            </a:xfrm>
            <a:prstGeom prst="rect">
              <a:avLst/>
            </a:prstGeom>
          </p:spPr>
          <p:txBody>
            <a:bodyPr lIns="0" tIns="0" rIns="0" bIns="0" rtlCol="0" anchor="t">
              <a:spAutoFit/>
            </a:bodyPr>
            <a:lstStyle/>
            <a:p>
              <a:pPr algn="ctr">
                <a:lnSpc>
                  <a:spcPts val="5527"/>
                </a:lnSpc>
                <a:spcBef>
                  <a:spcPct val="0"/>
                </a:spcBef>
              </a:pPr>
              <a:r>
                <a:rPr lang="en-US" sz="5527" b="1" spc="-193">
                  <a:solidFill>
                    <a:srgbClr val="00136F"/>
                  </a:solidFill>
                  <a:latin typeface="Univers Bold"/>
                  <a:ea typeface="Univers Bold"/>
                  <a:cs typeface="Univers Bold"/>
                  <a:sym typeface="Univers Bold"/>
                </a:rPr>
                <a:t>n</a:t>
              </a:r>
            </a:p>
          </p:txBody>
        </p:sp>
        <p:sp>
          <p:nvSpPr>
            <p:cNvPr id="21" name="TextBox 21"/>
            <p:cNvSpPr txBox="1"/>
            <p:nvPr/>
          </p:nvSpPr>
          <p:spPr>
            <a:xfrm>
              <a:off x="3121259" y="1060763"/>
              <a:ext cx="532624" cy="1123173"/>
            </a:xfrm>
            <a:prstGeom prst="rect">
              <a:avLst/>
            </a:prstGeom>
          </p:spPr>
          <p:txBody>
            <a:bodyPr lIns="0" tIns="0" rIns="0" bIns="0" rtlCol="0" anchor="t">
              <a:spAutoFit/>
            </a:bodyPr>
            <a:lstStyle/>
            <a:p>
              <a:pPr algn="ctr">
                <a:lnSpc>
                  <a:spcPts val="5527"/>
                </a:lnSpc>
                <a:spcBef>
                  <a:spcPct val="0"/>
                </a:spcBef>
              </a:pPr>
              <a:r>
                <a:rPr lang="en-US" sz="5527" b="1" spc="-193">
                  <a:solidFill>
                    <a:srgbClr val="00136F"/>
                  </a:solidFill>
                  <a:latin typeface="Univers Bold"/>
                  <a:ea typeface="Univers Bold"/>
                  <a:cs typeface="Univers Bold"/>
                  <a:sym typeface="Univers Bold"/>
                </a:rPr>
                <a:t>u</a:t>
              </a:r>
            </a:p>
          </p:txBody>
        </p:sp>
        <p:sp>
          <p:nvSpPr>
            <p:cNvPr id="22" name="TextBox 22"/>
            <p:cNvSpPr txBox="1"/>
            <p:nvPr/>
          </p:nvSpPr>
          <p:spPr>
            <a:xfrm>
              <a:off x="2547378" y="1060763"/>
              <a:ext cx="583158" cy="1123173"/>
            </a:xfrm>
            <a:prstGeom prst="rect">
              <a:avLst/>
            </a:prstGeom>
          </p:spPr>
          <p:txBody>
            <a:bodyPr lIns="0" tIns="0" rIns="0" bIns="0" rtlCol="0" anchor="t">
              <a:spAutoFit/>
            </a:bodyPr>
            <a:lstStyle/>
            <a:p>
              <a:pPr algn="ctr">
                <a:lnSpc>
                  <a:spcPts val="5527"/>
                </a:lnSpc>
                <a:spcBef>
                  <a:spcPct val="0"/>
                </a:spcBef>
              </a:pPr>
              <a:r>
                <a:rPr lang="en-US" sz="5527" b="1" spc="-193">
                  <a:solidFill>
                    <a:srgbClr val="00136F"/>
                  </a:solidFill>
                  <a:latin typeface="Univers Bold"/>
                  <a:ea typeface="Univers Bold"/>
                  <a:cs typeface="Univers Bold"/>
                  <a:sym typeface="Univers Bold"/>
                </a:rPr>
                <a:t>S</a:t>
              </a:r>
            </a:p>
          </p:txBody>
        </p:sp>
        <p:sp>
          <p:nvSpPr>
            <p:cNvPr id="23" name="TextBox 23"/>
            <p:cNvSpPr txBox="1"/>
            <p:nvPr/>
          </p:nvSpPr>
          <p:spPr>
            <a:xfrm>
              <a:off x="3512769" y="1060763"/>
              <a:ext cx="583158" cy="1123173"/>
            </a:xfrm>
            <a:prstGeom prst="rect">
              <a:avLst/>
            </a:prstGeom>
          </p:spPr>
          <p:txBody>
            <a:bodyPr lIns="0" tIns="0" rIns="0" bIns="0" rtlCol="0" anchor="t">
              <a:spAutoFit/>
            </a:bodyPr>
            <a:lstStyle/>
            <a:p>
              <a:pPr algn="ctr">
                <a:lnSpc>
                  <a:spcPts val="5527"/>
                </a:lnSpc>
                <a:spcBef>
                  <a:spcPct val="0"/>
                </a:spcBef>
              </a:pPr>
              <a:r>
                <a:rPr lang="en-US" sz="5527" b="1" spc="-193">
                  <a:solidFill>
                    <a:srgbClr val="00136F"/>
                  </a:solidFill>
                  <a:latin typeface="Univers Bold"/>
                  <a:ea typeface="Univers Bold"/>
                  <a:cs typeface="Univers Bold"/>
                  <a:sym typeface="Univers Bold"/>
                </a:rPr>
                <a:t>r</a:t>
              </a:r>
            </a:p>
          </p:txBody>
        </p:sp>
        <p:sp>
          <p:nvSpPr>
            <p:cNvPr id="24" name="TextBox 24"/>
            <p:cNvSpPr txBox="1"/>
            <p:nvPr/>
          </p:nvSpPr>
          <p:spPr>
            <a:xfrm>
              <a:off x="3938020" y="1060763"/>
              <a:ext cx="583158" cy="1123173"/>
            </a:xfrm>
            <a:prstGeom prst="rect">
              <a:avLst/>
            </a:prstGeom>
          </p:spPr>
          <p:txBody>
            <a:bodyPr lIns="0" tIns="0" rIns="0" bIns="0" rtlCol="0" anchor="t">
              <a:spAutoFit/>
            </a:bodyPr>
            <a:lstStyle/>
            <a:p>
              <a:pPr algn="ctr">
                <a:lnSpc>
                  <a:spcPts val="5527"/>
                </a:lnSpc>
                <a:spcBef>
                  <a:spcPct val="0"/>
                </a:spcBef>
              </a:pPr>
              <a:r>
                <a:rPr lang="en-US" sz="5527" b="1" spc="-193">
                  <a:solidFill>
                    <a:srgbClr val="00136F"/>
                  </a:solidFill>
                  <a:latin typeface="Univers Bold"/>
                  <a:ea typeface="Univers Bold"/>
                  <a:cs typeface="Univers Bold"/>
                  <a:sym typeface="Univers Bold"/>
                </a:rPr>
                <a:t>v</a:t>
              </a:r>
            </a:p>
          </p:txBody>
        </p:sp>
        <p:sp>
          <p:nvSpPr>
            <p:cNvPr id="25" name="TextBox 25"/>
            <p:cNvSpPr txBox="1"/>
            <p:nvPr/>
          </p:nvSpPr>
          <p:spPr>
            <a:xfrm>
              <a:off x="4296493" y="1060763"/>
              <a:ext cx="583158" cy="1123173"/>
            </a:xfrm>
            <a:prstGeom prst="rect">
              <a:avLst/>
            </a:prstGeom>
          </p:spPr>
          <p:txBody>
            <a:bodyPr lIns="0" tIns="0" rIns="0" bIns="0" rtlCol="0" anchor="t">
              <a:spAutoFit/>
            </a:bodyPr>
            <a:lstStyle/>
            <a:p>
              <a:pPr algn="ctr">
                <a:lnSpc>
                  <a:spcPts val="5527"/>
                </a:lnSpc>
                <a:spcBef>
                  <a:spcPct val="0"/>
                </a:spcBef>
              </a:pPr>
              <a:r>
                <a:rPr lang="en-US" sz="5527" b="1" spc="-193">
                  <a:solidFill>
                    <a:srgbClr val="00136F"/>
                  </a:solidFill>
                  <a:latin typeface="Univers Bold"/>
                  <a:ea typeface="Univers Bold"/>
                  <a:cs typeface="Univers Bold"/>
                  <a:sym typeface="Univers Bold"/>
                </a:rPr>
                <a:t>i</a:t>
              </a:r>
            </a:p>
          </p:txBody>
        </p:sp>
        <p:sp>
          <p:nvSpPr>
            <p:cNvPr id="26" name="TextBox 26"/>
            <p:cNvSpPr txBox="1"/>
            <p:nvPr/>
          </p:nvSpPr>
          <p:spPr>
            <a:xfrm>
              <a:off x="4659660" y="1060763"/>
              <a:ext cx="583158" cy="1123173"/>
            </a:xfrm>
            <a:prstGeom prst="rect">
              <a:avLst/>
            </a:prstGeom>
          </p:spPr>
          <p:txBody>
            <a:bodyPr lIns="0" tIns="0" rIns="0" bIns="0" rtlCol="0" anchor="t">
              <a:spAutoFit/>
            </a:bodyPr>
            <a:lstStyle/>
            <a:p>
              <a:pPr algn="ctr">
                <a:lnSpc>
                  <a:spcPts val="5527"/>
                </a:lnSpc>
                <a:spcBef>
                  <a:spcPct val="0"/>
                </a:spcBef>
              </a:pPr>
              <a:r>
                <a:rPr lang="en-US" sz="5527" b="1" spc="-193">
                  <a:solidFill>
                    <a:srgbClr val="00136F"/>
                  </a:solidFill>
                  <a:latin typeface="Univers Bold"/>
                  <a:ea typeface="Univers Bold"/>
                  <a:cs typeface="Univers Bold"/>
                  <a:sym typeface="Univers Bold"/>
                </a:rPr>
                <a:t>v</a:t>
              </a:r>
            </a:p>
          </p:txBody>
        </p:sp>
        <p:sp>
          <p:nvSpPr>
            <p:cNvPr id="27" name="TextBox 27"/>
            <p:cNvSpPr txBox="1"/>
            <p:nvPr/>
          </p:nvSpPr>
          <p:spPr>
            <a:xfrm>
              <a:off x="5147073" y="1060763"/>
              <a:ext cx="583158" cy="1123173"/>
            </a:xfrm>
            <a:prstGeom prst="rect">
              <a:avLst/>
            </a:prstGeom>
          </p:spPr>
          <p:txBody>
            <a:bodyPr lIns="0" tIns="0" rIns="0" bIns="0" rtlCol="0" anchor="t">
              <a:spAutoFit/>
            </a:bodyPr>
            <a:lstStyle/>
            <a:p>
              <a:pPr algn="ctr">
                <a:lnSpc>
                  <a:spcPts val="5527"/>
                </a:lnSpc>
                <a:spcBef>
                  <a:spcPct val="0"/>
                </a:spcBef>
              </a:pPr>
              <a:r>
                <a:rPr lang="en-US" sz="5527" b="1" spc="-193">
                  <a:solidFill>
                    <a:srgbClr val="00136F"/>
                  </a:solidFill>
                  <a:latin typeface="Univers Bold"/>
                  <a:ea typeface="Univers Bold"/>
                  <a:cs typeface="Univers Bold"/>
                  <a:sym typeface="Univers Bold"/>
                </a:rPr>
                <a:t>e</a:t>
              </a:r>
            </a:p>
          </p:txBody>
        </p:sp>
        <p:sp>
          <p:nvSpPr>
            <p:cNvPr id="28" name="TextBox 28"/>
            <p:cNvSpPr txBox="1"/>
            <p:nvPr/>
          </p:nvSpPr>
          <p:spPr>
            <a:xfrm>
              <a:off x="5711543" y="1578560"/>
              <a:ext cx="263728" cy="499291"/>
            </a:xfrm>
            <a:prstGeom prst="rect">
              <a:avLst/>
            </a:prstGeom>
          </p:spPr>
          <p:txBody>
            <a:bodyPr lIns="0" tIns="0" rIns="0" bIns="0" rtlCol="0" anchor="t">
              <a:spAutoFit/>
            </a:bodyPr>
            <a:lstStyle/>
            <a:p>
              <a:pPr algn="ctr">
                <a:lnSpc>
                  <a:spcPts val="2805"/>
                </a:lnSpc>
                <a:spcBef>
                  <a:spcPct val="0"/>
                </a:spcBef>
              </a:pPr>
              <a:r>
                <a:rPr lang="en-US" sz="2805" spc="-98">
                  <a:solidFill>
                    <a:srgbClr val="E9A500"/>
                  </a:solidFill>
                  <a:latin typeface="Sunborn"/>
                  <a:ea typeface="Sunborn"/>
                  <a:cs typeface="Sunborn"/>
                  <a:sym typeface="Sunborn"/>
                </a:rPr>
                <a:t>2</a:t>
              </a:r>
            </a:p>
          </p:txBody>
        </p:sp>
        <p:sp>
          <p:nvSpPr>
            <p:cNvPr id="29" name="TextBox 29"/>
            <p:cNvSpPr txBox="1"/>
            <p:nvPr/>
          </p:nvSpPr>
          <p:spPr>
            <a:xfrm>
              <a:off x="6053605" y="1583727"/>
              <a:ext cx="310142" cy="499269"/>
            </a:xfrm>
            <a:prstGeom prst="rect">
              <a:avLst/>
            </a:prstGeom>
          </p:spPr>
          <p:txBody>
            <a:bodyPr lIns="0" tIns="0" rIns="0" bIns="0" rtlCol="0" anchor="t">
              <a:spAutoFit/>
            </a:bodyPr>
            <a:lstStyle/>
            <a:p>
              <a:pPr algn="ctr">
                <a:lnSpc>
                  <a:spcPts val="2804"/>
                </a:lnSpc>
                <a:spcBef>
                  <a:spcPct val="0"/>
                </a:spcBef>
              </a:pPr>
              <a:r>
                <a:rPr lang="en-US" sz="2804" spc="-98">
                  <a:solidFill>
                    <a:srgbClr val="DC9C02"/>
                  </a:solidFill>
                  <a:latin typeface="Sunborn"/>
                  <a:ea typeface="Sunborn"/>
                  <a:cs typeface="Sunborn"/>
                  <a:sym typeface="Sunborn"/>
                </a:rPr>
                <a:t>0</a:t>
              </a:r>
            </a:p>
          </p:txBody>
        </p:sp>
        <p:sp>
          <p:nvSpPr>
            <p:cNvPr id="30" name="TextBox 30"/>
            <p:cNvSpPr txBox="1"/>
            <p:nvPr/>
          </p:nvSpPr>
          <p:spPr>
            <a:xfrm>
              <a:off x="5989691" y="1578560"/>
              <a:ext cx="86520" cy="499269"/>
            </a:xfrm>
            <a:prstGeom prst="rect">
              <a:avLst/>
            </a:prstGeom>
          </p:spPr>
          <p:txBody>
            <a:bodyPr lIns="0" tIns="0" rIns="0" bIns="0" rtlCol="0" anchor="t">
              <a:spAutoFit/>
            </a:bodyPr>
            <a:lstStyle/>
            <a:p>
              <a:pPr algn="ctr">
                <a:lnSpc>
                  <a:spcPts val="2804"/>
                </a:lnSpc>
                <a:spcBef>
                  <a:spcPct val="0"/>
                </a:spcBef>
              </a:pPr>
              <a:r>
                <a:rPr lang="en-US" sz="2804" spc="-98">
                  <a:solidFill>
                    <a:srgbClr val="DC9C02"/>
                  </a:solidFill>
                  <a:latin typeface="Sunborn"/>
                  <a:ea typeface="Sunborn"/>
                  <a:cs typeface="Sunborn"/>
                  <a:sym typeface="Sunborn"/>
                </a:rPr>
                <a:t>.</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38256A-5998-9DAC-DC74-20ABE9D8264B}"/>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72376A8E-7290-89A7-B62D-032F759B783B}"/>
              </a:ext>
            </a:extLst>
          </p:cNvPr>
          <p:cNvGrpSpPr/>
          <p:nvPr/>
        </p:nvGrpSpPr>
        <p:grpSpPr>
          <a:xfrm>
            <a:off x="1240790" y="0"/>
            <a:ext cx="212090" cy="5143500"/>
            <a:chOff x="0" y="0"/>
            <a:chExt cx="55859" cy="1354667"/>
          </a:xfrm>
        </p:grpSpPr>
        <p:sp>
          <p:nvSpPr>
            <p:cNvPr id="3" name="Freeform 3">
              <a:extLst>
                <a:ext uri="{FF2B5EF4-FFF2-40B4-BE49-F238E27FC236}">
                  <a16:creationId xmlns:a16="http://schemas.microsoft.com/office/drawing/2014/main" id="{149C8584-C1B1-27C0-F799-C28EFD593BC6}"/>
                </a:ext>
              </a:extLst>
            </p:cNvPr>
            <p:cNvSpPr/>
            <p:nvPr/>
          </p:nvSpPr>
          <p:spPr>
            <a:xfrm>
              <a:off x="0" y="0"/>
              <a:ext cx="55859" cy="1354667"/>
            </a:xfrm>
            <a:custGeom>
              <a:avLst/>
              <a:gdLst/>
              <a:ahLst/>
              <a:cxnLst/>
              <a:rect l="l" t="t" r="r" b="b"/>
              <a:pathLst>
                <a:path w="55859" h="1354667">
                  <a:moveTo>
                    <a:pt x="0" y="0"/>
                  </a:moveTo>
                  <a:lnTo>
                    <a:pt x="55859" y="0"/>
                  </a:lnTo>
                  <a:lnTo>
                    <a:pt x="55859" y="1354667"/>
                  </a:lnTo>
                  <a:lnTo>
                    <a:pt x="0" y="1354667"/>
                  </a:lnTo>
                  <a:close/>
                </a:path>
              </a:pathLst>
            </a:custGeom>
            <a:solidFill>
              <a:srgbClr val="F9B314"/>
            </a:solidFill>
          </p:spPr>
          <p:txBody>
            <a:bodyPr/>
            <a:lstStyle/>
            <a:p>
              <a:endParaRPr lang="en-US"/>
            </a:p>
          </p:txBody>
        </p:sp>
        <p:sp>
          <p:nvSpPr>
            <p:cNvPr id="4" name="TextBox 4">
              <a:extLst>
                <a:ext uri="{FF2B5EF4-FFF2-40B4-BE49-F238E27FC236}">
                  <a16:creationId xmlns:a16="http://schemas.microsoft.com/office/drawing/2014/main" id="{2597D38F-4964-BE46-73AF-FD96084B03C1}"/>
                </a:ext>
              </a:extLst>
            </p:cNvPr>
            <p:cNvSpPr txBox="1"/>
            <p:nvPr/>
          </p:nvSpPr>
          <p:spPr>
            <a:xfrm>
              <a:off x="0" y="-38100"/>
              <a:ext cx="55859" cy="1392767"/>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a:extLst>
              <a:ext uri="{FF2B5EF4-FFF2-40B4-BE49-F238E27FC236}">
                <a16:creationId xmlns:a16="http://schemas.microsoft.com/office/drawing/2014/main" id="{F08B6061-CD06-B73E-AF48-AB32843A57B9}"/>
              </a:ext>
            </a:extLst>
          </p:cNvPr>
          <p:cNvGrpSpPr/>
          <p:nvPr/>
        </p:nvGrpSpPr>
        <p:grpSpPr>
          <a:xfrm>
            <a:off x="1958580" y="1028700"/>
            <a:ext cx="3218833" cy="1300334"/>
            <a:chOff x="0" y="0"/>
            <a:chExt cx="4291777" cy="1733779"/>
          </a:xfrm>
        </p:grpSpPr>
        <p:sp>
          <p:nvSpPr>
            <p:cNvPr id="6" name="Freeform 6">
              <a:extLst>
                <a:ext uri="{FF2B5EF4-FFF2-40B4-BE49-F238E27FC236}">
                  <a16:creationId xmlns:a16="http://schemas.microsoft.com/office/drawing/2014/main" id="{1C0817C3-F4FF-0E62-0E2C-46CC7EE991C4}"/>
                </a:ext>
              </a:extLst>
            </p:cNvPr>
            <p:cNvSpPr/>
            <p:nvPr/>
          </p:nvSpPr>
          <p:spPr>
            <a:xfrm rot="-586919">
              <a:off x="883005" y="33315"/>
              <a:ext cx="449971" cy="675378"/>
            </a:xfrm>
            <a:custGeom>
              <a:avLst/>
              <a:gdLst/>
              <a:ahLst/>
              <a:cxnLst/>
              <a:rect l="l" t="t" r="r" b="b"/>
              <a:pathLst>
                <a:path w="449971" h="675378">
                  <a:moveTo>
                    <a:pt x="0" y="0"/>
                  </a:moveTo>
                  <a:lnTo>
                    <a:pt x="449970" y="0"/>
                  </a:lnTo>
                  <a:lnTo>
                    <a:pt x="449970" y="675379"/>
                  </a:lnTo>
                  <a:lnTo>
                    <a:pt x="0" y="67537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Freeform 7">
              <a:extLst>
                <a:ext uri="{FF2B5EF4-FFF2-40B4-BE49-F238E27FC236}">
                  <a16:creationId xmlns:a16="http://schemas.microsoft.com/office/drawing/2014/main" id="{CD4CA5CF-5B92-41F3-EDF0-A1E822BECBC9}"/>
                </a:ext>
              </a:extLst>
            </p:cNvPr>
            <p:cNvSpPr/>
            <p:nvPr/>
          </p:nvSpPr>
          <p:spPr>
            <a:xfrm rot="-3527984">
              <a:off x="486172" y="117037"/>
              <a:ext cx="410622" cy="616319"/>
            </a:xfrm>
            <a:custGeom>
              <a:avLst/>
              <a:gdLst/>
              <a:ahLst/>
              <a:cxnLst/>
              <a:rect l="l" t="t" r="r" b="b"/>
              <a:pathLst>
                <a:path w="410622" h="616319">
                  <a:moveTo>
                    <a:pt x="0" y="0"/>
                  </a:moveTo>
                  <a:lnTo>
                    <a:pt x="410623" y="0"/>
                  </a:lnTo>
                  <a:lnTo>
                    <a:pt x="410623" y="616319"/>
                  </a:lnTo>
                  <a:lnTo>
                    <a:pt x="0" y="61631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a:extLst>
                <a:ext uri="{FF2B5EF4-FFF2-40B4-BE49-F238E27FC236}">
                  <a16:creationId xmlns:a16="http://schemas.microsoft.com/office/drawing/2014/main" id="{70B8555B-A639-276F-1872-D0AA7EEE2727}"/>
                </a:ext>
              </a:extLst>
            </p:cNvPr>
            <p:cNvSpPr/>
            <p:nvPr/>
          </p:nvSpPr>
          <p:spPr>
            <a:xfrm rot="-6078961">
              <a:off x="213319" y="385668"/>
              <a:ext cx="377075" cy="565967"/>
            </a:xfrm>
            <a:custGeom>
              <a:avLst/>
              <a:gdLst/>
              <a:ahLst/>
              <a:cxnLst/>
              <a:rect l="l" t="t" r="r" b="b"/>
              <a:pathLst>
                <a:path w="377075" h="565967">
                  <a:moveTo>
                    <a:pt x="0" y="0"/>
                  </a:moveTo>
                  <a:lnTo>
                    <a:pt x="377075" y="0"/>
                  </a:lnTo>
                  <a:lnTo>
                    <a:pt x="377075" y="565967"/>
                  </a:lnTo>
                  <a:lnTo>
                    <a:pt x="0" y="5659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Freeform 9">
              <a:extLst>
                <a:ext uri="{FF2B5EF4-FFF2-40B4-BE49-F238E27FC236}">
                  <a16:creationId xmlns:a16="http://schemas.microsoft.com/office/drawing/2014/main" id="{B2420A37-10B2-D295-F622-18E7DB0D4223}"/>
                </a:ext>
              </a:extLst>
            </p:cNvPr>
            <p:cNvSpPr/>
            <p:nvPr/>
          </p:nvSpPr>
          <p:spPr>
            <a:xfrm rot="-7906289">
              <a:off x="131728" y="695840"/>
              <a:ext cx="335368" cy="503367"/>
            </a:xfrm>
            <a:custGeom>
              <a:avLst/>
              <a:gdLst/>
              <a:ahLst/>
              <a:cxnLst/>
              <a:rect l="l" t="t" r="r" b="b"/>
              <a:pathLst>
                <a:path w="335368" h="503367">
                  <a:moveTo>
                    <a:pt x="0" y="0"/>
                  </a:moveTo>
                  <a:lnTo>
                    <a:pt x="335368" y="0"/>
                  </a:lnTo>
                  <a:lnTo>
                    <a:pt x="335368" y="503367"/>
                  </a:lnTo>
                  <a:lnTo>
                    <a:pt x="0" y="50336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0" name="Freeform 10">
              <a:extLst>
                <a:ext uri="{FF2B5EF4-FFF2-40B4-BE49-F238E27FC236}">
                  <a16:creationId xmlns:a16="http://schemas.microsoft.com/office/drawing/2014/main" id="{D9A20CC7-35A9-01C1-6A4E-E5C04715CE93}"/>
                </a:ext>
              </a:extLst>
            </p:cNvPr>
            <p:cNvSpPr/>
            <p:nvPr/>
          </p:nvSpPr>
          <p:spPr>
            <a:xfrm rot="-10285624">
              <a:off x="204854" y="1025457"/>
              <a:ext cx="291781" cy="437945"/>
            </a:xfrm>
            <a:custGeom>
              <a:avLst/>
              <a:gdLst/>
              <a:ahLst/>
              <a:cxnLst/>
              <a:rect l="l" t="t" r="r" b="b"/>
              <a:pathLst>
                <a:path w="291781" h="437945">
                  <a:moveTo>
                    <a:pt x="0" y="0"/>
                  </a:moveTo>
                  <a:lnTo>
                    <a:pt x="291780" y="0"/>
                  </a:lnTo>
                  <a:lnTo>
                    <a:pt x="291780" y="437944"/>
                  </a:lnTo>
                  <a:lnTo>
                    <a:pt x="0" y="43794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1" name="Freeform 11">
              <a:extLst>
                <a:ext uri="{FF2B5EF4-FFF2-40B4-BE49-F238E27FC236}">
                  <a16:creationId xmlns:a16="http://schemas.microsoft.com/office/drawing/2014/main" id="{C083A13C-24A2-480A-E3F3-3BB3F38AE53C}"/>
                </a:ext>
              </a:extLst>
            </p:cNvPr>
            <p:cNvSpPr/>
            <p:nvPr/>
          </p:nvSpPr>
          <p:spPr>
            <a:xfrm rot="-1578899">
              <a:off x="412043" y="1231680"/>
              <a:ext cx="252258" cy="378624"/>
            </a:xfrm>
            <a:custGeom>
              <a:avLst/>
              <a:gdLst/>
              <a:ahLst/>
              <a:cxnLst/>
              <a:rect l="l" t="t" r="r" b="b"/>
              <a:pathLst>
                <a:path w="252258" h="378624">
                  <a:moveTo>
                    <a:pt x="0" y="0"/>
                  </a:moveTo>
                  <a:lnTo>
                    <a:pt x="252259" y="0"/>
                  </a:lnTo>
                  <a:lnTo>
                    <a:pt x="252259" y="378624"/>
                  </a:lnTo>
                  <a:lnTo>
                    <a:pt x="0" y="37862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2" name="Freeform 12">
              <a:extLst>
                <a:ext uri="{FF2B5EF4-FFF2-40B4-BE49-F238E27FC236}">
                  <a16:creationId xmlns:a16="http://schemas.microsoft.com/office/drawing/2014/main" id="{11C583A3-FDEE-9103-1AAE-7F905B4F1E65}"/>
                </a:ext>
              </a:extLst>
            </p:cNvPr>
            <p:cNvSpPr/>
            <p:nvPr/>
          </p:nvSpPr>
          <p:spPr>
            <a:xfrm rot="6582263">
              <a:off x="698086" y="1402100"/>
              <a:ext cx="224985" cy="337689"/>
            </a:xfrm>
            <a:custGeom>
              <a:avLst/>
              <a:gdLst/>
              <a:ahLst/>
              <a:cxnLst/>
              <a:rect l="l" t="t" r="r" b="b"/>
              <a:pathLst>
                <a:path w="224985" h="337689">
                  <a:moveTo>
                    <a:pt x="0" y="0"/>
                  </a:moveTo>
                  <a:lnTo>
                    <a:pt x="224985" y="0"/>
                  </a:lnTo>
                  <a:lnTo>
                    <a:pt x="224985" y="337689"/>
                  </a:lnTo>
                  <a:lnTo>
                    <a:pt x="0" y="33768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3" name="TextBox 13">
              <a:extLst>
                <a:ext uri="{FF2B5EF4-FFF2-40B4-BE49-F238E27FC236}">
                  <a16:creationId xmlns:a16="http://schemas.microsoft.com/office/drawing/2014/main" id="{47B75289-342D-EEFF-C792-A3B6C7D38622}"/>
                </a:ext>
              </a:extLst>
            </p:cNvPr>
            <p:cNvSpPr txBox="1"/>
            <p:nvPr/>
          </p:nvSpPr>
          <p:spPr>
            <a:xfrm>
              <a:off x="644914" y="705864"/>
              <a:ext cx="393288"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K</a:t>
              </a:r>
            </a:p>
          </p:txBody>
        </p:sp>
        <p:sp>
          <p:nvSpPr>
            <p:cNvPr id="14" name="TextBox 14">
              <a:extLst>
                <a:ext uri="{FF2B5EF4-FFF2-40B4-BE49-F238E27FC236}">
                  <a16:creationId xmlns:a16="http://schemas.microsoft.com/office/drawing/2014/main" id="{315D6FA2-7A1A-4B5B-288F-F46C0FD94944}"/>
                </a:ext>
              </a:extLst>
            </p:cNvPr>
            <p:cNvSpPr txBox="1"/>
            <p:nvPr/>
          </p:nvSpPr>
          <p:spPr>
            <a:xfrm>
              <a:off x="998404" y="705864"/>
              <a:ext cx="393288"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a</a:t>
              </a:r>
            </a:p>
          </p:txBody>
        </p:sp>
        <p:sp>
          <p:nvSpPr>
            <p:cNvPr id="15" name="TextBox 15">
              <a:extLst>
                <a:ext uri="{FF2B5EF4-FFF2-40B4-BE49-F238E27FC236}">
                  <a16:creationId xmlns:a16="http://schemas.microsoft.com/office/drawing/2014/main" id="{6DF2E48D-CCA4-33C2-B33A-8F9BAA0630E2}"/>
                </a:ext>
              </a:extLst>
            </p:cNvPr>
            <p:cNvSpPr txBox="1"/>
            <p:nvPr/>
          </p:nvSpPr>
          <p:spPr>
            <a:xfrm>
              <a:off x="1372912" y="705864"/>
              <a:ext cx="393288"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n</a:t>
              </a:r>
            </a:p>
          </p:txBody>
        </p:sp>
        <p:sp>
          <p:nvSpPr>
            <p:cNvPr id="16" name="TextBox 16">
              <a:extLst>
                <a:ext uri="{FF2B5EF4-FFF2-40B4-BE49-F238E27FC236}">
                  <a16:creationId xmlns:a16="http://schemas.microsoft.com/office/drawing/2014/main" id="{DFDFC1EC-4C3D-2168-D502-E4A77F70D356}"/>
                </a:ext>
              </a:extLst>
            </p:cNvPr>
            <p:cNvSpPr txBox="1"/>
            <p:nvPr/>
          </p:nvSpPr>
          <p:spPr>
            <a:xfrm>
              <a:off x="2105009" y="705864"/>
              <a:ext cx="359207" cy="767004"/>
            </a:xfrm>
            <a:prstGeom prst="rect">
              <a:avLst/>
            </a:prstGeom>
          </p:spPr>
          <p:txBody>
            <a:bodyPr lIns="0" tIns="0" rIns="0" bIns="0" rtlCol="0" anchor="t">
              <a:spAutoFit/>
            </a:bodyPr>
            <a:lstStyle/>
            <a:p>
              <a:pPr algn="ctr">
                <a:lnSpc>
                  <a:spcPts val="3727"/>
                </a:lnSpc>
                <a:spcBef>
                  <a:spcPct val="0"/>
                </a:spcBef>
              </a:pPr>
              <a:r>
                <a:rPr lang="en-US" sz="3727" b="1" spc="-130" dirty="0">
                  <a:solidFill>
                    <a:srgbClr val="00136F"/>
                  </a:solidFill>
                  <a:latin typeface="Univers Bold"/>
                  <a:ea typeface="Univers Bold"/>
                  <a:cs typeface="Univers Bold"/>
                  <a:sym typeface="Univers Bold"/>
                </a:rPr>
                <a:t>u</a:t>
              </a:r>
            </a:p>
          </p:txBody>
        </p:sp>
        <p:sp>
          <p:nvSpPr>
            <p:cNvPr id="17" name="TextBox 17">
              <a:extLst>
                <a:ext uri="{FF2B5EF4-FFF2-40B4-BE49-F238E27FC236}">
                  <a16:creationId xmlns:a16="http://schemas.microsoft.com/office/drawing/2014/main" id="{0477D3E8-42D9-356B-8FA7-C3EEF48D46B2}"/>
                </a:ext>
              </a:extLst>
            </p:cNvPr>
            <p:cNvSpPr txBox="1"/>
            <p:nvPr/>
          </p:nvSpPr>
          <p:spPr>
            <a:xfrm>
              <a:off x="1717978" y="705864"/>
              <a:ext cx="393288"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S</a:t>
              </a:r>
            </a:p>
          </p:txBody>
        </p:sp>
        <p:sp>
          <p:nvSpPr>
            <p:cNvPr id="18" name="TextBox 18">
              <a:extLst>
                <a:ext uri="{FF2B5EF4-FFF2-40B4-BE49-F238E27FC236}">
                  <a16:creationId xmlns:a16="http://schemas.microsoft.com/office/drawing/2014/main" id="{12E1CD30-D739-3C4F-29F4-7BF10E6C3A4D}"/>
                </a:ext>
              </a:extLst>
            </p:cNvPr>
            <p:cNvSpPr txBox="1"/>
            <p:nvPr/>
          </p:nvSpPr>
          <p:spPr>
            <a:xfrm>
              <a:off x="2369048" y="705864"/>
              <a:ext cx="393288"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r</a:t>
              </a:r>
            </a:p>
          </p:txBody>
        </p:sp>
        <p:sp>
          <p:nvSpPr>
            <p:cNvPr id="19" name="TextBox 19">
              <a:extLst>
                <a:ext uri="{FF2B5EF4-FFF2-40B4-BE49-F238E27FC236}">
                  <a16:creationId xmlns:a16="http://schemas.microsoft.com/office/drawing/2014/main" id="{5C162AE0-BE8D-CECE-E4FB-B87A0BCC1D73}"/>
                </a:ext>
              </a:extLst>
            </p:cNvPr>
            <p:cNvSpPr txBox="1"/>
            <p:nvPr/>
          </p:nvSpPr>
          <p:spPr>
            <a:xfrm>
              <a:off x="2655841" y="705864"/>
              <a:ext cx="393288"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v</a:t>
              </a:r>
            </a:p>
          </p:txBody>
        </p:sp>
        <p:sp>
          <p:nvSpPr>
            <p:cNvPr id="20" name="TextBox 20">
              <a:extLst>
                <a:ext uri="{FF2B5EF4-FFF2-40B4-BE49-F238E27FC236}">
                  <a16:creationId xmlns:a16="http://schemas.microsoft.com/office/drawing/2014/main" id="{3846774A-7C53-2BCF-7137-B820B8EBC37C}"/>
                </a:ext>
              </a:extLst>
            </p:cNvPr>
            <p:cNvSpPr txBox="1"/>
            <p:nvPr/>
          </p:nvSpPr>
          <p:spPr>
            <a:xfrm>
              <a:off x="2897599" y="705864"/>
              <a:ext cx="393288"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i</a:t>
              </a:r>
            </a:p>
          </p:txBody>
        </p:sp>
        <p:sp>
          <p:nvSpPr>
            <p:cNvPr id="21" name="TextBox 21">
              <a:extLst>
                <a:ext uri="{FF2B5EF4-FFF2-40B4-BE49-F238E27FC236}">
                  <a16:creationId xmlns:a16="http://schemas.microsoft.com/office/drawing/2014/main" id="{EADE6354-0532-67CE-47AC-6C3BD6DDED34}"/>
                </a:ext>
              </a:extLst>
            </p:cNvPr>
            <p:cNvSpPr txBox="1"/>
            <p:nvPr/>
          </p:nvSpPr>
          <p:spPr>
            <a:xfrm>
              <a:off x="3142523" y="705864"/>
              <a:ext cx="393288"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v</a:t>
              </a:r>
            </a:p>
          </p:txBody>
        </p:sp>
        <p:sp>
          <p:nvSpPr>
            <p:cNvPr id="22" name="TextBox 22">
              <a:extLst>
                <a:ext uri="{FF2B5EF4-FFF2-40B4-BE49-F238E27FC236}">
                  <a16:creationId xmlns:a16="http://schemas.microsoft.com/office/drawing/2014/main" id="{9887620E-29B1-FF60-FF0F-D3D76EED9285}"/>
                </a:ext>
              </a:extLst>
            </p:cNvPr>
            <p:cNvSpPr txBox="1"/>
            <p:nvPr/>
          </p:nvSpPr>
          <p:spPr>
            <a:xfrm>
              <a:off x="3471239" y="705864"/>
              <a:ext cx="393288"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e</a:t>
              </a:r>
            </a:p>
          </p:txBody>
        </p:sp>
        <p:sp>
          <p:nvSpPr>
            <p:cNvPr id="23" name="TextBox 23">
              <a:extLst>
                <a:ext uri="{FF2B5EF4-FFF2-40B4-BE49-F238E27FC236}">
                  <a16:creationId xmlns:a16="http://schemas.microsoft.com/office/drawing/2014/main" id="{ED66CEFF-BD21-6C58-7045-1C458C9DC887}"/>
                </a:ext>
              </a:extLst>
            </p:cNvPr>
            <p:cNvSpPr txBox="1"/>
            <p:nvPr/>
          </p:nvSpPr>
          <p:spPr>
            <a:xfrm>
              <a:off x="3851924" y="1064154"/>
              <a:ext cx="177861" cy="337170"/>
            </a:xfrm>
            <a:prstGeom prst="rect">
              <a:avLst/>
            </a:prstGeom>
          </p:spPr>
          <p:txBody>
            <a:bodyPr lIns="0" tIns="0" rIns="0" bIns="0" rtlCol="0" anchor="t">
              <a:spAutoFit/>
            </a:bodyPr>
            <a:lstStyle/>
            <a:p>
              <a:pPr algn="ctr">
                <a:lnSpc>
                  <a:spcPts val="1891"/>
                </a:lnSpc>
                <a:spcBef>
                  <a:spcPct val="0"/>
                </a:spcBef>
              </a:pPr>
              <a:r>
                <a:rPr lang="en-US" sz="1891" spc="-66">
                  <a:solidFill>
                    <a:srgbClr val="E9A500"/>
                  </a:solidFill>
                  <a:latin typeface="Sunborn"/>
                  <a:ea typeface="Sunborn"/>
                  <a:cs typeface="Sunborn"/>
                  <a:sym typeface="Sunborn"/>
                </a:rPr>
                <a:t>2</a:t>
              </a:r>
            </a:p>
          </p:txBody>
        </p:sp>
        <p:sp>
          <p:nvSpPr>
            <p:cNvPr id="24" name="TextBox 24">
              <a:extLst>
                <a:ext uri="{FF2B5EF4-FFF2-40B4-BE49-F238E27FC236}">
                  <a16:creationId xmlns:a16="http://schemas.microsoft.com/office/drawing/2014/main" id="{43605BB5-C462-5D05-CC09-E857FEB0B9E9}"/>
                </a:ext>
              </a:extLst>
            </p:cNvPr>
            <p:cNvSpPr txBox="1"/>
            <p:nvPr/>
          </p:nvSpPr>
          <p:spPr>
            <a:xfrm>
              <a:off x="4082614" y="1067639"/>
              <a:ext cx="209163" cy="337155"/>
            </a:xfrm>
            <a:prstGeom prst="rect">
              <a:avLst/>
            </a:prstGeom>
          </p:spPr>
          <p:txBody>
            <a:bodyPr lIns="0" tIns="0" rIns="0" bIns="0" rtlCol="0" anchor="t">
              <a:spAutoFit/>
            </a:bodyPr>
            <a:lstStyle/>
            <a:p>
              <a:pPr algn="ctr">
                <a:lnSpc>
                  <a:spcPts val="1891"/>
                </a:lnSpc>
                <a:spcBef>
                  <a:spcPct val="0"/>
                </a:spcBef>
              </a:pPr>
              <a:r>
                <a:rPr lang="en-US" sz="1891" spc="-66">
                  <a:solidFill>
                    <a:srgbClr val="DC9C02"/>
                  </a:solidFill>
                  <a:latin typeface="Sunborn"/>
                  <a:ea typeface="Sunborn"/>
                  <a:cs typeface="Sunborn"/>
                  <a:sym typeface="Sunborn"/>
                </a:rPr>
                <a:t>0</a:t>
              </a:r>
            </a:p>
          </p:txBody>
        </p:sp>
        <p:sp>
          <p:nvSpPr>
            <p:cNvPr id="25" name="TextBox 25">
              <a:extLst>
                <a:ext uri="{FF2B5EF4-FFF2-40B4-BE49-F238E27FC236}">
                  <a16:creationId xmlns:a16="http://schemas.microsoft.com/office/drawing/2014/main" id="{C2FF1FA6-D1B5-7AFC-152F-F14857FE9A64}"/>
                </a:ext>
              </a:extLst>
            </p:cNvPr>
            <p:cNvSpPr txBox="1"/>
            <p:nvPr/>
          </p:nvSpPr>
          <p:spPr>
            <a:xfrm>
              <a:off x="4039510" y="1064154"/>
              <a:ext cx="58350" cy="337155"/>
            </a:xfrm>
            <a:prstGeom prst="rect">
              <a:avLst/>
            </a:prstGeom>
          </p:spPr>
          <p:txBody>
            <a:bodyPr lIns="0" tIns="0" rIns="0" bIns="0" rtlCol="0" anchor="t">
              <a:spAutoFit/>
            </a:bodyPr>
            <a:lstStyle/>
            <a:p>
              <a:pPr algn="ctr">
                <a:lnSpc>
                  <a:spcPts val="1891"/>
                </a:lnSpc>
                <a:spcBef>
                  <a:spcPct val="0"/>
                </a:spcBef>
              </a:pPr>
              <a:r>
                <a:rPr lang="en-US" sz="1891" spc="-66">
                  <a:solidFill>
                    <a:srgbClr val="DC9C02"/>
                  </a:solidFill>
                  <a:latin typeface="Sunborn"/>
                  <a:ea typeface="Sunborn"/>
                  <a:cs typeface="Sunborn"/>
                  <a:sym typeface="Sunborn"/>
                </a:rPr>
                <a:t>.</a:t>
              </a:r>
            </a:p>
          </p:txBody>
        </p:sp>
      </p:grpSp>
      <p:sp>
        <p:nvSpPr>
          <p:cNvPr id="26" name="TextBox 26">
            <a:extLst>
              <a:ext uri="{FF2B5EF4-FFF2-40B4-BE49-F238E27FC236}">
                <a16:creationId xmlns:a16="http://schemas.microsoft.com/office/drawing/2014/main" id="{1707ADE4-7904-773E-9423-4F7DDF9CEDBA}"/>
              </a:ext>
            </a:extLst>
          </p:cNvPr>
          <p:cNvSpPr txBox="1"/>
          <p:nvPr/>
        </p:nvSpPr>
        <p:spPr>
          <a:xfrm rot="-5400000">
            <a:off x="-770338" y="6894912"/>
            <a:ext cx="3974630" cy="471805"/>
          </a:xfrm>
          <a:prstGeom prst="rect">
            <a:avLst/>
          </a:prstGeom>
        </p:spPr>
        <p:txBody>
          <a:bodyPr lIns="0" tIns="0" rIns="0" bIns="0" rtlCol="0" anchor="t">
            <a:spAutoFit/>
          </a:bodyPr>
          <a:lstStyle/>
          <a:p>
            <a:pPr algn="l">
              <a:lnSpc>
                <a:spcPts val="3920"/>
              </a:lnSpc>
            </a:pPr>
            <a:r>
              <a:rPr lang="en-US" sz="2800" b="1">
                <a:solidFill>
                  <a:srgbClr val="101010"/>
                </a:solidFill>
                <a:latin typeface="Montserrat Medium"/>
                <a:ea typeface="Montserrat Medium"/>
                <a:cs typeface="Montserrat Medium"/>
                <a:sym typeface="Montserrat Medium"/>
              </a:rPr>
              <a:t>kansurvive.com</a:t>
            </a:r>
          </a:p>
        </p:txBody>
      </p:sp>
      <p:sp>
        <p:nvSpPr>
          <p:cNvPr id="27" name="TextBox 27">
            <a:extLst>
              <a:ext uri="{FF2B5EF4-FFF2-40B4-BE49-F238E27FC236}">
                <a16:creationId xmlns:a16="http://schemas.microsoft.com/office/drawing/2014/main" id="{38BEB692-2983-1494-38D5-DC721FD0CF80}"/>
              </a:ext>
            </a:extLst>
          </p:cNvPr>
          <p:cNvSpPr txBox="1"/>
          <p:nvPr/>
        </p:nvSpPr>
        <p:spPr>
          <a:xfrm>
            <a:off x="7734670" y="1612192"/>
            <a:ext cx="9524630" cy="569387"/>
          </a:xfrm>
          <a:prstGeom prst="rect">
            <a:avLst/>
          </a:prstGeom>
        </p:spPr>
        <p:txBody>
          <a:bodyPr lIns="0" tIns="0" rIns="0" bIns="0" rtlCol="0" anchor="t">
            <a:spAutoFit/>
          </a:bodyPr>
          <a:lstStyle/>
          <a:p>
            <a:pPr algn="r">
              <a:lnSpc>
                <a:spcPts val="4759"/>
              </a:lnSpc>
            </a:pPr>
            <a:r>
              <a:rPr lang="en-US" sz="3399" b="1" spc="186" dirty="0">
                <a:solidFill>
                  <a:srgbClr val="101010"/>
                </a:solidFill>
                <a:latin typeface="Montserrat Bold"/>
                <a:ea typeface="Montserrat Bold"/>
                <a:cs typeface="Montserrat Bold"/>
                <a:sym typeface="Montserrat Bold"/>
              </a:rPr>
              <a:t>DOCUMENTING ATTENDANCE</a:t>
            </a:r>
          </a:p>
        </p:txBody>
      </p:sp>
      <p:sp>
        <p:nvSpPr>
          <p:cNvPr id="29" name="TextBox 28">
            <a:extLst>
              <a:ext uri="{FF2B5EF4-FFF2-40B4-BE49-F238E27FC236}">
                <a16:creationId xmlns:a16="http://schemas.microsoft.com/office/drawing/2014/main" id="{A0D7373E-A1E5-3D6C-D63F-98A3764132C0}"/>
              </a:ext>
            </a:extLst>
          </p:cNvPr>
          <p:cNvSpPr txBox="1"/>
          <p:nvPr/>
        </p:nvSpPr>
        <p:spPr>
          <a:xfrm>
            <a:off x="2088962" y="9280012"/>
            <a:ext cx="15324395" cy="369332"/>
          </a:xfrm>
          <a:prstGeom prst="rect">
            <a:avLst/>
          </a:prstGeom>
          <a:noFill/>
        </p:spPr>
        <p:txBody>
          <a:bodyPr wrap="square" rtlCol="0">
            <a:spAutoFit/>
          </a:bodyPr>
          <a:lstStyle/>
          <a:p>
            <a:r>
              <a:rPr lang="en-US" b="1" spc="-82" dirty="0">
                <a:solidFill>
                  <a:schemeClr val="accent1">
                    <a:lumMod val="75000"/>
                  </a:schemeClr>
                </a:solidFill>
                <a:latin typeface="Univers"/>
                <a:ea typeface="Univers"/>
                <a:cs typeface="Univers"/>
                <a:sym typeface="Univers"/>
              </a:rPr>
              <a:t>Continuing Education provided by KU Area Health Education Center | </a:t>
            </a:r>
            <a:r>
              <a:rPr lang="en-US" b="1" spc="-82" dirty="0">
                <a:solidFill>
                  <a:schemeClr val="accent1">
                    <a:lumMod val="75000"/>
                  </a:schemeClr>
                </a:solidFill>
                <a:latin typeface="Univers"/>
                <a:ea typeface="Univers"/>
                <a:cs typeface="Univers"/>
                <a:sym typeface="Univers"/>
                <a:hlinkClick r:id="rId12">
                  <a:extLst>
                    <a:ext uri="{A12FA001-AC4F-418D-AE19-62706E023703}">
                      <ahyp:hlinkClr xmlns:ahyp="http://schemas.microsoft.com/office/drawing/2018/hyperlinkcolor" val="tx"/>
                    </a:ext>
                  </a:extLst>
                </a:hlinkClick>
              </a:rPr>
              <a:t>www.kumc.edu/ahec</a:t>
            </a:r>
            <a:r>
              <a:rPr lang="en-US" b="1" spc="-82" dirty="0">
                <a:solidFill>
                  <a:schemeClr val="accent1">
                    <a:lumMod val="75000"/>
                  </a:schemeClr>
                </a:solidFill>
                <a:latin typeface="Univers"/>
                <a:ea typeface="Univers"/>
                <a:cs typeface="Univers"/>
                <a:sym typeface="Univers"/>
              </a:rPr>
              <a:t> | checkahec@kumc.edu</a:t>
            </a:r>
          </a:p>
        </p:txBody>
      </p:sp>
      <p:sp>
        <p:nvSpPr>
          <p:cNvPr id="31" name="TextBox 30">
            <a:extLst>
              <a:ext uri="{FF2B5EF4-FFF2-40B4-BE49-F238E27FC236}">
                <a16:creationId xmlns:a16="http://schemas.microsoft.com/office/drawing/2014/main" id="{6F927B57-BFB3-9765-13C9-B4258C516533}"/>
              </a:ext>
            </a:extLst>
          </p:cNvPr>
          <p:cNvSpPr txBox="1"/>
          <p:nvPr/>
        </p:nvSpPr>
        <p:spPr>
          <a:xfrm>
            <a:off x="1958580" y="2619097"/>
            <a:ext cx="15348346" cy="2769989"/>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Take a photo</a:t>
            </a:r>
            <a:r>
              <a:rPr lang="en-US" sz="2400" dirty="0">
                <a:latin typeface="Arial" panose="020B0604020202020204" pitchFamily="34" charset="0"/>
                <a:cs typeface="Arial" panose="020B0604020202020204" pitchFamily="34" charset="0"/>
              </a:rPr>
              <a:t> of this slide or write down the code. </a:t>
            </a:r>
            <a:r>
              <a:rPr lang="en-US" sz="2400" b="1" dirty="0">
                <a:latin typeface="Arial" panose="020B0604020202020204" pitchFamily="34" charset="0"/>
                <a:cs typeface="Arial" panose="020B0604020202020204" pitchFamily="34" charset="0"/>
              </a:rPr>
              <a:t>It will not be released after session ends.</a:t>
            </a:r>
          </a:p>
          <a:p>
            <a:pPr>
              <a:lnSpc>
                <a:spcPct val="150000"/>
              </a:lnSpc>
            </a:pPr>
            <a:r>
              <a:rPr lang="en-US" sz="4400" b="1" dirty="0">
                <a:latin typeface="Arial" panose="020B0604020202020204" pitchFamily="34" charset="0"/>
                <a:cs typeface="Arial" panose="020B0604020202020204" pitchFamily="34" charset="0"/>
              </a:rPr>
              <a:t>57tets (five seven T E T S)</a:t>
            </a:r>
          </a:p>
          <a:p>
            <a:pPr>
              <a:lnSpc>
                <a:spcPct val="150000"/>
              </a:lnSpc>
            </a:pPr>
            <a:r>
              <a:rPr lang="en-US" sz="2400" b="1" dirty="0">
                <a:latin typeface="Arial" panose="020B0604020202020204" pitchFamily="34" charset="0"/>
                <a:cs typeface="Arial" panose="020B0604020202020204" pitchFamily="34" charset="0"/>
              </a:rPr>
              <a:t>NOTE: </a:t>
            </a:r>
            <a:r>
              <a:rPr lang="en-US" sz="2400" dirty="0">
                <a:latin typeface="Arial" panose="020B0604020202020204" pitchFamily="34" charset="0"/>
                <a:cs typeface="Arial" panose="020B0604020202020204" pitchFamily="34" charset="0"/>
              </a:rPr>
              <a:t>The </a:t>
            </a:r>
            <a:r>
              <a:rPr lang="en-US" sz="2400" b="1" dirty="0">
                <a:latin typeface="Arial" panose="020B0604020202020204" pitchFamily="34" charset="0"/>
                <a:cs typeface="Arial" panose="020B0604020202020204" pitchFamily="34" charset="0"/>
              </a:rPr>
              <a:t>deadline</a:t>
            </a:r>
            <a:r>
              <a:rPr lang="en-US" sz="2400" dirty="0">
                <a:latin typeface="Arial" panose="020B0604020202020204" pitchFamily="34" charset="0"/>
                <a:cs typeface="Arial" panose="020B0604020202020204" pitchFamily="34" charset="0"/>
              </a:rPr>
              <a:t> to enter the sign-in code is </a:t>
            </a:r>
            <a:r>
              <a:rPr lang="en-US" sz="2400" b="1" dirty="0">
                <a:latin typeface="Arial" panose="020B0604020202020204" pitchFamily="34" charset="0"/>
                <a:cs typeface="Arial" panose="020B0604020202020204" pitchFamily="34" charset="0"/>
              </a:rPr>
              <a:t>November 19, 2025 @ 5:00 PM</a:t>
            </a:r>
          </a:p>
          <a:p>
            <a:endParaRPr lang="en-US" sz="2400" b="1"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You may enter the sign-in code to complete the course evaluation by:</a:t>
            </a:r>
          </a:p>
        </p:txBody>
      </p:sp>
      <p:sp>
        <p:nvSpPr>
          <p:cNvPr id="32" name="TextBox 31">
            <a:extLst>
              <a:ext uri="{FF2B5EF4-FFF2-40B4-BE49-F238E27FC236}">
                <a16:creationId xmlns:a16="http://schemas.microsoft.com/office/drawing/2014/main" id="{344F5B2A-8217-2518-50F2-56A39EAE5DDE}"/>
              </a:ext>
            </a:extLst>
          </p:cNvPr>
          <p:cNvSpPr txBox="1"/>
          <p:nvPr/>
        </p:nvSpPr>
        <p:spPr>
          <a:xfrm>
            <a:off x="4669899" y="5400841"/>
            <a:ext cx="13234643" cy="3354765"/>
          </a:xfrm>
          <a:prstGeom prst="rect">
            <a:avLst/>
          </a:prstGeom>
          <a:noFill/>
        </p:spPr>
        <p:txBody>
          <a:bodyPr wrap="square" rtlCol="0">
            <a:spAutoFit/>
          </a:bodyPr>
          <a:lstStyle/>
          <a:p>
            <a:pPr marL="342900" indent="-342900">
              <a:lnSpc>
                <a:spcPct val="150000"/>
              </a:lnSpc>
              <a:buFont typeface="+mj-lt"/>
              <a:buAutoNum type="arabicPeriod"/>
            </a:pPr>
            <a:r>
              <a:rPr lang="en-US" sz="2400" b="1" dirty="0">
                <a:latin typeface="Arial" panose="020B0604020202020204" pitchFamily="34" charset="0"/>
                <a:cs typeface="Arial" panose="020B0604020202020204" pitchFamily="34" charset="0"/>
              </a:rPr>
              <a:t>Text </a:t>
            </a:r>
            <a:r>
              <a:rPr lang="en-US" sz="2400" dirty="0">
                <a:latin typeface="Arial" panose="020B0604020202020204" pitchFamily="34" charset="0"/>
                <a:cs typeface="Arial" panose="020B0604020202020204" pitchFamily="34" charset="0"/>
              </a:rPr>
              <a:t>the activity identification code to (828) 295-1144, </a:t>
            </a:r>
            <a:r>
              <a:rPr lang="en-US" sz="2400" b="1" i="1" dirty="0">
                <a:latin typeface="Arial" panose="020B0604020202020204" pitchFamily="34" charset="0"/>
                <a:cs typeface="Arial" panose="020B0604020202020204" pitchFamily="34" charset="0"/>
              </a:rPr>
              <a:t>OR</a:t>
            </a:r>
          </a:p>
          <a:p>
            <a:pPr marL="342900" indent="-342900">
              <a:lnSpc>
                <a:spcPct val="150000"/>
              </a:lnSpc>
              <a:buFont typeface="+mj-lt"/>
              <a:buAutoNum type="arabicPeriod"/>
            </a:pPr>
            <a:r>
              <a:rPr lang="en-US" sz="2400" b="1" i="0" dirty="0">
                <a:effectLst/>
                <a:latin typeface="Arial" panose="020B0604020202020204" pitchFamily="34" charset="0"/>
                <a:cs typeface="Arial" panose="020B0604020202020204" pitchFamily="34" charset="0"/>
              </a:rPr>
              <a:t>Access</a:t>
            </a:r>
            <a:r>
              <a:rPr lang="en-US" sz="2400" i="0" dirty="0">
                <a:effectLst/>
                <a:latin typeface="Arial" panose="020B0604020202020204" pitchFamily="34" charset="0"/>
                <a:cs typeface="Arial" panose="020B0604020202020204" pitchFamily="34" charset="0"/>
              </a:rPr>
              <a:t> </a:t>
            </a:r>
            <a:r>
              <a:rPr lang="en-US" sz="2400" i="0" dirty="0">
                <a:effectLst/>
                <a:latin typeface="Arial" panose="020B0604020202020204" pitchFamily="34" charset="0"/>
                <a:cs typeface="Arial" panose="020B0604020202020204" pitchFamily="34" charset="0"/>
                <a:hlinkClick r:id="rId13">
                  <a:extLst>
                    <a:ext uri="{A12FA001-AC4F-418D-AE19-62706E023703}">
                      <ahyp:hlinkClr xmlns:ahyp="http://schemas.microsoft.com/office/drawing/2018/hyperlinkcolor" val="tx"/>
                    </a:ext>
                  </a:extLst>
                </a:hlinkClick>
              </a:rPr>
              <a:t>www.eed</a:t>
            </a:r>
            <a:r>
              <a:rPr lang="en-US" sz="2400" dirty="0">
                <a:latin typeface="Arial" panose="020B0604020202020204" pitchFamily="34" charset="0"/>
                <a:cs typeface="Arial" panose="020B0604020202020204" pitchFamily="34" charset="0"/>
                <a:hlinkClick r:id="rId13">
                  <a:extLst>
                    <a:ext uri="{A12FA001-AC4F-418D-AE19-62706E023703}">
                      <ahyp:hlinkClr xmlns:ahyp="http://schemas.microsoft.com/office/drawing/2018/hyperlinkcolor" val="tx"/>
                    </a:ext>
                  </a:extLst>
                </a:hlinkClick>
              </a:rPr>
              <a:t>s.com</a:t>
            </a:r>
            <a:r>
              <a:rPr lang="en-US" sz="2400" dirty="0">
                <a:latin typeface="Arial" panose="020B0604020202020204" pitchFamily="34" charset="0"/>
                <a:cs typeface="Arial" panose="020B0604020202020204" pitchFamily="34" charset="0"/>
              </a:rPr>
              <a:t> from a mobile device or PC and enter the activity identification code, </a:t>
            </a:r>
            <a:r>
              <a:rPr lang="en-US" sz="2400" b="1" i="1" dirty="0">
                <a:latin typeface="Arial" panose="020B0604020202020204" pitchFamily="34" charset="0"/>
                <a:cs typeface="Arial" panose="020B0604020202020204" pitchFamily="34" charset="0"/>
              </a:rPr>
              <a:t>OR</a:t>
            </a:r>
          </a:p>
          <a:p>
            <a:pPr marL="342900" indent="-342900">
              <a:buFont typeface="+mj-lt"/>
              <a:buAutoNum type="arabicPeriod"/>
            </a:pPr>
            <a:r>
              <a:rPr lang="en-US" sz="2400" b="1" dirty="0">
                <a:latin typeface="Arial" panose="020B0604020202020204" pitchFamily="34" charset="0"/>
                <a:cs typeface="Arial" panose="020B0604020202020204" pitchFamily="34" charset="0"/>
              </a:rPr>
              <a:t>Download</a:t>
            </a:r>
            <a:r>
              <a:rPr lang="en-US" sz="2400" dirty="0">
                <a:latin typeface="Arial" panose="020B0604020202020204" pitchFamily="34" charset="0"/>
                <a:cs typeface="Arial" panose="020B0604020202020204" pitchFamily="34" charset="0"/>
              </a:rPr>
              <a:t> the </a:t>
            </a:r>
            <a:r>
              <a:rPr lang="en-US" sz="2400" dirty="0" err="1">
                <a:latin typeface="Arial" panose="020B0604020202020204" pitchFamily="34" charset="0"/>
                <a:cs typeface="Arial" panose="020B0604020202020204" pitchFamily="34" charset="0"/>
              </a:rPr>
              <a:t>eeds</a:t>
            </a:r>
            <a:r>
              <a:rPr lang="en-US" sz="2400" dirty="0">
                <a:latin typeface="Arial" panose="020B0604020202020204" pitchFamily="34" charset="0"/>
                <a:cs typeface="Arial" panose="020B0604020202020204" pitchFamily="34" charset="0"/>
              </a:rPr>
              <a:t> mobile app (iOS, Android) and use the activity identification code to sign-in to events, </a:t>
            </a:r>
            <a:r>
              <a:rPr lang="en-US" sz="2400" b="1" i="1" dirty="0">
                <a:latin typeface="Arial" panose="020B0604020202020204" pitchFamily="34" charset="0"/>
                <a:cs typeface="Arial" panose="020B0604020202020204" pitchFamily="34" charset="0"/>
              </a:rPr>
              <a:t>OR</a:t>
            </a:r>
          </a:p>
          <a:p>
            <a:pPr marL="342900" indent="-342900">
              <a:lnSpc>
                <a:spcPct val="150000"/>
              </a:lnSpc>
              <a:buFont typeface="+mj-lt"/>
              <a:buAutoNum type="arabicPeriod"/>
            </a:pPr>
            <a:r>
              <a:rPr lang="en-US" sz="2400" b="1" dirty="0">
                <a:latin typeface="Arial" panose="020B0604020202020204" pitchFamily="34" charset="0"/>
                <a:cs typeface="Arial" panose="020B0604020202020204" pitchFamily="34" charset="0"/>
              </a:rPr>
              <a:t>Scan</a:t>
            </a:r>
            <a:r>
              <a:rPr lang="en-US" sz="2400" dirty="0">
                <a:latin typeface="Arial" panose="020B0604020202020204" pitchFamily="34" charset="0"/>
                <a:cs typeface="Arial" panose="020B0604020202020204" pitchFamily="34" charset="0"/>
              </a:rPr>
              <a:t> the QR code on the left.</a:t>
            </a:r>
          </a:p>
          <a:p>
            <a:endParaRPr lang="en-US" sz="2000" dirty="0"/>
          </a:p>
        </p:txBody>
      </p:sp>
      <p:sp>
        <p:nvSpPr>
          <p:cNvPr id="33" name="TextBox 32">
            <a:extLst>
              <a:ext uri="{FF2B5EF4-FFF2-40B4-BE49-F238E27FC236}">
                <a16:creationId xmlns:a16="http://schemas.microsoft.com/office/drawing/2014/main" id="{8641928F-24CA-359D-E0D2-1871E11A3FA1}"/>
              </a:ext>
            </a:extLst>
          </p:cNvPr>
          <p:cNvSpPr txBox="1"/>
          <p:nvPr/>
        </p:nvSpPr>
        <p:spPr>
          <a:xfrm>
            <a:off x="1958581" y="8599473"/>
            <a:ext cx="14810108" cy="584775"/>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Once your attendance is confirmed </a:t>
            </a:r>
            <a:r>
              <a:rPr lang="en-US" sz="1600" dirty="0">
                <a:latin typeface="Arial" panose="020B0604020202020204" pitchFamily="34" charset="0"/>
                <a:cs typeface="Arial" panose="020B0604020202020204" pitchFamily="34" charset="0"/>
              </a:rPr>
              <a:t>via the Zoom Roster, and that you have met all attendance requirements, </a:t>
            </a:r>
            <a:r>
              <a:rPr lang="en-US" sz="1600" b="1" dirty="0">
                <a:latin typeface="Arial" panose="020B0604020202020204" pitchFamily="34" charset="0"/>
                <a:cs typeface="Arial" panose="020B0604020202020204" pitchFamily="34" charset="0"/>
              </a:rPr>
              <a:t>you will receive an e-mail that your certificate is available </a:t>
            </a:r>
            <a:r>
              <a:rPr lang="en-US" sz="1600" dirty="0">
                <a:latin typeface="Arial" panose="020B0604020202020204" pitchFamily="34" charset="0"/>
                <a:cs typeface="Arial" panose="020B0604020202020204" pitchFamily="34" charset="0"/>
              </a:rPr>
              <a:t>7-10 business days post event</a:t>
            </a:r>
            <a:r>
              <a:rPr lang="en-US" sz="1600" b="1" dirty="0">
                <a:latin typeface="Arial" panose="020B0604020202020204" pitchFamily="34" charset="0"/>
                <a:cs typeface="Arial" panose="020B0604020202020204" pitchFamily="34" charset="0"/>
              </a:rPr>
              <a:t>.</a:t>
            </a:r>
            <a:endParaRPr lang="en-US" sz="1600" dirty="0"/>
          </a:p>
        </p:txBody>
      </p:sp>
      <p:pic>
        <p:nvPicPr>
          <p:cNvPr id="28" name="Picture 2" descr="Sign-In to Event at eeds.com">
            <a:extLst>
              <a:ext uri="{FF2B5EF4-FFF2-40B4-BE49-F238E27FC236}">
                <a16:creationId xmlns:a16="http://schemas.microsoft.com/office/drawing/2014/main" id="{67FC0F33-F36B-9EC0-CD8D-136573221931}"/>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026711" y="5583023"/>
            <a:ext cx="2583727" cy="2583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6664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40790" y="0"/>
            <a:ext cx="212090" cy="5143500"/>
            <a:chOff x="0" y="0"/>
            <a:chExt cx="55859" cy="1354667"/>
          </a:xfrm>
        </p:grpSpPr>
        <p:sp>
          <p:nvSpPr>
            <p:cNvPr id="3" name="Freeform 3"/>
            <p:cNvSpPr/>
            <p:nvPr/>
          </p:nvSpPr>
          <p:spPr>
            <a:xfrm>
              <a:off x="0" y="0"/>
              <a:ext cx="55859" cy="1354667"/>
            </a:xfrm>
            <a:custGeom>
              <a:avLst/>
              <a:gdLst/>
              <a:ahLst/>
              <a:cxnLst/>
              <a:rect l="l" t="t" r="r" b="b"/>
              <a:pathLst>
                <a:path w="55859" h="1354667">
                  <a:moveTo>
                    <a:pt x="0" y="0"/>
                  </a:moveTo>
                  <a:lnTo>
                    <a:pt x="55859" y="0"/>
                  </a:lnTo>
                  <a:lnTo>
                    <a:pt x="55859" y="1354667"/>
                  </a:lnTo>
                  <a:lnTo>
                    <a:pt x="0" y="1354667"/>
                  </a:lnTo>
                  <a:close/>
                </a:path>
              </a:pathLst>
            </a:custGeom>
            <a:solidFill>
              <a:srgbClr val="F9B314"/>
            </a:solidFill>
          </p:spPr>
          <p:txBody>
            <a:bodyPr/>
            <a:lstStyle/>
            <a:p>
              <a:endParaRPr lang="en-US"/>
            </a:p>
          </p:txBody>
        </p:sp>
        <p:sp>
          <p:nvSpPr>
            <p:cNvPr id="4" name="TextBox 4"/>
            <p:cNvSpPr txBox="1"/>
            <p:nvPr/>
          </p:nvSpPr>
          <p:spPr>
            <a:xfrm>
              <a:off x="0" y="-38100"/>
              <a:ext cx="55859" cy="1392767"/>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958580" y="1028700"/>
            <a:ext cx="3218833" cy="1300334"/>
            <a:chOff x="0" y="0"/>
            <a:chExt cx="4291777" cy="1733779"/>
          </a:xfrm>
        </p:grpSpPr>
        <p:sp>
          <p:nvSpPr>
            <p:cNvPr id="6" name="Freeform 6"/>
            <p:cNvSpPr/>
            <p:nvPr/>
          </p:nvSpPr>
          <p:spPr>
            <a:xfrm rot="-586919">
              <a:off x="883005" y="33315"/>
              <a:ext cx="449971" cy="675378"/>
            </a:xfrm>
            <a:custGeom>
              <a:avLst/>
              <a:gdLst/>
              <a:ahLst/>
              <a:cxnLst/>
              <a:rect l="l" t="t" r="r" b="b"/>
              <a:pathLst>
                <a:path w="449971" h="675378">
                  <a:moveTo>
                    <a:pt x="0" y="0"/>
                  </a:moveTo>
                  <a:lnTo>
                    <a:pt x="449970" y="0"/>
                  </a:lnTo>
                  <a:lnTo>
                    <a:pt x="449970" y="675379"/>
                  </a:lnTo>
                  <a:lnTo>
                    <a:pt x="0" y="67537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Freeform 7"/>
            <p:cNvSpPr/>
            <p:nvPr/>
          </p:nvSpPr>
          <p:spPr>
            <a:xfrm rot="-3527984">
              <a:off x="486172" y="117037"/>
              <a:ext cx="410622" cy="616319"/>
            </a:xfrm>
            <a:custGeom>
              <a:avLst/>
              <a:gdLst/>
              <a:ahLst/>
              <a:cxnLst/>
              <a:rect l="l" t="t" r="r" b="b"/>
              <a:pathLst>
                <a:path w="410622" h="616319">
                  <a:moveTo>
                    <a:pt x="0" y="0"/>
                  </a:moveTo>
                  <a:lnTo>
                    <a:pt x="410623" y="0"/>
                  </a:lnTo>
                  <a:lnTo>
                    <a:pt x="410623" y="616319"/>
                  </a:lnTo>
                  <a:lnTo>
                    <a:pt x="0" y="61631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p:cNvSpPr/>
            <p:nvPr/>
          </p:nvSpPr>
          <p:spPr>
            <a:xfrm rot="-6078961">
              <a:off x="213319" y="385668"/>
              <a:ext cx="377075" cy="565967"/>
            </a:xfrm>
            <a:custGeom>
              <a:avLst/>
              <a:gdLst/>
              <a:ahLst/>
              <a:cxnLst/>
              <a:rect l="l" t="t" r="r" b="b"/>
              <a:pathLst>
                <a:path w="377075" h="565967">
                  <a:moveTo>
                    <a:pt x="0" y="0"/>
                  </a:moveTo>
                  <a:lnTo>
                    <a:pt x="377075" y="0"/>
                  </a:lnTo>
                  <a:lnTo>
                    <a:pt x="377075" y="565967"/>
                  </a:lnTo>
                  <a:lnTo>
                    <a:pt x="0" y="5659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Freeform 9"/>
            <p:cNvSpPr/>
            <p:nvPr/>
          </p:nvSpPr>
          <p:spPr>
            <a:xfrm rot="-7906289">
              <a:off x="131728" y="695840"/>
              <a:ext cx="335368" cy="503367"/>
            </a:xfrm>
            <a:custGeom>
              <a:avLst/>
              <a:gdLst/>
              <a:ahLst/>
              <a:cxnLst/>
              <a:rect l="l" t="t" r="r" b="b"/>
              <a:pathLst>
                <a:path w="335368" h="503367">
                  <a:moveTo>
                    <a:pt x="0" y="0"/>
                  </a:moveTo>
                  <a:lnTo>
                    <a:pt x="335368" y="0"/>
                  </a:lnTo>
                  <a:lnTo>
                    <a:pt x="335368" y="503367"/>
                  </a:lnTo>
                  <a:lnTo>
                    <a:pt x="0" y="50336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0" name="Freeform 10"/>
            <p:cNvSpPr/>
            <p:nvPr/>
          </p:nvSpPr>
          <p:spPr>
            <a:xfrm rot="-10285624">
              <a:off x="204854" y="1025457"/>
              <a:ext cx="291781" cy="437945"/>
            </a:xfrm>
            <a:custGeom>
              <a:avLst/>
              <a:gdLst/>
              <a:ahLst/>
              <a:cxnLst/>
              <a:rect l="l" t="t" r="r" b="b"/>
              <a:pathLst>
                <a:path w="291781" h="437945">
                  <a:moveTo>
                    <a:pt x="0" y="0"/>
                  </a:moveTo>
                  <a:lnTo>
                    <a:pt x="291780" y="0"/>
                  </a:lnTo>
                  <a:lnTo>
                    <a:pt x="291780" y="437944"/>
                  </a:lnTo>
                  <a:lnTo>
                    <a:pt x="0" y="43794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1" name="Freeform 11"/>
            <p:cNvSpPr/>
            <p:nvPr/>
          </p:nvSpPr>
          <p:spPr>
            <a:xfrm rot="-1578899">
              <a:off x="412043" y="1231680"/>
              <a:ext cx="252258" cy="378624"/>
            </a:xfrm>
            <a:custGeom>
              <a:avLst/>
              <a:gdLst/>
              <a:ahLst/>
              <a:cxnLst/>
              <a:rect l="l" t="t" r="r" b="b"/>
              <a:pathLst>
                <a:path w="252258" h="378624">
                  <a:moveTo>
                    <a:pt x="0" y="0"/>
                  </a:moveTo>
                  <a:lnTo>
                    <a:pt x="252259" y="0"/>
                  </a:lnTo>
                  <a:lnTo>
                    <a:pt x="252259" y="378624"/>
                  </a:lnTo>
                  <a:lnTo>
                    <a:pt x="0" y="37862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2" name="Freeform 12"/>
            <p:cNvSpPr/>
            <p:nvPr/>
          </p:nvSpPr>
          <p:spPr>
            <a:xfrm rot="6582263">
              <a:off x="698086" y="1402100"/>
              <a:ext cx="224985" cy="337689"/>
            </a:xfrm>
            <a:custGeom>
              <a:avLst/>
              <a:gdLst/>
              <a:ahLst/>
              <a:cxnLst/>
              <a:rect l="l" t="t" r="r" b="b"/>
              <a:pathLst>
                <a:path w="224985" h="337689">
                  <a:moveTo>
                    <a:pt x="0" y="0"/>
                  </a:moveTo>
                  <a:lnTo>
                    <a:pt x="224985" y="0"/>
                  </a:lnTo>
                  <a:lnTo>
                    <a:pt x="224985" y="337689"/>
                  </a:lnTo>
                  <a:lnTo>
                    <a:pt x="0" y="33768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3" name="TextBox 13"/>
            <p:cNvSpPr txBox="1"/>
            <p:nvPr/>
          </p:nvSpPr>
          <p:spPr>
            <a:xfrm>
              <a:off x="644914" y="705864"/>
              <a:ext cx="393288"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K</a:t>
              </a:r>
            </a:p>
          </p:txBody>
        </p:sp>
        <p:sp>
          <p:nvSpPr>
            <p:cNvPr id="14" name="TextBox 14"/>
            <p:cNvSpPr txBox="1"/>
            <p:nvPr/>
          </p:nvSpPr>
          <p:spPr>
            <a:xfrm>
              <a:off x="998404" y="705864"/>
              <a:ext cx="393288"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a</a:t>
              </a:r>
            </a:p>
          </p:txBody>
        </p:sp>
        <p:sp>
          <p:nvSpPr>
            <p:cNvPr id="15" name="TextBox 15"/>
            <p:cNvSpPr txBox="1"/>
            <p:nvPr/>
          </p:nvSpPr>
          <p:spPr>
            <a:xfrm>
              <a:off x="1372912" y="705864"/>
              <a:ext cx="393288"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n</a:t>
              </a:r>
            </a:p>
          </p:txBody>
        </p:sp>
        <p:sp>
          <p:nvSpPr>
            <p:cNvPr id="16" name="TextBox 16"/>
            <p:cNvSpPr txBox="1"/>
            <p:nvPr/>
          </p:nvSpPr>
          <p:spPr>
            <a:xfrm>
              <a:off x="2105009" y="705864"/>
              <a:ext cx="359207"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u</a:t>
              </a:r>
            </a:p>
          </p:txBody>
        </p:sp>
        <p:sp>
          <p:nvSpPr>
            <p:cNvPr id="17" name="TextBox 17"/>
            <p:cNvSpPr txBox="1"/>
            <p:nvPr/>
          </p:nvSpPr>
          <p:spPr>
            <a:xfrm>
              <a:off x="1717978" y="705864"/>
              <a:ext cx="393288"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S</a:t>
              </a:r>
            </a:p>
          </p:txBody>
        </p:sp>
        <p:sp>
          <p:nvSpPr>
            <p:cNvPr id="18" name="TextBox 18"/>
            <p:cNvSpPr txBox="1"/>
            <p:nvPr/>
          </p:nvSpPr>
          <p:spPr>
            <a:xfrm>
              <a:off x="2369048" y="705864"/>
              <a:ext cx="393288"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r</a:t>
              </a:r>
            </a:p>
          </p:txBody>
        </p:sp>
        <p:sp>
          <p:nvSpPr>
            <p:cNvPr id="19" name="TextBox 19"/>
            <p:cNvSpPr txBox="1"/>
            <p:nvPr/>
          </p:nvSpPr>
          <p:spPr>
            <a:xfrm>
              <a:off x="2655841" y="705864"/>
              <a:ext cx="393288"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v</a:t>
              </a:r>
            </a:p>
          </p:txBody>
        </p:sp>
        <p:sp>
          <p:nvSpPr>
            <p:cNvPr id="20" name="TextBox 20"/>
            <p:cNvSpPr txBox="1"/>
            <p:nvPr/>
          </p:nvSpPr>
          <p:spPr>
            <a:xfrm>
              <a:off x="2897599" y="705864"/>
              <a:ext cx="393288"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i</a:t>
              </a:r>
            </a:p>
          </p:txBody>
        </p:sp>
        <p:sp>
          <p:nvSpPr>
            <p:cNvPr id="21" name="TextBox 21"/>
            <p:cNvSpPr txBox="1"/>
            <p:nvPr/>
          </p:nvSpPr>
          <p:spPr>
            <a:xfrm>
              <a:off x="3142523" y="705864"/>
              <a:ext cx="393288"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v</a:t>
              </a:r>
            </a:p>
          </p:txBody>
        </p:sp>
        <p:sp>
          <p:nvSpPr>
            <p:cNvPr id="22" name="TextBox 22"/>
            <p:cNvSpPr txBox="1"/>
            <p:nvPr/>
          </p:nvSpPr>
          <p:spPr>
            <a:xfrm>
              <a:off x="3471239" y="705864"/>
              <a:ext cx="393288"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e</a:t>
              </a:r>
            </a:p>
          </p:txBody>
        </p:sp>
        <p:sp>
          <p:nvSpPr>
            <p:cNvPr id="23" name="TextBox 23"/>
            <p:cNvSpPr txBox="1"/>
            <p:nvPr/>
          </p:nvSpPr>
          <p:spPr>
            <a:xfrm>
              <a:off x="3851924" y="1064154"/>
              <a:ext cx="177861" cy="337170"/>
            </a:xfrm>
            <a:prstGeom prst="rect">
              <a:avLst/>
            </a:prstGeom>
          </p:spPr>
          <p:txBody>
            <a:bodyPr lIns="0" tIns="0" rIns="0" bIns="0" rtlCol="0" anchor="t">
              <a:spAutoFit/>
            </a:bodyPr>
            <a:lstStyle/>
            <a:p>
              <a:pPr algn="ctr">
                <a:lnSpc>
                  <a:spcPts val="1891"/>
                </a:lnSpc>
                <a:spcBef>
                  <a:spcPct val="0"/>
                </a:spcBef>
              </a:pPr>
              <a:r>
                <a:rPr lang="en-US" sz="1891" spc="-66">
                  <a:solidFill>
                    <a:srgbClr val="E9A500"/>
                  </a:solidFill>
                  <a:latin typeface="Sunborn"/>
                  <a:ea typeface="Sunborn"/>
                  <a:cs typeface="Sunborn"/>
                  <a:sym typeface="Sunborn"/>
                </a:rPr>
                <a:t>2</a:t>
              </a:r>
            </a:p>
          </p:txBody>
        </p:sp>
        <p:sp>
          <p:nvSpPr>
            <p:cNvPr id="24" name="TextBox 24"/>
            <p:cNvSpPr txBox="1"/>
            <p:nvPr/>
          </p:nvSpPr>
          <p:spPr>
            <a:xfrm>
              <a:off x="4082614" y="1067639"/>
              <a:ext cx="209163" cy="337155"/>
            </a:xfrm>
            <a:prstGeom prst="rect">
              <a:avLst/>
            </a:prstGeom>
          </p:spPr>
          <p:txBody>
            <a:bodyPr lIns="0" tIns="0" rIns="0" bIns="0" rtlCol="0" anchor="t">
              <a:spAutoFit/>
            </a:bodyPr>
            <a:lstStyle/>
            <a:p>
              <a:pPr algn="ctr">
                <a:lnSpc>
                  <a:spcPts val="1891"/>
                </a:lnSpc>
                <a:spcBef>
                  <a:spcPct val="0"/>
                </a:spcBef>
              </a:pPr>
              <a:r>
                <a:rPr lang="en-US" sz="1891" spc="-66">
                  <a:solidFill>
                    <a:srgbClr val="DC9C02"/>
                  </a:solidFill>
                  <a:latin typeface="Sunborn"/>
                  <a:ea typeface="Sunborn"/>
                  <a:cs typeface="Sunborn"/>
                  <a:sym typeface="Sunborn"/>
                </a:rPr>
                <a:t>0</a:t>
              </a:r>
            </a:p>
          </p:txBody>
        </p:sp>
        <p:sp>
          <p:nvSpPr>
            <p:cNvPr id="25" name="TextBox 25"/>
            <p:cNvSpPr txBox="1"/>
            <p:nvPr/>
          </p:nvSpPr>
          <p:spPr>
            <a:xfrm>
              <a:off x="4039510" y="1064154"/>
              <a:ext cx="58350" cy="337155"/>
            </a:xfrm>
            <a:prstGeom prst="rect">
              <a:avLst/>
            </a:prstGeom>
          </p:spPr>
          <p:txBody>
            <a:bodyPr lIns="0" tIns="0" rIns="0" bIns="0" rtlCol="0" anchor="t">
              <a:spAutoFit/>
            </a:bodyPr>
            <a:lstStyle/>
            <a:p>
              <a:pPr algn="ctr">
                <a:lnSpc>
                  <a:spcPts val="1891"/>
                </a:lnSpc>
                <a:spcBef>
                  <a:spcPct val="0"/>
                </a:spcBef>
              </a:pPr>
              <a:r>
                <a:rPr lang="en-US" sz="1891" spc="-66">
                  <a:solidFill>
                    <a:srgbClr val="DC9C02"/>
                  </a:solidFill>
                  <a:latin typeface="Sunborn"/>
                  <a:ea typeface="Sunborn"/>
                  <a:cs typeface="Sunborn"/>
                  <a:sym typeface="Sunborn"/>
                </a:rPr>
                <a:t>.</a:t>
              </a:r>
            </a:p>
          </p:txBody>
        </p:sp>
      </p:grpSp>
      <p:sp>
        <p:nvSpPr>
          <p:cNvPr id="26" name="TextBox 26"/>
          <p:cNvSpPr txBox="1"/>
          <p:nvPr/>
        </p:nvSpPr>
        <p:spPr>
          <a:xfrm rot="-5400000">
            <a:off x="-770338" y="6894912"/>
            <a:ext cx="3974630" cy="471805"/>
          </a:xfrm>
          <a:prstGeom prst="rect">
            <a:avLst/>
          </a:prstGeom>
        </p:spPr>
        <p:txBody>
          <a:bodyPr lIns="0" tIns="0" rIns="0" bIns="0" rtlCol="0" anchor="t">
            <a:spAutoFit/>
          </a:bodyPr>
          <a:lstStyle/>
          <a:p>
            <a:pPr algn="l">
              <a:lnSpc>
                <a:spcPts val="3920"/>
              </a:lnSpc>
            </a:pPr>
            <a:r>
              <a:rPr lang="en-US" sz="2800" b="1">
                <a:solidFill>
                  <a:srgbClr val="101010"/>
                </a:solidFill>
                <a:latin typeface="Montserrat Medium"/>
                <a:ea typeface="Montserrat Medium"/>
                <a:cs typeface="Montserrat Medium"/>
                <a:sym typeface="Montserrat Medium"/>
              </a:rPr>
              <a:t>kansurvive.com</a:t>
            </a:r>
          </a:p>
        </p:txBody>
      </p:sp>
      <p:sp>
        <p:nvSpPr>
          <p:cNvPr id="27" name="TextBox 27"/>
          <p:cNvSpPr txBox="1"/>
          <p:nvPr/>
        </p:nvSpPr>
        <p:spPr>
          <a:xfrm>
            <a:off x="9655300" y="1612192"/>
            <a:ext cx="7604000" cy="580390"/>
          </a:xfrm>
          <a:prstGeom prst="rect">
            <a:avLst/>
          </a:prstGeom>
        </p:spPr>
        <p:txBody>
          <a:bodyPr lIns="0" tIns="0" rIns="0" bIns="0" rtlCol="0" anchor="t">
            <a:spAutoFit/>
          </a:bodyPr>
          <a:lstStyle/>
          <a:p>
            <a:pPr algn="r">
              <a:lnSpc>
                <a:spcPts val="4759"/>
              </a:lnSpc>
            </a:pPr>
            <a:r>
              <a:rPr lang="en-US" sz="3399" b="1" spc="186">
                <a:solidFill>
                  <a:srgbClr val="101010"/>
                </a:solidFill>
                <a:latin typeface="Montserrat Bold"/>
                <a:ea typeface="Montserrat Bold"/>
                <a:cs typeface="Montserrat Bold"/>
                <a:sym typeface="Montserrat Bold"/>
              </a:rPr>
              <a:t>DISCLOSURES</a:t>
            </a:r>
          </a:p>
        </p:txBody>
      </p:sp>
      <p:sp>
        <p:nvSpPr>
          <p:cNvPr id="28" name="TextBox 27">
            <a:extLst>
              <a:ext uri="{FF2B5EF4-FFF2-40B4-BE49-F238E27FC236}">
                <a16:creationId xmlns:a16="http://schemas.microsoft.com/office/drawing/2014/main" id="{9B542102-4907-7CB3-3F2C-6312A97B774B}"/>
              </a:ext>
            </a:extLst>
          </p:cNvPr>
          <p:cNvSpPr txBox="1"/>
          <p:nvPr/>
        </p:nvSpPr>
        <p:spPr>
          <a:xfrm>
            <a:off x="2024114" y="2843404"/>
            <a:ext cx="14617389" cy="5201424"/>
          </a:xfrm>
          <a:prstGeom prst="rect">
            <a:avLst/>
          </a:prstGeom>
          <a:noFill/>
        </p:spPr>
        <p:txBody>
          <a:bodyPr wrap="square">
            <a:spAutoFit/>
          </a:bodyPr>
          <a:lstStyle/>
          <a:p>
            <a:r>
              <a:rPr lang="en-US" dirty="0">
                <a:solidFill>
                  <a:srgbClr val="000000"/>
                </a:solidFill>
                <a:latin typeface="Univers" panose="020B0503020202020204" pitchFamily="34" charset="0"/>
                <a:cs typeface="Arial" panose="020B0604020202020204" pitchFamily="34" charset="0"/>
              </a:rPr>
              <a:t>Below contains disclosure of all financial relationships with any ineligible companies from individuals involved in planning, design and/or implementation of this offering over the past 24 months. We define ineligible companies as those whose primary business is producing, marketing, selling, re-selling, or distributing healthcare products used by or on patients.</a:t>
            </a:r>
          </a:p>
          <a:p>
            <a:endParaRPr lang="en-US" sz="1600" dirty="0">
              <a:solidFill>
                <a:srgbClr val="000000"/>
              </a:solidFill>
              <a:latin typeface="Univers" panose="020B0503020202020204" pitchFamily="34" charset="0"/>
              <a:cs typeface="Arial" panose="020B0604020202020204" pitchFamily="34" charset="0"/>
            </a:endParaRPr>
          </a:p>
          <a:p>
            <a:endParaRPr lang="en-US" sz="1600" dirty="0">
              <a:solidFill>
                <a:srgbClr val="000000"/>
              </a:solidFill>
              <a:latin typeface="Univers" panose="020B0503020202020204" pitchFamily="34" charset="0"/>
              <a:cs typeface="Arial" panose="020B0604020202020204" pitchFamily="34" charset="0"/>
            </a:endParaRPr>
          </a:p>
          <a:p>
            <a:r>
              <a:rPr lang="en-US" sz="1800" b="1" dirty="0">
                <a:latin typeface="Univers" panose="020B0503020202020204" pitchFamily="34" charset="0"/>
                <a:cs typeface="Arial" panose="020B0604020202020204" pitchFamily="34" charset="0"/>
              </a:rPr>
              <a:t>The following presenters/moderators/panelists/planning committee members report no relationships </a:t>
            </a:r>
          </a:p>
          <a:p>
            <a:r>
              <a:rPr lang="en-US" sz="1800" b="1" dirty="0">
                <a:latin typeface="Univers" panose="020B0503020202020204" pitchFamily="34" charset="0"/>
                <a:cs typeface="Arial" panose="020B0604020202020204" pitchFamily="34" charset="0"/>
              </a:rPr>
              <a:t>of a financial, professional or personal nature with ineligible companies over the past 24 months:</a:t>
            </a:r>
          </a:p>
          <a:p>
            <a:endParaRPr lang="en-US" sz="1800" b="1" dirty="0">
              <a:latin typeface="Univers" panose="020B0503020202020204" pitchFamily="34" charset="0"/>
              <a:cs typeface="Arial" panose="020B0604020202020204" pitchFamily="34" charset="0"/>
            </a:endParaRPr>
          </a:p>
          <a:p>
            <a:r>
              <a:rPr lang="en-US" sz="2000" dirty="0">
                <a:latin typeface="Univers" panose="020B0503020202020204" pitchFamily="34" charset="0"/>
              </a:rPr>
              <a:t>Karen Aufdemberge, RN; Allen Greiner, MD; Catie Knight, MPH; Jennifer McKenney, MD; Chelsea Johanson, PA-C</a:t>
            </a:r>
          </a:p>
          <a:p>
            <a:endParaRPr lang="en-US" dirty="0">
              <a:latin typeface="Univers" panose="020B0503020202020204" pitchFamily="34" charset="0"/>
            </a:endParaRPr>
          </a:p>
          <a:p>
            <a:r>
              <a:rPr lang="en-US" sz="1800" b="1" dirty="0">
                <a:latin typeface="Univers" panose="020B0503020202020204" pitchFamily="34" charset="0"/>
                <a:cs typeface="Arial" panose="020B0604020202020204" pitchFamily="34" charset="0"/>
              </a:rPr>
              <a:t>The following presenters/moderators/panelists/planning committee members have disclosed relationships of a financial, professional or personal nature with ineligible companies over the past 24 months:</a:t>
            </a:r>
          </a:p>
          <a:p>
            <a:endParaRPr lang="en-US" sz="1800" b="1" dirty="0">
              <a:latin typeface="Univers" panose="020B0503020202020204" pitchFamily="34" charset="0"/>
              <a:cs typeface="Arial" panose="020B0604020202020204" pitchFamily="34" charset="0"/>
            </a:endParaRPr>
          </a:p>
          <a:p>
            <a:r>
              <a:rPr lang="en-US" sz="2000" dirty="0">
                <a:latin typeface="Univers" panose="020B0503020202020204" pitchFamily="34" charset="0"/>
              </a:rPr>
              <a:t>Jennifer Klemp, PhD</a:t>
            </a:r>
          </a:p>
          <a:p>
            <a:r>
              <a:rPr lang="en-US" sz="2000" dirty="0">
                <a:latin typeface="Univers" panose="020B0503020202020204" pitchFamily="34" charset="0"/>
              </a:rPr>
              <a:t>Caris Life Science, Inc.: Stock Options, Salary</a:t>
            </a:r>
          </a:p>
          <a:p>
            <a:endParaRPr lang="en-US" sz="2000" dirty="0">
              <a:latin typeface="Univers" panose="020B0503020202020204" pitchFamily="34" charset="0"/>
            </a:endParaRPr>
          </a:p>
          <a:p>
            <a:endParaRPr lang="en-US" sz="2000" dirty="0">
              <a:latin typeface="Univers" panose="020B0503020202020204" pitchFamily="34" charset="0"/>
            </a:endParaRPr>
          </a:p>
          <a:p>
            <a:r>
              <a:rPr lang="en-US" sz="2000" dirty="0">
                <a:latin typeface="Univers" panose="020B0503020202020204" pitchFamily="34" charset="0"/>
              </a:rPr>
              <a:t>All Financial Relationships have been mitigated.</a:t>
            </a:r>
          </a:p>
        </p:txBody>
      </p:sp>
      <p:sp>
        <p:nvSpPr>
          <p:cNvPr id="29" name="TextBox 28">
            <a:extLst>
              <a:ext uri="{FF2B5EF4-FFF2-40B4-BE49-F238E27FC236}">
                <a16:creationId xmlns:a16="http://schemas.microsoft.com/office/drawing/2014/main" id="{8FCDE0C4-2EDB-2F98-0FE2-FFC25E87F3EF}"/>
              </a:ext>
            </a:extLst>
          </p:cNvPr>
          <p:cNvSpPr txBox="1"/>
          <p:nvPr/>
        </p:nvSpPr>
        <p:spPr>
          <a:xfrm>
            <a:off x="2088962" y="9280012"/>
            <a:ext cx="15324395" cy="369332"/>
          </a:xfrm>
          <a:prstGeom prst="rect">
            <a:avLst/>
          </a:prstGeom>
          <a:noFill/>
        </p:spPr>
        <p:txBody>
          <a:bodyPr wrap="square" rtlCol="0">
            <a:spAutoFit/>
          </a:bodyPr>
          <a:lstStyle/>
          <a:p>
            <a:r>
              <a:rPr lang="en-US" b="1" spc="-82" dirty="0">
                <a:solidFill>
                  <a:schemeClr val="accent1">
                    <a:lumMod val="75000"/>
                  </a:schemeClr>
                </a:solidFill>
                <a:latin typeface="Univers"/>
                <a:ea typeface="Univers"/>
                <a:cs typeface="Univers"/>
                <a:sym typeface="Univers"/>
              </a:rPr>
              <a:t>Continuing Education provided by KU Area Health Education Center | </a:t>
            </a:r>
            <a:r>
              <a:rPr lang="en-US" b="1" spc="-82" dirty="0">
                <a:solidFill>
                  <a:schemeClr val="accent1">
                    <a:lumMod val="75000"/>
                  </a:schemeClr>
                </a:solidFill>
                <a:latin typeface="Univers"/>
                <a:ea typeface="Univers"/>
                <a:cs typeface="Univers"/>
                <a:sym typeface="Univers"/>
                <a:hlinkClick r:id="rId12">
                  <a:extLst>
                    <a:ext uri="{A12FA001-AC4F-418D-AE19-62706E023703}">
                      <ahyp:hlinkClr xmlns:ahyp="http://schemas.microsoft.com/office/drawing/2018/hyperlinkcolor" val="tx"/>
                    </a:ext>
                  </a:extLst>
                </a:hlinkClick>
              </a:rPr>
              <a:t>www.kumc.edu/ahec</a:t>
            </a:r>
            <a:r>
              <a:rPr lang="en-US" b="1" spc="-82" dirty="0">
                <a:solidFill>
                  <a:schemeClr val="accent1">
                    <a:lumMod val="75000"/>
                  </a:schemeClr>
                </a:solidFill>
                <a:latin typeface="Univers"/>
                <a:ea typeface="Univers"/>
                <a:cs typeface="Univers"/>
                <a:sym typeface="Univers"/>
              </a:rPr>
              <a:t> | checkahec@kumc.edu</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40790" y="0"/>
            <a:ext cx="212090" cy="5143500"/>
            <a:chOff x="0" y="0"/>
            <a:chExt cx="55859" cy="1354667"/>
          </a:xfrm>
        </p:grpSpPr>
        <p:sp>
          <p:nvSpPr>
            <p:cNvPr id="3" name="Freeform 3"/>
            <p:cNvSpPr/>
            <p:nvPr/>
          </p:nvSpPr>
          <p:spPr>
            <a:xfrm>
              <a:off x="0" y="0"/>
              <a:ext cx="55859" cy="1354667"/>
            </a:xfrm>
            <a:custGeom>
              <a:avLst/>
              <a:gdLst/>
              <a:ahLst/>
              <a:cxnLst/>
              <a:rect l="l" t="t" r="r" b="b"/>
              <a:pathLst>
                <a:path w="55859" h="1354667">
                  <a:moveTo>
                    <a:pt x="0" y="0"/>
                  </a:moveTo>
                  <a:lnTo>
                    <a:pt x="55859" y="0"/>
                  </a:lnTo>
                  <a:lnTo>
                    <a:pt x="55859" y="1354667"/>
                  </a:lnTo>
                  <a:lnTo>
                    <a:pt x="0" y="1354667"/>
                  </a:lnTo>
                  <a:close/>
                </a:path>
              </a:pathLst>
            </a:custGeom>
            <a:solidFill>
              <a:srgbClr val="F9B314"/>
            </a:solidFill>
          </p:spPr>
          <p:txBody>
            <a:bodyPr/>
            <a:lstStyle/>
            <a:p>
              <a:endParaRPr lang="en-US"/>
            </a:p>
          </p:txBody>
        </p:sp>
        <p:sp>
          <p:nvSpPr>
            <p:cNvPr id="4" name="TextBox 4"/>
            <p:cNvSpPr txBox="1"/>
            <p:nvPr/>
          </p:nvSpPr>
          <p:spPr>
            <a:xfrm>
              <a:off x="0" y="-38100"/>
              <a:ext cx="55859" cy="1392767"/>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958580" y="1028700"/>
            <a:ext cx="3218833" cy="1300334"/>
            <a:chOff x="0" y="0"/>
            <a:chExt cx="4291777" cy="1733779"/>
          </a:xfrm>
        </p:grpSpPr>
        <p:sp>
          <p:nvSpPr>
            <p:cNvPr id="6" name="Freeform 6"/>
            <p:cNvSpPr/>
            <p:nvPr/>
          </p:nvSpPr>
          <p:spPr>
            <a:xfrm rot="-586919">
              <a:off x="883005" y="33315"/>
              <a:ext cx="449971" cy="675378"/>
            </a:xfrm>
            <a:custGeom>
              <a:avLst/>
              <a:gdLst/>
              <a:ahLst/>
              <a:cxnLst/>
              <a:rect l="l" t="t" r="r" b="b"/>
              <a:pathLst>
                <a:path w="449971" h="675378">
                  <a:moveTo>
                    <a:pt x="0" y="0"/>
                  </a:moveTo>
                  <a:lnTo>
                    <a:pt x="449970" y="0"/>
                  </a:lnTo>
                  <a:lnTo>
                    <a:pt x="449970" y="675379"/>
                  </a:lnTo>
                  <a:lnTo>
                    <a:pt x="0" y="67537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Freeform 7"/>
            <p:cNvSpPr/>
            <p:nvPr/>
          </p:nvSpPr>
          <p:spPr>
            <a:xfrm rot="-3527984">
              <a:off x="486172" y="117037"/>
              <a:ext cx="410622" cy="616319"/>
            </a:xfrm>
            <a:custGeom>
              <a:avLst/>
              <a:gdLst/>
              <a:ahLst/>
              <a:cxnLst/>
              <a:rect l="l" t="t" r="r" b="b"/>
              <a:pathLst>
                <a:path w="410622" h="616319">
                  <a:moveTo>
                    <a:pt x="0" y="0"/>
                  </a:moveTo>
                  <a:lnTo>
                    <a:pt x="410623" y="0"/>
                  </a:lnTo>
                  <a:lnTo>
                    <a:pt x="410623" y="616319"/>
                  </a:lnTo>
                  <a:lnTo>
                    <a:pt x="0" y="61631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p:cNvSpPr/>
            <p:nvPr/>
          </p:nvSpPr>
          <p:spPr>
            <a:xfrm rot="-6078961">
              <a:off x="213319" y="385668"/>
              <a:ext cx="377075" cy="565967"/>
            </a:xfrm>
            <a:custGeom>
              <a:avLst/>
              <a:gdLst/>
              <a:ahLst/>
              <a:cxnLst/>
              <a:rect l="l" t="t" r="r" b="b"/>
              <a:pathLst>
                <a:path w="377075" h="565967">
                  <a:moveTo>
                    <a:pt x="0" y="0"/>
                  </a:moveTo>
                  <a:lnTo>
                    <a:pt x="377075" y="0"/>
                  </a:lnTo>
                  <a:lnTo>
                    <a:pt x="377075" y="565967"/>
                  </a:lnTo>
                  <a:lnTo>
                    <a:pt x="0" y="5659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Freeform 9"/>
            <p:cNvSpPr/>
            <p:nvPr/>
          </p:nvSpPr>
          <p:spPr>
            <a:xfrm rot="-7906289">
              <a:off x="131728" y="695840"/>
              <a:ext cx="335368" cy="503367"/>
            </a:xfrm>
            <a:custGeom>
              <a:avLst/>
              <a:gdLst/>
              <a:ahLst/>
              <a:cxnLst/>
              <a:rect l="l" t="t" r="r" b="b"/>
              <a:pathLst>
                <a:path w="335368" h="503367">
                  <a:moveTo>
                    <a:pt x="0" y="0"/>
                  </a:moveTo>
                  <a:lnTo>
                    <a:pt x="335368" y="0"/>
                  </a:lnTo>
                  <a:lnTo>
                    <a:pt x="335368" y="503367"/>
                  </a:lnTo>
                  <a:lnTo>
                    <a:pt x="0" y="50336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0" name="Freeform 10"/>
            <p:cNvSpPr/>
            <p:nvPr/>
          </p:nvSpPr>
          <p:spPr>
            <a:xfrm rot="-10285624">
              <a:off x="204854" y="1025457"/>
              <a:ext cx="291781" cy="437945"/>
            </a:xfrm>
            <a:custGeom>
              <a:avLst/>
              <a:gdLst/>
              <a:ahLst/>
              <a:cxnLst/>
              <a:rect l="l" t="t" r="r" b="b"/>
              <a:pathLst>
                <a:path w="291781" h="437945">
                  <a:moveTo>
                    <a:pt x="0" y="0"/>
                  </a:moveTo>
                  <a:lnTo>
                    <a:pt x="291780" y="0"/>
                  </a:lnTo>
                  <a:lnTo>
                    <a:pt x="291780" y="437944"/>
                  </a:lnTo>
                  <a:lnTo>
                    <a:pt x="0" y="43794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1" name="Freeform 11"/>
            <p:cNvSpPr/>
            <p:nvPr/>
          </p:nvSpPr>
          <p:spPr>
            <a:xfrm rot="-1578899">
              <a:off x="412043" y="1231680"/>
              <a:ext cx="252258" cy="378624"/>
            </a:xfrm>
            <a:custGeom>
              <a:avLst/>
              <a:gdLst/>
              <a:ahLst/>
              <a:cxnLst/>
              <a:rect l="l" t="t" r="r" b="b"/>
              <a:pathLst>
                <a:path w="252258" h="378624">
                  <a:moveTo>
                    <a:pt x="0" y="0"/>
                  </a:moveTo>
                  <a:lnTo>
                    <a:pt x="252259" y="0"/>
                  </a:lnTo>
                  <a:lnTo>
                    <a:pt x="252259" y="378624"/>
                  </a:lnTo>
                  <a:lnTo>
                    <a:pt x="0" y="37862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2" name="Freeform 12"/>
            <p:cNvSpPr/>
            <p:nvPr/>
          </p:nvSpPr>
          <p:spPr>
            <a:xfrm rot="6582263">
              <a:off x="698086" y="1402100"/>
              <a:ext cx="224985" cy="337689"/>
            </a:xfrm>
            <a:custGeom>
              <a:avLst/>
              <a:gdLst/>
              <a:ahLst/>
              <a:cxnLst/>
              <a:rect l="l" t="t" r="r" b="b"/>
              <a:pathLst>
                <a:path w="224985" h="337689">
                  <a:moveTo>
                    <a:pt x="0" y="0"/>
                  </a:moveTo>
                  <a:lnTo>
                    <a:pt x="224985" y="0"/>
                  </a:lnTo>
                  <a:lnTo>
                    <a:pt x="224985" y="337689"/>
                  </a:lnTo>
                  <a:lnTo>
                    <a:pt x="0" y="33768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3" name="TextBox 13"/>
            <p:cNvSpPr txBox="1"/>
            <p:nvPr/>
          </p:nvSpPr>
          <p:spPr>
            <a:xfrm>
              <a:off x="644914" y="705864"/>
              <a:ext cx="393288"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K</a:t>
              </a:r>
            </a:p>
          </p:txBody>
        </p:sp>
        <p:sp>
          <p:nvSpPr>
            <p:cNvPr id="14" name="TextBox 14"/>
            <p:cNvSpPr txBox="1"/>
            <p:nvPr/>
          </p:nvSpPr>
          <p:spPr>
            <a:xfrm>
              <a:off x="998404" y="705864"/>
              <a:ext cx="393288"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a</a:t>
              </a:r>
            </a:p>
          </p:txBody>
        </p:sp>
        <p:sp>
          <p:nvSpPr>
            <p:cNvPr id="15" name="TextBox 15"/>
            <p:cNvSpPr txBox="1"/>
            <p:nvPr/>
          </p:nvSpPr>
          <p:spPr>
            <a:xfrm>
              <a:off x="1372912" y="705864"/>
              <a:ext cx="393288"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n</a:t>
              </a:r>
            </a:p>
          </p:txBody>
        </p:sp>
        <p:sp>
          <p:nvSpPr>
            <p:cNvPr id="16" name="TextBox 16"/>
            <p:cNvSpPr txBox="1"/>
            <p:nvPr/>
          </p:nvSpPr>
          <p:spPr>
            <a:xfrm>
              <a:off x="2105009" y="705864"/>
              <a:ext cx="359207"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u</a:t>
              </a:r>
            </a:p>
          </p:txBody>
        </p:sp>
        <p:sp>
          <p:nvSpPr>
            <p:cNvPr id="17" name="TextBox 17"/>
            <p:cNvSpPr txBox="1"/>
            <p:nvPr/>
          </p:nvSpPr>
          <p:spPr>
            <a:xfrm>
              <a:off x="1717978" y="705864"/>
              <a:ext cx="393288"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S</a:t>
              </a:r>
            </a:p>
          </p:txBody>
        </p:sp>
        <p:sp>
          <p:nvSpPr>
            <p:cNvPr id="18" name="TextBox 18"/>
            <p:cNvSpPr txBox="1"/>
            <p:nvPr/>
          </p:nvSpPr>
          <p:spPr>
            <a:xfrm>
              <a:off x="2369048" y="705864"/>
              <a:ext cx="393288"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r</a:t>
              </a:r>
            </a:p>
          </p:txBody>
        </p:sp>
        <p:sp>
          <p:nvSpPr>
            <p:cNvPr id="19" name="TextBox 19"/>
            <p:cNvSpPr txBox="1"/>
            <p:nvPr/>
          </p:nvSpPr>
          <p:spPr>
            <a:xfrm>
              <a:off x="2655841" y="705864"/>
              <a:ext cx="393288"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v</a:t>
              </a:r>
            </a:p>
          </p:txBody>
        </p:sp>
        <p:sp>
          <p:nvSpPr>
            <p:cNvPr id="20" name="TextBox 20"/>
            <p:cNvSpPr txBox="1"/>
            <p:nvPr/>
          </p:nvSpPr>
          <p:spPr>
            <a:xfrm>
              <a:off x="2897599" y="705864"/>
              <a:ext cx="393288"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i</a:t>
              </a:r>
            </a:p>
          </p:txBody>
        </p:sp>
        <p:sp>
          <p:nvSpPr>
            <p:cNvPr id="21" name="TextBox 21"/>
            <p:cNvSpPr txBox="1"/>
            <p:nvPr/>
          </p:nvSpPr>
          <p:spPr>
            <a:xfrm>
              <a:off x="3142523" y="705864"/>
              <a:ext cx="393288"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v</a:t>
              </a:r>
            </a:p>
          </p:txBody>
        </p:sp>
        <p:sp>
          <p:nvSpPr>
            <p:cNvPr id="22" name="TextBox 22"/>
            <p:cNvSpPr txBox="1"/>
            <p:nvPr/>
          </p:nvSpPr>
          <p:spPr>
            <a:xfrm>
              <a:off x="3471239" y="705864"/>
              <a:ext cx="393288"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e</a:t>
              </a:r>
            </a:p>
          </p:txBody>
        </p:sp>
        <p:sp>
          <p:nvSpPr>
            <p:cNvPr id="23" name="TextBox 23"/>
            <p:cNvSpPr txBox="1"/>
            <p:nvPr/>
          </p:nvSpPr>
          <p:spPr>
            <a:xfrm>
              <a:off x="3851924" y="1064154"/>
              <a:ext cx="177861" cy="337170"/>
            </a:xfrm>
            <a:prstGeom prst="rect">
              <a:avLst/>
            </a:prstGeom>
          </p:spPr>
          <p:txBody>
            <a:bodyPr lIns="0" tIns="0" rIns="0" bIns="0" rtlCol="0" anchor="t">
              <a:spAutoFit/>
            </a:bodyPr>
            <a:lstStyle/>
            <a:p>
              <a:pPr algn="ctr">
                <a:lnSpc>
                  <a:spcPts val="1891"/>
                </a:lnSpc>
                <a:spcBef>
                  <a:spcPct val="0"/>
                </a:spcBef>
              </a:pPr>
              <a:r>
                <a:rPr lang="en-US" sz="1891" spc="-66">
                  <a:solidFill>
                    <a:srgbClr val="E9A500"/>
                  </a:solidFill>
                  <a:latin typeface="Sunborn"/>
                  <a:ea typeface="Sunborn"/>
                  <a:cs typeface="Sunborn"/>
                  <a:sym typeface="Sunborn"/>
                </a:rPr>
                <a:t>2</a:t>
              </a:r>
            </a:p>
          </p:txBody>
        </p:sp>
        <p:sp>
          <p:nvSpPr>
            <p:cNvPr id="24" name="TextBox 24"/>
            <p:cNvSpPr txBox="1"/>
            <p:nvPr/>
          </p:nvSpPr>
          <p:spPr>
            <a:xfrm>
              <a:off x="4082614" y="1067639"/>
              <a:ext cx="209163" cy="337155"/>
            </a:xfrm>
            <a:prstGeom prst="rect">
              <a:avLst/>
            </a:prstGeom>
          </p:spPr>
          <p:txBody>
            <a:bodyPr lIns="0" tIns="0" rIns="0" bIns="0" rtlCol="0" anchor="t">
              <a:spAutoFit/>
            </a:bodyPr>
            <a:lstStyle/>
            <a:p>
              <a:pPr algn="ctr">
                <a:lnSpc>
                  <a:spcPts val="1891"/>
                </a:lnSpc>
                <a:spcBef>
                  <a:spcPct val="0"/>
                </a:spcBef>
              </a:pPr>
              <a:r>
                <a:rPr lang="en-US" sz="1891" spc="-66">
                  <a:solidFill>
                    <a:srgbClr val="DC9C02"/>
                  </a:solidFill>
                  <a:latin typeface="Sunborn"/>
                  <a:ea typeface="Sunborn"/>
                  <a:cs typeface="Sunborn"/>
                  <a:sym typeface="Sunborn"/>
                </a:rPr>
                <a:t>0</a:t>
              </a:r>
            </a:p>
          </p:txBody>
        </p:sp>
        <p:sp>
          <p:nvSpPr>
            <p:cNvPr id="25" name="TextBox 25"/>
            <p:cNvSpPr txBox="1"/>
            <p:nvPr/>
          </p:nvSpPr>
          <p:spPr>
            <a:xfrm>
              <a:off x="4039510" y="1064154"/>
              <a:ext cx="58350" cy="337155"/>
            </a:xfrm>
            <a:prstGeom prst="rect">
              <a:avLst/>
            </a:prstGeom>
          </p:spPr>
          <p:txBody>
            <a:bodyPr lIns="0" tIns="0" rIns="0" bIns="0" rtlCol="0" anchor="t">
              <a:spAutoFit/>
            </a:bodyPr>
            <a:lstStyle/>
            <a:p>
              <a:pPr algn="ctr">
                <a:lnSpc>
                  <a:spcPts val="1891"/>
                </a:lnSpc>
                <a:spcBef>
                  <a:spcPct val="0"/>
                </a:spcBef>
              </a:pPr>
              <a:r>
                <a:rPr lang="en-US" sz="1891" spc="-66">
                  <a:solidFill>
                    <a:srgbClr val="DC9C02"/>
                  </a:solidFill>
                  <a:latin typeface="Sunborn"/>
                  <a:ea typeface="Sunborn"/>
                  <a:cs typeface="Sunborn"/>
                  <a:sym typeface="Sunborn"/>
                </a:rPr>
                <a:t>.</a:t>
              </a:r>
            </a:p>
          </p:txBody>
        </p:sp>
      </p:grpSp>
      <p:sp>
        <p:nvSpPr>
          <p:cNvPr id="26" name="TextBox 26"/>
          <p:cNvSpPr txBox="1"/>
          <p:nvPr/>
        </p:nvSpPr>
        <p:spPr>
          <a:xfrm rot="-5400000">
            <a:off x="-770338" y="6894912"/>
            <a:ext cx="3974630" cy="471805"/>
          </a:xfrm>
          <a:prstGeom prst="rect">
            <a:avLst/>
          </a:prstGeom>
        </p:spPr>
        <p:txBody>
          <a:bodyPr lIns="0" tIns="0" rIns="0" bIns="0" rtlCol="0" anchor="t">
            <a:spAutoFit/>
          </a:bodyPr>
          <a:lstStyle/>
          <a:p>
            <a:pPr algn="l">
              <a:lnSpc>
                <a:spcPts val="3920"/>
              </a:lnSpc>
            </a:pPr>
            <a:r>
              <a:rPr lang="en-US" sz="2800" b="1">
                <a:solidFill>
                  <a:srgbClr val="101010"/>
                </a:solidFill>
                <a:latin typeface="Montserrat Medium"/>
                <a:ea typeface="Montserrat Medium"/>
                <a:cs typeface="Montserrat Medium"/>
                <a:sym typeface="Montserrat Medium"/>
              </a:rPr>
              <a:t>kansurvive.com</a:t>
            </a:r>
          </a:p>
        </p:txBody>
      </p:sp>
      <p:sp>
        <p:nvSpPr>
          <p:cNvPr id="27" name="TextBox 27"/>
          <p:cNvSpPr txBox="1"/>
          <p:nvPr/>
        </p:nvSpPr>
        <p:spPr>
          <a:xfrm>
            <a:off x="7734670" y="1612192"/>
            <a:ext cx="9524630" cy="1180465"/>
          </a:xfrm>
          <a:prstGeom prst="rect">
            <a:avLst/>
          </a:prstGeom>
        </p:spPr>
        <p:txBody>
          <a:bodyPr lIns="0" tIns="0" rIns="0" bIns="0" rtlCol="0" anchor="t">
            <a:spAutoFit/>
          </a:bodyPr>
          <a:lstStyle/>
          <a:p>
            <a:pPr algn="r">
              <a:lnSpc>
                <a:spcPts val="4759"/>
              </a:lnSpc>
            </a:pPr>
            <a:r>
              <a:rPr lang="en-US" sz="3399" b="1" spc="186">
                <a:solidFill>
                  <a:srgbClr val="101010"/>
                </a:solidFill>
                <a:latin typeface="Montserrat Bold"/>
                <a:ea typeface="Montserrat Bold"/>
                <a:cs typeface="Montserrat Bold"/>
                <a:sym typeface="Montserrat Bold"/>
              </a:rPr>
              <a:t>COMMERCIAL / NON-COMMERICAL SUPPORT</a:t>
            </a:r>
          </a:p>
        </p:txBody>
      </p:sp>
      <p:sp>
        <p:nvSpPr>
          <p:cNvPr id="28" name="TextBox 28"/>
          <p:cNvSpPr txBox="1"/>
          <p:nvPr/>
        </p:nvSpPr>
        <p:spPr>
          <a:xfrm>
            <a:off x="3810521" y="4853270"/>
            <a:ext cx="10666958" cy="570935"/>
          </a:xfrm>
          <a:prstGeom prst="rect">
            <a:avLst/>
          </a:prstGeom>
        </p:spPr>
        <p:txBody>
          <a:bodyPr lIns="0" tIns="0" rIns="0" bIns="0" rtlCol="0" anchor="t">
            <a:spAutoFit/>
          </a:bodyPr>
          <a:lstStyle/>
          <a:p>
            <a:pPr algn="ctr">
              <a:lnSpc>
                <a:spcPts val="3727"/>
              </a:lnSpc>
              <a:spcBef>
                <a:spcPct val="0"/>
              </a:spcBef>
            </a:pPr>
            <a:r>
              <a:rPr lang="en-US" sz="3727" spc="-130">
                <a:solidFill>
                  <a:srgbClr val="000000"/>
                </a:solidFill>
                <a:latin typeface="Univers"/>
                <a:ea typeface="Univers"/>
                <a:cs typeface="Univers"/>
                <a:sym typeface="Univers"/>
              </a:rPr>
              <a:t>There is no commercial support for this CE activity. ​</a:t>
            </a:r>
          </a:p>
        </p:txBody>
      </p:sp>
      <p:sp>
        <p:nvSpPr>
          <p:cNvPr id="29" name="TextBox 28">
            <a:extLst>
              <a:ext uri="{FF2B5EF4-FFF2-40B4-BE49-F238E27FC236}">
                <a16:creationId xmlns:a16="http://schemas.microsoft.com/office/drawing/2014/main" id="{7CAC0C35-C53B-9197-C826-D017460BD0CA}"/>
              </a:ext>
            </a:extLst>
          </p:cNvPr>
          <p:cNvSpPr txBox="1"/>
          <p:nvPr/>
        </p:nvSpPr>
        <p:spPr>
          <a:xfrm>
            <a:off x="2088962" y="9280012"/>
            <a:ext cx="15324395" cy="369332"/>
          </a:xfrm>
          <a:prstGeom prst="rect">
            <a:avLst/>
          </a:prstGeom>
          <a:noFill/>
        </p:spPr>
        <p:txBody>
          <a:bodyPr wrap="square" rtlCol="0">
            <a:spAutoFit/>
          </a:bodyPr>
          <a:lstStyle/>
          <a:p>
            <a:r>
              <a:rPr lang="en-US" b="1" spc="-82" dirty="0">
                <a:solidFill>
                  <a:schemeClr val="accent1">
                    <a:lumMod val="75000"/>
                  </a:schemeClr>
                </a:solidFill>
                <a:latin typeface="Univers"/>
                <a:ea typeface="Univers"/>
                <a:cs typeface="Univers"/>
                <a:sym typeface="Univers"/>
              </a:rPr>
              <a:t>Continuing Education provided by KU Area Health Education Center | </a:t>
            </a:r>
            <a:r>
              <a:rPr lang="en-US" b="1" spc="-82" dirty="0">
                <a:solidFill>
                  <a:schemeClr val="accent1">
                    <a:lumMod val="75000"/>
                  </a:schemeClr>
                </a:solidFill>
                <a:latin typeface="Univers"/>
                <a:ea typeface="Univers"/>
                <a:cs typeface="Univers"/>
                <a:sym typeface="Univers"/>
                <a:hlinkClick r:id="rId12">
                  <a:extLst>
                    <a:ext uri="{A12FA001-AC4F-418D-AE19-62706E023703}">
                      <ahyp:hlinkClr xmlns:ahyp="http://schemas.microsoft.com/office/drawing/2018/hyperlinkcolor" val="tx"/>
                    </a:ext>
                  </a:extLst>
                </a:hlinkClick>
              </a:rPr>
              <a:t>www.kumc.edu/ahec</a:t>
            </a:r>
            <a:r>
              <a:rPr lang="en-US" b="1" spc="-82" dirty="0">
                <a:solidFill>
                  <a:schemeClr val="accent1">
                    <a:lumMod val="75000"/>
                  </a:schemeClr>
                </a:solidFill>
                <a:latin typeface="Univers"/>
                <a:ea typeface="Univers"/>
                <a:cs typeface="Univers"/>
                <a:sym typeface="Univers"/>
              </a:rPr>
              <a:t> | checkahec@kumc.edu</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40790" y="0"/>
            <a:ext cx="212090" cy="5143500"/>
            <a:chOff x="0" y="0"/>
            <a:chExt cx="55859" cy="1354667"/>
          </a:xfrm>
        </p:grpSpPr>
        <p:sp>
          <p:nvSpPr>
            <p:cNvPr id="3" name="Freeform 3"/>
            <p:cNvSpPr/>
            <p:nvPr/>
          </p:nvSpPr>
          <p:spPr>
            <a:xfrm>
              <a:off x="0" y="0"/>
              <a:ext cx="55859" cy="1354667"/>
            </a:xfrm>
            <a:custGeom>
              <a:avLst/>
              <a:gdLst/>
              <a:ahLst/>
              <a:cxnLst/>
              <a:rect l="l" t="t" r="r" b="b"/>
              <a:pathLst>
                <a:path w="55859" h="1354667">
                  <a:moveTo>
                    <a:pt x="0" y="0"/>
                  </a:moveTo>
                  <a:lnTo>
                    <a:pt x="55859" y="0"/>
                  </a:lnTo>
                  <a:lnTo>
                    <a:pt x="55859" y="1354667"/>
                  </a:lnTo>
                  <a:lnTo>
                    <a:pt x="0" y="1354667"/>
                  </a:lnTo>
                  <a:close/>
                </a:path>
              </a:pathLst>
            </a:custGeom>
            <a:solidFill>
              <a:srgbClr val="F9B314"/>
            </a:solidFill>
          </p:spPr>
          <p:txBody>
            <a:bodyPr/>
            <a:lstStyle/>
            <a:p>
              <a:endParaRPr lang="en-US"/>
            </a:p>
          </p:txBody>
        </p:sp>
        <p:sp>
          <p:nvSpPr>
            <p:cNvPr id="4" name="TextBox 4"/>
            <p:cNvSpPr txBox="1"/>
            <p:nvPr/>
          </p:nvSpPr>
          <p:spPr>
            <a:xfrm>
              <a:off x="0" y="-38100"/>
              <a:ext cx="55859" cy="1392767"/>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958580" y="1028700"/>
            <a:ext cx="3218833" cy="1300334"/>
            <a:chOff x="0" y="0"/>
            <a:chExt cx="4291777" cy="1733779"/>
          </a:xfrm>
        </p:grpSpPr>
        <p:sp>
          <p:nvSpPr>
            <p:cNvPr id="6" name="Freeform 6"/>
            <p:cNvSpPr/>
            <p:nvPr/>
          </p:nvSpPr>
          <p:spPr>
            <a:xfrm rot="-586919">
              <a:off x="883005" y="33315"/>
              <a:ext cx="449971" cy="675378"/>
            </a:xfrm>
            <a:custGeom>
              <a:avLst/>
              <a:gdLst/>
              <a:ahLst/>
              <a:cxnLst/>
              <a:rect l="l" t="t" r="r" b="b"/>
              <a:pathLst>
                <a:path w="449971" h="675378">
                  <a:moveTo>
                    <a:pt x="0" y="0"/>
                  </a:moveTo>
                  <a:lnTo>
                    <a:pt x="449970" y="0"/>
                  </a:lnTo>
                  <a:lnTo>
                    <a:pt x="449970" y="675379"/>
                  </a:lnTo>
                  <a:lnTo>
                    <a:pt x="0" y="67537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Freeform 7"/>
            <p:cNvSpPr/>
            <p:nvPr/>
          </p:nvSpPr>
          <p:spPr>
            <a:xfrm rot="-3527984">
              <a:off x="486172" y="117037"/>
              <a:ext cx="410622" cy="616319"/>
            </a:xfrm>
            <a:custGeom>
              <a:avLst/>
              <a:gdLst/>
              <a:ahLst/>
              <a:cxnLst/>
              <a:rect l="l" t="t" r="r" b="b"/>
              <a:pathLst>
                <a:path w="410622" h="616319">
                  <a:moveTo>
                    <a:pt x="0" y="0"/>
                  </a:moveTo>
                  <a:lnTo>
                    <a:pt x="410623" y="0"/>
                  </a:lnTo>
                  <a:lnTo>
                    <a:pt x="410623" y="616319"/>
                  </a:lnTo>
                  <a:lnTo>
                    <a:pt x="0" y="61631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p:cNvSpPr/>
            <p:nvPr/>
          </p:nvSpPr>
          <p:spPr>
            <a:xfrm rot="-6078961">
              <a:off x="213319" y="385668"/>
              <a:ext cx="377075" cy="565967"/>
            </a:xfrm>
            <a:custGeom>
              <a:avLst/>
              <a:gdLst/>
              <a:ahLst/>
              <a:cxnLst/>
              <a:rect l="l" t="t" r="r" b="b"/>
              <a:pathLst>
                <a:path w="377075" h="565967">
                  <a:moveTo>
                    <a:pt x="0" y="0"/>
                  </a:moveTo>
                  <a:lnTo>
                    <a:pt x="377075" y="0"/>
                  </a:lnTo>
                  <a:lnTo>
                    <a:pt x="377075" y="565967"/>
                  </a:lnTo>
                  <a:lnTo>
                    <a:pt x="0" y="5659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Freeform 9"/>
            <p:cNvSpPr/>
            <p:nvPr/>
          </p:nvSpPr>
          <p:spPr>
            <a:xfrm rot="-7906289">
              <a:off x="131728" y="695840"/>
              <a:ext cx="335368" cy="503367"/>
            </a:xfrm>
            <a:custGeom>
              <a:avLst/>
              <a:gdLst/>
              <a:ahLst/>
              <a:cxnLst/>
              <a:rect l="l" t="t" r="r" b="b"/>
              <a:pathLst>
                <a:path w="335368" h="503367">
                  <a:moveTo>
                    <a:pt x="0" y="0"/>
                  </a:moveTo>
                  <a:lnTo>
                    <a:pt x="335368" y="0"/>
                  </a:lnTo>
                  <a:lnTo>
                    <a:pt x="335368" y="503367"/>
                  </a:lnTo>
                  <a:lnTo>
                    <a:pt x="0" y="50336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0" name="Freeform 10"/>
            <p:cNvSpPr/>
            <p:nvPr/>
          </p:nvSpPr>
          <p:spPr>
            <a:xfrm rot="-10285624">
              <a:off x="204854" y="1025457"/>
              <a:ext cx="291781" cy="437945"/>
            </a:xfrm>
            <a:custGeom>
              <a:avLst/>
              <a:gdLst/>
              <a:ahLst/>
              <a:cxnLst/>
              <a:rect l="l" t="t" r="r" b="b"/>
              <a:pathLst>
                <a:path w="291781" h="437945">
                  <a:moveTo>
                    <a:pt x="0" y="0"/>
                  </a:moveTo>
                  <a:lnTo>
                    <a:pt x="291780" y="0"/>
                  </a:lnTo>
                  <a:lnTo>
                    <a:pt x="291780" y="437944"/>
                  </a:lnTo>
                  <a:lnTo>
                    <a:pt x="0" y="43794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1" name="Freeform 11"/>
            <p:cNvSpPr/>
            <p:nvPr/>
          </p:nvSpPr>
          <p:spPr>
            <a:xfrm rot="-1578899">
              <a:off x="412043" y="1231680"/>
              <a:ext cx="252258" cy="378624"/>
            </a:xfrm>
            <a:custGeom>
              <a:avLst/>
              <a:gdLst/>
              <a:ahLst/>
              <a:cxnLst/>
              <a:rect l="l" t="t" r="r" b="b"/>
              <a:pathLst>
                <a:path w="252258" h="378624">
                  <a:moveTo>
                    <a:pt x="0" y="0"/>
                  </a:moveTo>
                  <a:lnTo>
                    <a:pt x="252259" y="0"/>
                  </a:lnTo>
                  <a:lnTo>
                    <a:pt x="252259" y="378624"/>
                  </a:lnTo>
                  <a:lnTo>
                    <a:pt x="0" y="37862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2" name="Freeform 12"/>
            <p:cNvSpPr/>
            <p:nvPr/>
          </p:nvSpPr>
          <p:spPr>
            <a:xfrm rot="6582263">
              <a:off x="698086" y="1402100"/>
              <a:ext cx="224985" cy="337689"/>
            </a:xfrm>
            <a:custGeom>
              <a:avLst/>
              <a:gdLst/>
              <a:ahLst/>
              <a:cxnLst/>
              <a:rect l="l" t="t" r="r" b="b"/>
              <a:pathLst>
                <a:path w="224985" h="337689">
                  <a:moveTo>
                    <a:pt x="0" y="0"/>
                  </a:moveTo>
                  <a:lnTo>
                    <a:pt x="224985" y="0"/>
                  </a:lnTo>
                  <a:lnTo>
                    <a:pt x="224985" y="337689"/>
                  </a:lnTo>
                  <a:lnTo>
                    <a:pt x="0" y="33768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3" name="TextBox 13"/>
            <p:cNvSpPr txBox="1"/>
            <p:nvPr/>
          </p:nvSpPr>
          <p:spPr>
            <a:xfrm>
              <a:off x="644914" y="705864"/>
              <a:ext cx="393288"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K</a:t>
              </a:r>
            </a:p>
          </p:txBody>
        </p:sp>
        <p:sp>
          <p:nvSpPr>
            <p:cNvPr id="14" name="TextBox 14"/>
            <p:cNvSpPr txBox="1"/>
            <p:nvPr/>
          </p:nvSpPr>
          <p:spPr>
            <a:xfrm>
              <a:off x="998404" y="705864"/>
              <a:ext cx="393288"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a</a:t>
              </a:r>
            </a:p>
          </p:txBody>
        </p:sp>
        <p:sp>
          <p:nvSpPr>
            <p:cNvPr id="15" name="TextBox 15"/>
            <p:cNvSpPr txBox="1"/>
            <p:nvPr/>
          </p:nvSpPr>
          <p:spPr>
            <a:xfrm>
              <a:off x="1372912" y="705864"/>
              <a:ext cx="393288"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n</a:t>
              </a:r>
            </a:p>
          </p:txBody>
        </p:sp>
        <p:sp>
          <p:nvSpPr>
            <p:cNvPr id="16" name="TextBox 16"/>
            <p:cNvSpPr txBox="1"/>
            <p:nvPr/>
          </p:nvSpPr>
          <p:spPr>
            <a:xfrm>
              <a:off x="2105009" y="705864"/>
              <a:ext cx="359207"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u</a:t>
              </a:r>
            </a:p>
          </p:txBody>
        </p:sp>
        <p:sp>
          <p:nvSpPr>
            <p:cNvPr id="17" name="TextBox 17"/>
            <p:cNvSpPr txBox="1"/>
            <p:nvPr/>
          </p:nvSpPr>
          <p:spPr>
            <a:xfrm>
              <a:off x="1717978" y="705864"/>
              <a:ext cx="393288"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S</a:t>
              </a:r>
            </a:p>
          </p:txBody>
        </p:sp>
        <p:sp>
          <p:nvSpPr>
            <p:cNvPr id="18" name="TextBox 18"/>
            <p:cNvSpPr txBox="1"/>
            <p:nvPr/>
          </p:nvSpPr>
          <p:spPr>
            <a:xfrm>
              <a:off x="2369048" y="705864"/>
              <a:ext cx="393288"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r</a:t>
              </a:r>
            </a:p>
          </p:txBody>
        </p:sp>
        <p:sp>
          <p:nvSpPr>
            <p:cNvPr id="19" name="TextBox 19"/>
            <p:cNvSpPr txBox="1"/>
            <p:nvPr/>
          </p:nvSpPr>
          <p:spPr>
            <a:xfrm>
              <a:off x="2655841" y="705864"/>
              <a:ext cx="393288"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v</a:t>
              </a:r>
            </a:p>
          </p:txBody>
        </p:sp>
        <p:sp>
          <p:nvSpPr>
            <p:cNvPr id="20" name="TextBox 20"/>
            <p:cNvSpPr txBox="1"/>
            <p:nvPr/>
          </p:nvSpPr>
          <p:spPr>
            <a:xfrm>
              <a:off x="2897599" y="705864"/>
              <a:ext cx="393288"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i</a:t>
              </a:r>
            </a:p>
          </p:txBody>
        </p:sp>
        <p:sp>
          <p:nvSpPr>
            <p:cNvPr id="21" name="TextBox 21"/>
            <p:cNvSpPr txBox="1"/>
            <p:nvPr/>
          </p:nvSpPr>
          <p:spPr>
            <a:xfrm>
              <a:off x="3142523" y="705864"/>
              <a:ext cx="393288"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v</a:t>
              </a:r>
            </a:p>
          </p:txBody>
        </p:sp>
        <p:sp>
          <p:nvSpPr>
            <p:cNvPr id="22" name="TextBox 22"/>
            <p:cNvSpPr txBox="1"/>
            <p:nvPr/>
          </p:nvSpPr>
          <p:spPr>
            <a:xfrm>
              <a:off x="3471239" y="705864"/>
              <a:ext cx="393288"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e</a:t>
              </a:r>
            </a:p>
          </p:txBody>
        </p:sp>
        <p:sp>
          <p:nvSpPr>
            <p:cNvPr id="23" name="TextBox 23"/>
            <p:cNvSpPr txBox="1"/>
            <p:nvPr/>
          </p:nvSpPr>
          <p:spPr>
            <a:xfrm>
              <a:off x="3851924" y="1064154"/>
              <a:ext cx="177861" cy="337170"/>
            </a:xfrm>
            <a:prstGeom prst="rect">
              <a:avLst/>
            </a:prstGeom>
          </p:spPr>
          <p:txBody>
            <a:bodyPr lIns="0" tIns="0" rIns="0" bIns="0" rtlCol="0" anchor="t">
              <a:spAutoFit/>
            </a:bodyPr>
            <a:lstStyle/>
            <a:p>
              <a:pPr algn="ctr">
                <a:lnSpc>
                  <a:spcPts val="1891"/>
                </a:lnSpc>
                <a:spcBef>
                  <a:spcPct val="0"/>
                </a:spcBef>
              </a:pPr>
              <a:r>
                <a:rPr lang="en-US" sz="1891" spc="-66">
                  <a:solidFill>
                    <a:srgbClr val="E9A500"/>
                  </a:solidFill>
                  <a:latin typeface="Sunborn"/>
                  <a:ea typeface="Sunborn"/>
                  <a:cs typeface="Sunborn"/>
                  <a:sym typeface="Sunborn"/>
                </a:rPr>
                <a:t>2</a:t>
              </a:r>
            </a:p>
          </p:txBody>
        </p:sp>
        <p:sp>
          <p:nvSpPr>
            <p:cNvPr id="24" name="TextBox 24"/>
            <p:cNvSpPr txBox="1"/>
            <p:nvPr/>
          </p:nvSpPr>
          <p:spPr>
            <a:xfrm>
              <a:off x="4082614" y="1067639"/>
              <a:ext cx="209163" cy="337155"/>
            </a:xfrm>
            <a:prstGeom prst="rect">
              <a:avLst/>
            </a:prstGeom>
          </p:spPr>
          <p:txBody>
            <a:bodyPr lIns="0" tIns="0" rIns="0" bIns="0" rtlCol="0" anchor="t">
              <a:spAutoFit/>
            </a:bodyPr>
            <a:lstStyle/>
            <a:p>
              <a:pPr algn="ctr">
                <a:lnSpc>
                  <a:spcPts val="1891"/>
                </a:lnSpc>
                <a:spcBef>
                  <a:spcPct val="0"/>
                </a:spcBef>
              </a:pPr>
              <a:r>
                <a:rPr lang="en-US" sz="1891" spc="-66">
                  <a:solidFill>
                    <a:srgbClr val="DC9C02"/>
                  </a:solidFill>
                  <a:latin typeface="Sunborn"/>
                  <a:ea typeface="Sunborn"/>
                  <a:cs typeface="Sunborn"/>
                  <a:sym typeface="Sunborn"/>
                </a:rPr>
                <a:t>0</a:t>
              </a:r>
            </a:p>
          </p:txBody>
        </p:sp>
        <p:sp>
          <p:nvSpPr>
            <p:cNvPr id="25" name="TextBox 25"/>
            <p:cNvSpPr txBox="1"/>
            <p:nvPr/>
          </p:nvSpPr>
          <p:spPr>
            <a:xfrm>
              <a:off x="4039510" y="1064154"/>
              <a:ext cx="58350" cy="337155"/>
            </a:xfrm>
            <a:prstGeom prst="rect">
              <a:avLst/>
            </a:prstGeom>
          </p:spPr>
          <p:txBody>
            <a:bodyPr lIns="0" tIns="0" rIns="0" bIns="0" rtlCol="0" anchor="t">
              <a:spAutoFit/>
            </a:bodyPr>
            <a:lstStyle/>
            <a:p>
              <a:pPr algn="ctr">
                <a:lnSpc>
                  <a:spcPts val="1891"/>
                </a:lnSpc>
                <a:spcBef>
                  <a:spcPct val="0"/>
                </a:spcBef>
              </a:pPr>
              <a:r>
                <a:rPr lang="en-US" sz="1891" spc="-66">
                  <a:solidFill>
                    <a:srgbClr val="DC9C02"/>
                  </a:solidFill>
                  <a:latin typeface="Sunborn"/>
                  <a:ea typeface="Sunborn"/>
                  <a:cs typeface="Sunborn"/>
                  <a:sym typeface="Sunborn"/>
                </a:rPr>
                <a:t>.</a:t>
              </a:r>
            </a:p>
          </p:txBody>
        </p:sp>
      </p:grpSp>
      <p:sp>
        <p:nvSpPr>
          <p:cNvPr id="26" name="TextBox 26"/>
          <p:cNvSpPr txBox="1"/>
          <p:nvPr/>
        </p:nvSpPr>
        <p:spPr>
          <a:xfrm rot="-5400000">
            <a:off x="-770338" y="6894912"/>
            <a:ext cx="3974630" cy="471805"/>
          </a:xfrm>
          <a:prstGeom prst="rect">
            <a:avLst/>
          </a:prstGeom>
        </p:spPr>
        <p:txBody>
          <a:bodyPr lIns="0" tIns="0" rIns="0" bIns="0" rtlCol="0" anchor="t">
            <a:spAutoFit/>
          </a:bodyPr>
          <a:lstStyle/>
          <a:p>
            <a:pPr algn="l">
              <a:lnSpc>
                <a:spcPts val="3920"/>
              </a:lnSpc>
            </a:pPr>
            <a:r>
              <a:rPr lang="en-US" sz="2800" b="1">
                <a:solidFill>
                  <a:srgbClr val="101010"/>
                </a:solidFill>
                <a:latin typeface="Montserrat Medium"/>
                <a:ea typeface="Montserrat Medium"/>
                <a:cs typeface="Montserrat Medium"/>
                <a:sym typeface="Montserrat Medium"/>
              </a:rPr>
              <a:t>kansurvive.com</a:t>
            </a:r>
          </a:p>
        </p:txBody>
      </p:sp>
      <p:sp>
        <p:nvSpPr>
          <p:cNvPr id="27" name="TextBox 27"/>
          <p:cNvSpPr txBox="1"/>
          <p:nvPr/>
        </p:nvSpPr>
        <p:spPr>
          <a:xfrm>
            <a:off x="12673176" y="1612192"/>
            <a:ext cx="4586124" cy="580390"/>
          </a:xfrm>
          <a:prstGeom prst="rect">
            <a:avLst/>
          </a:prstGeom>
        </p:spPr>
        <p:txBody>
          <a:bodyPr lIns="0" tIns="0" rIns="0" bIns="0" rtlCol="0" anchor="t">
            <a:spAutoFit/>
          </a:bodyPr>
          <a:lstStyle/>
          <a:p>
            <a:pPr algn="l">
              <a:lnSpc>
                <a:spcPts val="4759"/>
              </a:lnSpc>
            </a:pPr>
            <a:r>
              <a:rPr lang="en-US" sz="3399" b="1" spc="186">
                <a:solidFill>
                  <a:srgbClr val="101010"/>
                </a:solidFill>
                <a:latin typeface="Montserrat Bold"/>
                <a:ea typeface="Montserrat Bold"/>
                <a:cs typeface="Montserrat Bold"/>
                <a:sym typeface="Montserrat Bold"/>
              </a:rPr>
              <a:t>FUNDING SOURCE</a:t>
            </a:r>
          </a:p>
        </p:txBody>
      </p:sp>
      <p:sp>
        <p:nvSpPr>
          <p:cNvPr id="28" name="TextBox 28">
            <a:extLst>
              <a:ext uri="{FF2B5EF4-FFF2-40B4-BE49-F238E27FC236}">
                <a16:creationId xmlns:a16="http://schemas.microsoft.com/office/drawing/2014/main" id="{8C673977-DE82-FD97-198A-240FCF2816B1}"/>
              </a:ext>
            </a:extLst>
          </p:cNvPr>
          <p:cNvSpPr txBox="1"/>
          <p:nvPr/>
        </p:nvSpPr>
        <p:spPr>
          <a:xfrm>
            <a:off x="2970519" y="3770183"/>
            <a:ext cx="13266331" cy="3507563"/>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sz="3000" spc="-105">
                <a:solidFill>
                  <a:srgbClr val="000000"/>
                </a:solidFill>
                <a:latin typeface="Univers"/>
                <a:ea typeface="Univers"/>
                <a:cs typeface="Univers"/>
                <a:sym typeface="Univers"/>
              </a:rPr>
              <a:t>This project is funded by the National Cancer Institute (U01CA290664-01) with additional support from the University of Kansas Cancer Center (KUCC), Masonic Cancer Alliance (MCA), Kansas Patients and Providers Engaged in Prevention Research (KPPEPR), and Frontiers CTSA . </a:t>
            </a:r>
            <a:endParaRPr lang="en-US"/>
          </a:p>
          <a:p>
            <a:pPr algn="l">
              <a:lnSpc>
                <a:spcPts val="6720"/>
              </a:lnSpc>
            </a:pPr>
            <a:endParaRPr lang="en-US" sz="3000" spc="-105">
              <a:solidFill>
                <a:srgbClr val="000000"/>
              </a:solidFill>
              <a:latin typeface="Univers"/>
              <a:ea typeface="Univers"/>
              <a:cs typeface="Univer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626321"/>
            <a:ext cx="3336038" cy="1347682"/>
            <a:chOff x="0" y="0"/>
            <a:chExt cx="4448050" cy="1796909"/>
          </a:xfrm>
        </p:grpSpPr>
        <p:sp>
          <p:nvSpPr>
            <p:cNvPr id="3" name="Freeform 3"/>
            <p:cNvSpPr/>
            <p:nvPr/>
          </p:nvSpPr>
          <p:spPr>
            <a:xfrm rot="-586919">
              <a:off x="915157" y="34528"/>
              <a:ext cx="466355" cy="699970"/>
            </a:xfrm>
            <a:custGeom>
              <a:avLst/>
              <a:gdLst/>
              <a:ahLst/>
              <a:cxnLst/>
              <a:rect l="l" t="t" r="r" b="b"/>
              <a:pathLst>
                <a:path w="466355" h="699970">
                  <a:moveTo>
                    <a:pt x="0" y="0"/>
                  </a:moveTo>
                  <a:lnTo>
                    <a:pt x="466355" y="0"/>
                  </a:lnTo>
                  <a:lnTo>
                    <a:pt x="466355" y="699971"/>
                  </a:lnTo>
                  <a:lnTo>
                    <a:pt x="0" y="6999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rot="-3527984">
              <a:off x="503875" y="121299"/>
              <a:ext cx="425574" cy="638760"/>
            </a:xfrm>
            <a:custGeom>
              <a:avLst/>
              <a:gdLst/>
              <a:ahLst/>
              <a:cxnLst/>
              <a:rect l="l" t="t" r="r" b="b"/>
              <a:pathLst>
                <a:path w="425574" h="638760">
                  <a:moveTo>
                    <a:pt x="0" y="0"/>
                  </a:moveTo>
                  <a:lnTo>
                    <a:pt x="425574" y="0"/>
                  </a:lnTo>
                  <a:lnTo>
                    <a:pt x="425574" y="638760"/>
                  </a:lnTo>
                  <a:lnTo>
                    <a:pt x="0" y="6387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p:cNvSpPr/>
            <p:nvPr/>
          </p:nvSpPr>
          <p:spPr>
            <a:xfrm rot="-6078961">
              <a:off x="221086" y="399711"/>
              <a:ext cx="390806" cy="586575"/>
            </a:xfrm>
            <a:custGeom>
              <a:avLst/>
              <a:gdLst/>
              <a:ahLst/>
              <a:cxnLst/>
              <a:rect l="l" t="t" r="r" b="b"/>
              <a:pathLst>
                <a:path w="390806" h="586575">
                  <a:moveTo>
                    <a:pt x="0" y="0"/>
                  </a:moveTo>
                  <a:lnTo>
                    <a:pt x="390806" y="0"/>
                  </a:lnTo>
                  <a:lnTo>
                    <a:pt x="390806" y="586575"/>
                  </a:lnTo>
                  <a:lnTo>
                    <a:pt x="0" y="58657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7906289">
              <a:off x="136525" y="721177"/>
              <a:ext cx="347580" cy="521696"/>
            </a:xfrm>
            <a:custGeom>
              <a:avLst/>
              <a:gdLst/>
              <a:ahLst/>
              <a:cxnLst/>
              <a:rect l="l" t="t" r="r" b="b"/>
              <a:pathLst>
                <a:path w="347580" h="521696">
                  <a:moveTo>
                    <a:pt x="0" y="0"/>
                  </a:moveTo>
                  <a:lnTo>
                    <a:pt x="347579" y="0"/>
                  </a:lnTo>
                  <a:lnTo>
                    <a:pt x="347579" y="521695"/>
                  </a:lnTo>
                  <a:lnTo>
                    <a:pt x="0" y="52169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7" name="Freeform 7"/>
            <p:cNvSpPr/>
            <p:nvPr/>
          </p:nvSpPr>
          <p:spPr>
            <a:xfrm rot="-10285624">
              <a:off x="212313" y="1062796"/>
              <a:ext cx="302405" cy="453891"/>
            </a:xfrm>
            <a:custGeom>
              <a:avLst/>
              <a:gdLst/>
              <a:ahLst/>
              <a:cxnLst/>
              <a:rect l="l" t="t" r="r" b="b"/>
              <a:pathLst>
                <a:path w="302405" h="453891">
                  <a:moveTo>
                    <a:pt x="0" y="0"/>
                  </a:moveTo>
                  <a:lnTo>
                    <a:pt x="302405" y="0"/>
                  </a:lnTo>
                  <a:lnTo>
                    <a:pt x="302405" y="453891"/>
                  </a:lnTo>
                  <a:lnTo>
                    <a:pt x="0" y="4538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8" name="Freeform 8"/>
            <p:cNvSpPr/>
            <p:nvPr/>
          </p:nvSpPr>
          <p:spPr>
            <a:xfrm rot="-1578899">
              <a:off x="427047" y="1276528"/>
              <a:ext cx="261444" cy="392411"/>
            </a:xfrm>
            <a:custGeom>
              <a:avLst/>
              <a:gdLst/>
              <a:ahLst/>
              <a:cxnLst/>
              <a:rect l="l" t="t" r="r" b="b"/>
              <a:pathLst>
                <a:path w="261444" h="392411">
                  <a:moveTo>
                    <a:pt x="0" y="0"/>
                  </a:moveTo>
                  <a:lnTo>
                    <a:pt x="261444" y="0"/>
                  </a:lnTo>
                  <a:lnTo>
                    <a:pt x="261444" y="392411"/>
                  </a:lnTo>
                  <a:lnTo>
                    <a:pt x="0" y="39241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9" name="Freeform 9"/>
            <p:cNvSpPr/>
            <p:nvPr/>
          </p:nvSpPr>
          <p:spPr>
            <a:xfrm rot="6582263">
              <a:off x="723505" y="1453153"/>
              <a:ext cx="233178" cy="349985"/>
            </a:xfrm>
            <a:custGeom>
              <a:avLst/>
              <a:gdLst/>
              <a:ahLst/>
              <a:cxnLst/>
              <a:rect l="l" t="t" r="r" b="b"/>
              <a:pathLst>
                <a:path w="233178" h="349985">
                  <a:moveTo>
                    <a:pt x="0" y="0"/>
                  </a:moveTo>
                  <a:lnTo>
                    <a:pt x="233177" y="0"/>
                  </a:lnTo>
                  <a:lnTo>
                    <a:pt x="233177" y="349985"/>
                  </a:lnTo>
                  <a:lnTo>
                    <a:pt x="0" y="34998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0" name="TextBox 10"/>
            <p:cNvSpPr txBox="1"/>
            <p:nvPr/>
          </p:nvSpPr>
          <p:spPr>
            <a:xfrm>
              <a:off x="668397"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K</a:t>
              </a:r>
            </a:p>
          </p:txBody>
        </p:sp>
        <p:sp>
          <p:nvSpPr>
            <p:cNvPr id="11" name="TextBox 11"/>
            <p:cNvSpPr txBox="1"/>
            <p:nvPr/>
          </p:nvSpPr>
          <p:spPr>
            <a:xfrm>
              <a:off x="103475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a</a:t>
              </a:r>
            </a:p>
          </p:txBody>
        </p:sp>
        <p:sp>
          <p:nvSpPr>
            <p:cNvPr id="12" name="TextBox 12"/>
            <p:cNvSpPr txBox="1"/>
            <p:nvPr/>
          </p:nvSpPr>
          <p:spPr>
            <a:xfrm>
              <a:off x="142290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n</a:t>
              </a:r>
            </a:p>
          </p:txBody>
        </p:sp>
        <p:sp>
          <p:nvSpPr>
            <p:cNvPr id="13" name="TextBox 13"/>
            <p:cNvSpPr txBox="1"/>
            <p:nvPr/>
          </p:nvSpPr>
          <p:spPr>
            <a:xfrm>
              <a:off x="2181657" y="731913"/>
              <a:ext cx="372287"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u</a:t>
              </a:r>
            </a:p>
          </p:txBody>
        </p:sp>
        <p:sp>
          <p:nvSpPr>
            <p:cNvPr id="14" name="TextBox 14"/>
            <p:cNvSpPr txBox="1"/>
            <p:nvPr/>
          </p:nvSpPr>
          <p:spPr>
            <a:xfrm>
              <a:off x="178053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S</a:t>
              </a:r>
            </a:p>
          </p:txBody>
        </p:sp>
        <p:sp>
          <p:nvSpPr>
            <p:cNvPr id="15" name="TextBox 15"/>
            <p:cNvSpPr txBox="1"/>
            <p:nvPr/>
          </p:nvSpPr>
          <p:spPr>
            <a:xfrm>
              <a:off x="2455310"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r</a:t>
              </a:r>
            </a:p>
          </p:txBody>
        </p:sp>
        <p:sp>
          <p:nvSpPr>
            <p:cNvPr id="16" name="TextBox 16"/>
            <p:cNvSpPr txBox="1"/>
            <p:nvPr/>
          </p:nvSpPr>
          <p:spPr>
            <a:xfrm>
              <a:off x="2752546"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17" name="TextBox 17"/>
            <p:cNvSpPr txBox="1"/>
            <p:nvPr/>
          </p:nvSpPr>
          <p:spPr>
            <a:xfrm>
              <a:off x="300310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i</a:t>
              </a:r>
            </a:p>
          </p:txBody>
        </p:sp>
        <p:sp>
          <p:nvSpPr>
            <p:cNvPr id="18" name="TextBox 18"/>
            <p:cNvSpPr txBox="1"/>
            <p:nvPr/>
          </p:nvSpPr>
          <p:spPr>
            <a:xfrm>
              <a:off x="3256949"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19" name="TextBox 19"/>
            <p:cNvSpPr txBox="1"/>
            <p:nvPr/>
          </p:nvSpPr>
          <p:spPr>
            <a:xfrm>
              <a:off x="3597635"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e</a:t>
              </a:r>
            </a:p>
          </p:txBody>
        </p:sp>
        <p:sp>
          <p:nvSpPr>
            <p:cNvPr id="20" name="TextBox 20"/>
            <p:cNvSpPr txBox="1"/>
            <p:nvPr/>
          </p:nvSpPr>
          <p:spPr>
            <a:xfrm>
              <a:off x="3992181" y="1101515"/>
              <a:ext cx="184337" cy="350834"/>
            </a:xfrm>
            <a:prstGeom prst="rect">
              <a:avLst/>
            </a:prstGeom>
          </p:spPr>
          <p:txBody>
            <a:bodyPr lIns="0" tIns="0" rIns="0" bIns="0" rtlCol="0" anchor="t">
              <a:spAutoFit/>
            </a:bodyPr>
            <a:lstStyle/>
            <a:p>
              <a:pPr algn="ctr">
                <a:lnSpc>
                  <a:spcPts val="1960"/>
                </a:lnSpc>
                <a:spcBef>
                  <a:spcPct val="0"/>
                </a:spcBef>
              </a:pPr>
              <a:r>
                <a:rPr lang="en-US" sz="1960" spc="-68">
                  <a:solidFill>
                    <a:srgbClr val="E9A500"/>
                  </a:solidFill>
                  <a:latin typeface="Sunborn"/>
                  <a:ea typeface="Sunborn"/>
                  <a:cs typeface="Sunborn"/>
                  <a:sym typeface="Sunborn"/>
                </a:rPr>
                <a:t>2</a:t>
              </a:r>
            </a:p>
          </p:txBody>
        </p:sp>
        <p:sp>
          <p:nvSpPr>
            <p:cNvPr id="21" name="TextBox 21"/>
            <p:cNvSpPr txBox="1"/>
            <p:nvPr/>
          </p:nvSpPr>
          <p:spPr>
            <a:xfrm>
              <a:off x="4231271" y="1105127"/>
              <a:ext cx="216779"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0</a:t>
              </a:r>
            </a:p>
          </p:txBody>
        </p:sp>
        <p:sp>
          <p:nvSpPr>
            <p:cNvPr id="22" name="TextBox 22"/>
            <p:cNvSpPr txBox="1"/>
            <p:nvPr/>
          </p:nvSpPr>
          <p:spPr>
            <a:xfrm>
              <a:off x="4186597" y="1101515"/>
              <a:ext cx="60475"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a:t>
              </a:r>
            </a:p>
          </p:txBody>
        </p:sp>
      </p:grpSp>
      <p:sp>
        <p:nvSpPr>
          <p:cNvPr id="23" name="TextBox 23"/>
          <p:cNvSpPr txBox="1"/>
          <p:nvPr/>
        </p:nvSpPr>
        <p:spPr>
          <a:xfrm>
            <a:off x="1028700" y="4494203"/>
            <a:ext cx="15055799" cy="4026896"/>
          </a:xfrm>
          <a:prstGeom prst="rect">
            <a:avLst/>
          </a:prstGeom>
        </p:spPr>
        <p:txBody>
          <a:bodyPr lIns="0" tIns="0" rIns="0" bIns="0" rtlCol="0" anchor="t">
            <a:spAutoFit/>
          </a:bodyPr>
          <a:lstStyle/>
          <a:p>
            <a:pPr algn="l">
              <a:lnSpc>
                <a:spcPts val="6427"/>
              </a:lnSpc>
            </a:pPr>
            <a:r>
              <a:rPr lang="en-US" sz="3213" b="1" spc="-112">
                <a:solidFill>
                  <a:srgbClr val="2D262A"/>
                </a:solidFill>
                <a:latin typeface="Univers Bold"/>
                <a:ea typeface="Univers Bold"/>
                <a:cs typeface="Univers Bold"/>
                <a:sym typeface="Univers Bold"/>
              </a:rPr>
              <a:t>By the end of this session, participants will be able to:</a:t>
            </a:r>
          </a:p>
          <a:p>
            <a:pPr marL="693853" lvl="1" indent="-346927" algn="l">
              <a:lnSpc>
                <a:spcPts val="6427"/>
              </a:lnSpc>
              <a:buAutoNum type="arabicPeriod"/>
            </a:pPr>
            <a:r>
              <a:rPr lang="en-US" sz="3213" spc="-112">
                <a:solidFill>
                  <a:srgbClr val="2D262A"/>
                </a:solidFill>
                <a:latin typeface="Univers"/>
                <a:ea typeface="Univers"/>
                <a:cs typeface="Univers"/>
                <a:sym typeface="Univers"/>
              </a:rPr>
              <a:t>Describe the core components of colorectal cancer survivorship care</a:t>
            </a:r>
          </a:p>
          <a:p>
            <a:pPr marL="693853" lvl="1" indent="-346927" algn="l">
              <a:lnSpc>
                <a:spcPts val="6427"/>
              </a:lnSpc>
              <a:buAutoNum type="arabicPeriod"/>
            </a:pPr>
            <a:r>
              <a:rPr lang="en-US" sz="3213" spc="-112">
                <a:solidFill>
                  <a:srgbClr val="2D262A"/>
                </a:solidFill>
                <a:latin typeface="Univers"/>
                <a:ea typeface="Univers"/>
                <a:cs typeface="Univers"/>
                <a:sym typeface="Univers"/>
              </a:rPr>
              <a:t>Recognize common long-term and late effects of colorectal cancer treatment</a:t>
            </a:r>
          </a:p>
          <a:p>
            <a:pPr marL="693853" lvl="1" indent="-346927" algn="l">
              <a:lnSpc>
                <a:spcPts val="6427"/>
              </a:lnSpc>
              <a:buAutoNum type="arabicPeriod"/>
            </a:pPr>
            <a:r>
              <a:rPr lang="en-US" sz="3213" spc="-112">
                <a:solidFill>
                  <a:srgbClr val="2D262A"/>
                </a:solidFill>
                <a:latin typeface="Univers"/>
                <a:ea typeface="Univers"/>
                <a:cs typeface="Univers"/>
                <a:sym typeface="Univers"/>
              </a:rPr>
              <a:t>Apply colorectal cancer survivorship care guidelines to routine primary care</a:t>
            </a:r>
          </a:p>
          <a:p>
            <a:pPr marL="693853" lvl="1" indent="-346927" algn="l">
              <a:lnSpc>
                <a:spcPts val="6427"/>
              </a:lnSpc>
              <a:buAutoNum type="arabicPeriod"/>
            </a:pPr>
            <a:r>
              <a:rPr lang="en-US" sz="3213" spc="-112">
                <a:solidFill>
                  <a:srgbClr val="2D262A"/>
                </a:solidFill>
                <a:latin typeface="Univers"/>
                <a:ea typeface="Univers"/>
                <a:cs typeface="Univers"/>
                <a:sym typeface="Univers"/>
              </a:rPr>
              <a:t>Use tools and documentation strategies to support colorectal cancer survivors</a:t>
            </a:r>
          </a:p>
        </p:txBody>
      </p:sp>
      <p:grpSp>
        <p:nvGrpSpPr>
          <p:cNvPr id="24" name="Group 24"/>
          <p:cNvGrpSpPr/>
          <p:nvPr/>
        </p:nvGrpSpPr>
        <p:grpSpPr>
          <a:xfrm>
            <a:off x="14500955" y="1773628"/>
            <a:ext cx="2758345" cy="245871"/>
            <a:chOff x="0" y="0"/>
            <a:chExt cx="726478" cy="64756"/>
          </a:xfrm>
        </p:grpSpPr>
        <p:sp>
          <p:nvSpPr>
            <p:cNvPr id="25" name="Freeform 25"/>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9B314"/>
            </a:solidFill>
          </p:spPr>
          <p:txBody>
            <a:bodyPr/>
            <a:lstStyle/>
            <a:p>
              <a:endParaRPr lang="en-US"/>
            </a:p>
          </p:txBody>
        </p:sp>
        <p:sp>
          <p:nvSpPr>
            <p:cNvPr id="26" name="TextBox 26"/>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sp>
        <p:nvSpPr>
          <p:cNvPr id="27" name="Freeform 27"/>
          <p:cNvSpPr/>
          <p:nvPr/>
        </p:nvSpPr>
        <p:spPr>
          <a:xfrm>
            <a:off x="14909699" y="2376382"/>
            <a:ext cx="2349601" cy="2232121"/>
          </a:xfrm>
          <a:custGeom>
            <a:avLst/>
            <a:gdLst/>
            <a:ahLst/>
            <a:cxnLst/>
            <a:rect l="l" t="t" r="r" b="b"/>
            <a:pathLst>
              <a:path w="2349601" h="2232121">
                <a:moveTo>
                  <a:pt x="0" y="0"/>
                </a:moveTo>
                <a:lnTo>
                  <a:pt x="2349601" y="0"/>
                </a:lnTo>
                <a:lnTo>
                  <a:pt x="2349601" y="2232121"/>
                </a:lnTo>
                <a:lnTo>
                  <a:pt x="0" y="2232121"/>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28" name="TextBox 28"/>
          <p:cNvSpPr txBox="1"/>
          <p:nvPr/>
        </p:nvSpPr>
        <p:spPr>
          <a:xfrm>
            <a:off x="1028700" y="3280226"/>
            <a:ext cx="6448950" cy="529209"/>
          </a:xfrm>
          <a:prstGeom prst="rect">
            <a:avLst/>
          </a:prstGeom>
        </p:spPr>
        <p:txBody>
          <a:bodyPr lIns="0" tIns="0" rIns="0" bIns="0" rtlCol="0" anchor="t">
            <a:spAutoFit/>
          </a:bodyPr>
          <a:lstStyle/>
          <a:p>
            <a:pPr algn="l">
              <a:lnSpc>
                <a:spcPts val="3947"/>
              </a:lnSpc>
            </a:pPr>
            <a:r>
              <a:rPr lang="en-US" sz="4200" b="1">
                <a:solidFill>
                  <a:srgbClr val="00136F"/>
                </a:solidFill>
                <a:latin typeface="Montserrat Ultra-Bold"/>
                <a:ea typeface="Montserrat Ultra-Bold"/>
                <a:cs typeface="Montserrat Ultra-Bold"/>
                <a:sym typeface="Montserrat Ultra-Bold"/>
              </a:rPr>
              <a:t>Learning Objectives</a:t>
            </a:r>
          </a:p>
        </p:txBody>
      </p:sp>
      <p:sp>
        <p:nvSpPr>
          <p:cNvPr id="29" name="TextBox 29"/>
          <p:cNvSpPr txBox="1"/>
          <p:nvPr/>
        </p:nvSpPr>
        <p:spPr>
          <a:xfrm>
            <a:off x="11678123" y="1028700"/>
            <a:ext cx="5581177" cy="542925"/>
          </a:xfrm>
          <a:prstGeom prst="rect">
            <a:avLst/>
          </a:prstGeom>
        </p:spPr>
        <p:txBody>
          <a:bodyPr lIns="0" tIns="0" rIns="0" bIns="0" rtlCol="0" anchor="t">
            <a:spAutoFit/>
          </a:bodyPr>
          <a:lstStyle/>
          <a:p>
            <a:pPr algn="r">
              <a:lnSpc>
                <a:spcPts val="4320"/>
              </a:lnSpc>
            </a:pPr>
            <a:r>
              <a:rPr lang="en-US" sz="3600" b="1">
                <a:solidFill>
                  <a:srgbClr val="101010"/>
                </a:solidFill>
                <a:latin typeface="Montserrat Bold"/>
                <a:ea typeface="Montserrat Bold"/>
                <a:cs typeface="Montserrat Bold"/>
                <a:sym typeface="Montserrat Bold"/>
              </a:rPr>
              <a:t>Learning Objectives</a:t>
            </a:r>
          </a:p>
        </p:txBody>
      </p:sp>
      <p:sp>
        <p:nvSpPr>
          <p:cNvPr id="30" name="TextBox 29">
            <a:extLst>
              <a:ext uri="{FF2B5EF4-FFF2-40B4-BE49-F238E27FC236}">
                <a16:creationId xmlns:a16="http://schemas.microsoft.com/office/drawing/2014/main" id="{0DAB6FD2-B27C-6782-AF3B-9EFCA3A8EE3D}"/>
              </a:ext>
            </a:extLst>
          </p:cNvPr>
          <p:cNvSpPr txBox="1"/>
          <p:nvPr/>
        </p:nvSpPr>
        <p:spPr>
          <a:xfrm>
            <a:off x="2088962" y="9280012"/>
            <a:ext cx="15324395" cy="369332"/>
          </a:xfrm>
          <a:prstGeom prst="rect">
            <a:avLst/>
          </a:prstGeom>
          <a:noFill/>
        </p:spPr>
        <p:txBody>
          <a:bodyPr wrap="square" rtlCol="0">
            <a:spAutoFit/>
          </a:bodyPr>
          <a:lstStyle/>
          <a:p>
            <a:r>
              <a:rPr lang="en-US" b="1" spc="-82" dirty="0">
                <a:solidFill>
                  <a:schemeClr val="accent1">
                    <a:lumMod val="75000"/>
                  </a:schemeClr>
                </a:solidFill>
                <a:latin typeface="Univers"/>
                <a:ea typeface="Univers"/>
                <a:cs typeface="Univers"/>
                <a:sym typeface="Univers"/>
              </a:rPr>
              <a:t>Continuing Education provided by KU Area Health Education Center | </a:t>
            </a:r>
            <a:r>
              <a:rPr lang="en-US" b="1" spc="-82" dirty="0">
                <a:solidFill>
                  <a:schemeClr val="accent1">
                    <a:lumMod val="75000"/>
                  </a:schemeClr>
                </a:solidFill>
                <a:latin typeface="Univers"/>
                <a:ea typeface="Univers"/>
                <a:cs typeface="Univers"/>
                <a:sym typeface="Univers"/>
                <a:hlinkClick r:id="rId14">
                  <a:extLst>
                    <a:ext uri="{A12FA001-AC4F-418D-AE19-62706E023703}">
                      <ahyp:hlinkClr xmlns:ahyp="http://schemas.microsoft.com/office/drawing/2018/hyperlinkcolor" val="tx"/>
                    </a:ext>
                  </a:extLst>
                </a:hlinkClick>
              </a:rPr>
              <a:t>www.kumc.edu/ahec</a:t>
            </a:r>
            <a:r>
              <a:rPr lang="en-US" b="1" spc="-82" dirty="0">
                <a:solidFill>
                  <a:schemeClr val="accent1">
                    <a:lumMod val="75000"/>
                  </a:schemeClr>
                </a:solidFill>
                <a:latin typeface="Univers"/>
                <a:ea typeface="Univers"/>
                <a:cs typeface="Univers"/>
                <a:sym typeface="Univers"/>
              </a:rPr>
              <a:t> | checkahec@kumc.edu</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6865</Words>
  <Application>Microsoft Office PowerPoint</Application>
  <PresentationFormat>Custom</PresentationFormat>
  <Paragraphs>1157</Paragraphs>
  <Slides>48</Slides>
  <Notes>4</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Greiner_Johanson_CRC_slides</dc:title>
  <cp:lastModifiedBy>Kelly Sabol</cp:lastModifiedBy>
  <cp:revision>7</cp:revision>
  <dcterms:created xsi:type="dcterms:W3CDTF">2006-08-16T00:00:00Z</dcterms:created>
  <dcterms:modified xsi:type="dcterms:W3CDTF">2025-11-12T13:41:44Z</dcterms:modified>
  <dc:identifier>DAG3RWv7Yk0</dc:identifier>
</cp:coreProperties>
</file>