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5" r:id="rId31"/>
    <p:sldId id="296" r:id="rId32"/>
    <p:sldId id="297" r:id="rId33"/>
    <p:sldId id="298" r:id="rId34"/>
    <p:sldId id="299" r:id="rId35"/>
    <p:sldId id="301" r:id="rId36"/>
    <p:sldId id="302" r:id="rId37"/>
    <p:sldId id="303" r:id="rId38"/>
  </p:sldIdLst>
  <p:sldSz cx="18288000" cy="10287000"/>
  <p:notesSz cx="6858000" cy="9144000"/>
  <p:embeddedFontLst>
    <p:embeddedFont>
      <p:font typeface="Beth Ellen" panose="020B0604020202020204" charset="0"/>
      <p:regular r:id="rId39"/>
    </p:embeddedFont>
    <p:embeddedFont>
      <p:font typeface="Montserrat" panose="00000500000000000000" pitchFamily="2" charset="0"/>
      <p:regular r:id="rId40"/>
      <p:bold r:id="rId41"/>
      <p:italic r:id="rId42"/>
      <p:boldItalic r:id="rId43"/>
    </p:embeddedFont>
    <p:embeddedFont>
      <p:font typeface="Montserrat Bold" panose="00000800000000000000" pitchFamily="2" charset="0"/>
      <p:regular r:id="rId44"/>
      <p:bold r:id="rId45"/>
    </p:embeddedFont>
    <p:embeddedFont>
      <p:font typeface="Montserrat Medium" panose="00000600000000000000" pitchFamily="2" charset="0"/>
      <p:regular r:id="rId46"/>
      <p:italic r:id="rId47"/>
    </p:embeddedFont>
    <p:embeddedFont>
      <p:font typeface="Montserrat Ultra-Bold" panose="020B0604020202020204" charset="0"/>
      <p:regular r:id="rId48"/>
      <p:bold r:id="rId49"/>
    </p:embeddedFont>
    <p:embeddedFont>
      <p:font typeface="Neue Montreal" panose="020B0604020202020204" charset="0"/>
      <p:regular r:id="rId50"/>
    </p:embeddedFont>
    <p:embeddedFont>
      <p:font typeface="Public Sans" panose="020B0604020202020204" charset="0"/>
      <p:regular r:id="rId51"/>
    </p:embeddedFont>
    <p:embeddedFont>
      <p:font typeface="Sunborn" panose="020B0604020202020204" charset="0"/>
      <p:regular r:id="rId52"/>
    </p:embeddedFont>
    <p:embeddedFont>
      <p:font typeface="Univers" panose="020B0503020202020204" pitchFamily="34" charset="0"/>
      <p:regular r:id="rId53"/>
      <p:bold r:id="rId54"/>
    </p:embeddedFont>
    <p:embeddedFont>
      <p:font typeface="Univers Bold" panose="020B0703030502020204" pitchFamily="34" charset="0"/>
      <p:regular r:id="rId55"/>
      <p:bold r:id="rId5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4A0"/>
    <a:srgbClr val="F7C8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16D0FB-ABC9-666F-A2A9-0F82C9CD5AD2}" v="11" dt="2025-10-15T16:16:06.8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55" Type="http://schemas.openxmlformats.org/officeDocument/2006/relationships/font" Target="fonts/font17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font" Target="fonts/font15.fntdata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microsoft.com/office/2016/11/relationships/changesInfo" Target="changesInfos/changesInfo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56" Type="http://schemas.openxmlformats.org/officeDocument/2006/relationships/font" Target="fonts/font18.fntdata"/><Relationship Id="rId8" Type="http://schemas.openxmlformats.org/officeDocument/2006/relationships/slide" Target="slides/slide7.xml"/><Relationship Id="rId51" Type="http://schemas.openxmlformats.org/officeDocument/2006/relationships/font" Target="fonts/font1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8.fntdata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3.fntdata"/><Relationship Id="rId54" Type="http://schemas.openxmlformats.org/officeDocument/2006/relationships/font" Target="fonts/font16.fntdata"/><Relationship Id="rId62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1.fntdata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52" Type="http://schemas.openxmlformats.org/officeDocument/2006/relationships/font" Target="fonts/font14.fntdata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ie Knight" userId="S::cknight2@kumc.edu::0de70d19-7eac-4c4e-97cc-b4e040c29304" providerId="AD" clId="Web-{2E82A364-3AC4-52B3-7F56-7B1F1988CD0B}"/>
    <pc:docChg chg="modSld">
      <pc:chgData name="Catie Knight" userId="S::cknight2@kumc.edu::0de70d19-7eac-4c4e-97cc-b4e040c29304" providerId="AD" clId="Web-{2E82A364-3AC4-52B3-7F56-7B1F1988CD0B}" dt="2025-10-07T18:55:07.797" v="65" actId="20577"/>
      <pc:docMkLst>
        <pc:docMk/>
      </pc:docMkLst>
      <pc:sldChg chg="modSp">
        <pc:chgData name="Catie Knight" userId="S::cknight2@kumc.edu::0de70d19-7eac-4c4e-97cc-b4e040c29304" providerId="AD" clId="Web-{2E82A364-3AC4-52B3-7F56-7B1F1988CD0B}" dt="2025-10-07T18:37:32.005" v="3" actId="20577"/>
        <pc:sldMkLst>
          <pc:docMk/>
          <pc:sldMk cId="0" sldId="259"/>
        </pc:sldMkLst>
        <pc:spChg chg="mod">
          <ac:chgData name="Catie Knight" userId="S::cknight2@kumc.edu::0de70d19-7eac-4c4e-97cc-b4e040c29304" providerId="AD" clId="Web-{2E82A364-3AC4-52B3-7F56-7B1F1988CD0B}" dt="2025-10-07T18:37:32.005" v="3" actId="20577"/>
          <ac:spMkLst>
            <pc:docMk/>
            <pc:sldMk cId="0" sldId="259"/>
            <ac:spMk id="30" creationId="{00000000-0000-0000-0000-000000000000}"/>
          </ac:spMkLst>
        </pc:spChg>
      </pc:sldChg>
      <pc:sldChg chg="modSp">
        <pc:chgData name="Catie Knight" userId="S::cknight2@kumc.edu::0de70d19-7eac-4c4e-97cc-b4e040c29304" providerId="AD" clId="Web-{2E82A364-3AC4-52B3-7F56-7B1F1988CD0B}" dt="2025-10-07T18:45:37.689" v="60" actId="20577"/>
        <pc:sldMkLst>
          <pc:docMk/>
          <pc:sldMk cId="0" sldId="281"/>
        </pc:sldMkLst>
        <pc:spChg chg="mod">
          <ac:chgData name="Catie Knight" userId="S::cknight2@kumc.edu::0de70d19-7eac-4c4e-97cc-b4e040c29304" providerId="AD" clId="Web-{2E82A364-3AC4-52B3-7F56-7B1F1988CD0B}" dt="2025-10-07T18:45:37.689" v="60" actId="20577"/>
          <ac:spMkLst>
            <pc:docMk/>
            <pc:sldMk cId="0" sldId="281"/>
            <ac:spMk id="28" creationId="{00000000-0000-0000-0000-000000000000}"/>
          </ac:spMkLst>
        </pc:spChg>
      </pc:sldChg>
      <pc:sldChg chg="modSp">
        <pc:chgData name="Catie Knight" userId="S::cknight2@kumc.edu::0de70d19-7eac-4c4e-97cc-b4e040c29304" providerId="AD" clId="Web-{2E82A364-3AC4-52B3-7F56-7B1F1988CD0B}" dt="2025-10-07T18:55:07.797" v="65" actId="20577"/>
        <pc:sldMkLst>
          <pc:docMk/>
          <pc:sldMk cId="0" sldId="299"/>
        </pc:sldMkLst>
        <pc:spChg chg="mod">
          <ac:chgData name="Catie Knight" userId="S::cknight2@kumc.edu::0de70d19-7eac-4c4e-97cc-b4e040c29304" providerId="AD" clId="Web-{2E82A364-3AC4-52B3-7F56-7B1F1988CD0B}" dt="2025-10-07T18:55:07.797" v="65" actId="20577"/>
          <ac:spMkLst>
            <pc:docMk/>
            <pc:sldMk cId="0" sldId="299"/>
            <ac:spMk id="29" creationId="{00000000-0000-0000-0000-000000000000}"/>
          </ac:spMkLst>
        </pc:spChg>
      </pc:sldChg>
    </pc:docChg>
  </pc:docChgLst>
  <pc:docChgLst>
    <pc:chgData name="Catie Knight" userId="S::cknight2@kumc.edu::0de70d19-7eac-4c4e-97cc-b4e040c29304" providerId="AD" clId="Web-{89226EA2-63F9-93E6-B732-19D077DCE7C9}"/>
    <pc:docChg chg="addSld modSld sldOrd">
      <pc:chgData name="Catie Knight" userId="S::cknight2@kumc.edu::0de70d19-7eac-4c4e-97cc-b4e040c29304" providerId="AD" clId="Web-{89226EA2-63F9-93E6-B732-19D077DCE7C9}" dt="2025-10-09T16:00:10.656" v="206"/>
      <pc:docMkLst>
        <pc:docMk/>
      </pc:docMkLst>
      <pc:sldChg chg="addSp delSp modSp ord">
        <pc:chgData name="Catie Knight" userId="S::cknight2@kumc.edu::0de70d19-7eac-4c4e-97cc-b4e040c29304" providerId="AD" clId="Web-{89226EA2-63F9-93E6-B732-19D077DCE7C9}" dt="2025-10-09T15:54:55.609" v="99"/>
        <pc:sldMkLst>
          <pc:docMk/>
          <pc:sldMk cId="0" sldId="261"/>
        </pc:sldMkLst>
        <pc:spChg chg="mod">
          <ac:chgData name="Catie Knight" userId="S::cknight2@kumc.edu::0de70d19-7eac-4c4e-97cc-b4e040c29304" providerId="AD" clId="Web-{89226EA2-63F9-93E6-B732-19D077DCE7C9}" dt="2025-10-09T15:53:52.203" v="94" actId="14100"/>
          <ac:spMkLst>
            <pc:docMk/>
            <pc:sldMk cId="0" sldId="261"/>
            <ac:spMk id="27" creationId="{00000000-0000-0000-0000-000000000000}"/>
          </ac:spMkLst>
        </pc:spChg>
        <pc:spChg chg="add mod">
          <ac:chgData name="Catie Knight" userId="S::cknight2@kumc.edu::0de70d19-7eac-4c4e-97cc-b4e040c29304" providerId="AD" clId="Web-{89226EA2-63F9-93E6-B732-19D077DCE7C9}" dt="2025-10-09T15:53:46.156" v="93" actId="1076"/>
          <ac:spMkLst>
            <pc:docMk/>
            <pc:sldMk cId="0" sldId="261"/>
            <ac:spMk id="28" creationId="{B9C1B7C4-F4F1-6C07-ECC9-458179109649}"/>
          </ac:spMkLst>
        </pc:spChg>
        <pc:spChg chg="add mod">
          <ac:chgData name="Catie Knight" userId="S::cknight2@kumc.edu::0de70d19-7eac-4c4e-97cc-b4e040c29304" providerId="AD" clId="Web-{89226EA2-63F9-93E6-B732-19D077DCE7C9}" dt="2025-10-09T15:53:36.953" v="92" actId="14100"/>
          <ac:spMkLst>
            <pc:docMk/>
            <pc:sldMk cId="0" sldId="261"/>
            <ac:spMk id="30" creationId="{6070DDFC-8398-EDF7-CD2F-2557E264649F}"/>
          </ac:spMkLst>
        </pc:spChg>
      </pc:sldChg>
      <pc:sldChg chg="addSp delSp modSp ord">
        <pc:chgData name="Catie Knight" userId="S::cknight2@kumc.edu::0de70d19-7eac-4c4e-97cc-b4e040c29304" providerId="AD" clId="Web-{89226EA2-63F9-93E6-B732-19D077DCE7C9}" dt="2025-10-09T15:54:42.718" v="98"/>
        <pc:sldMkLst>
          <pc:docMk/>
          <pc:sldMk cId="0" sldId="262"/>
        </pc:sldMkLst>
        <pc:spChg chg="mod">
          <ac:chgData name="Catie Knight" userId="S::cknight2@kumc.edu::0de70d19-7eac-4c4e-97cc-b4e040c29304" providerId="AD" clId="Web-{89226EA2-63F9-93E6-B732-19D077DCE7C9}" dt="2025-10-09T15:50:37.046" v="42" actId="20577"/>
          <ac:spMkLst>
            <pc:docMk/>
            <pc:sldMk cId="0" sldId="262"/>
            <ac:spMk id="27" creationId="{00000000-0000-0000-0000-000000000000}"/>
          </ac:spMkLst>
        </pc:spChg>
        <pc:spChg chg="add mod">
          <ac:chgData name="Catie Knight" userId="S::cknight2@kumc.edu::0de70d19-7eac-4c4e-97cc-b4e040c29304" providerId="AD" clId="Web-{89226EA2-63F9-93E6-B732-19D077DCE7C9}" dt="2025-10-09T15:51:05.624" v="46" actId="1076"/>
          <ac:spMkLst>
            <pc:docMk/>
            <pc:sldMk cId="0" sldId="262"/>
            <ac:spMk id="28" creationId="{5970CFC8-05AE-140E-97FA-F745D9A4DABC}"/>
          </ac:spMkLst>
        </pc:spChg>
        <pc:spChg chg="add mod">
          <ac:chgData name="Catie Knight" userId="S::cknight2@kumc.edu::0de70d19-7eac-4c4e-97cc-b4e040c29304" providerId="AD" clId="Web-{89226EA2-63F9-93E6-B732-19D077DCE7C9}" dt="2025-10-09T15:51:05.687" v="48" actId="1076"/>
          <ac:spMkLst>
            <pc:docMk/>
            <pc:sldMk cId="0" sldId="262"/>
            <ac:spMk id="31" creationId="{A675B29D-2E6A-E15E-8C5A-6440BF73C5E8}"/>
          </ac:spMkLst>
        </pc:spChg>
        <pc:picChg chg="add mod">
          <ac:chgData name="Catie Knight" userId="S::cknight2@kumc.edu::0de70d19-7eac-4c4e-97cc-b4e040c29304" providerId="AD" clId="Web-{89226EA2-63F9-93E6-B732-19D077DCE7C9}" dt="2025-10-09T15:51:05.656" v="47" actId="1076"/>
          <ac:picMkLst>
            <pc:docMk/>
            <pc:sldMk cId="0" sldId="262"/>
            <ac:picMk id="30" creationId="{C2BB39BD-11AC-3840-3AED-DDA8D928E499}"/>
          </ac:picMkLst>
        </pc:picChg>
        <pc:picChg chg="add mod">
          <ac:chgData name="Catie Knight" userId="S::cknight2@kumc.edu::0de70d19-7eac-4c4e-97cc-b4e040c29304" providerId="AD" clId="Web-{89226EA2-63F9-93E6-B732-19D077DCE7C9}" dt="2025-10-09T15:51:05.703" v="49" actId="1076"/>
          <ac:picMkLst>
            <pc:docMk/>
            <pc:sldMk cId="0" sldId="262"/>
            <ac:picMk id="32" creationId="{F231BE38-24AE-7FBC-6340-5E76C2EB34A3}"/>
          </ac:picMkLst>
        </pc:picChg>
      </pc:sldChg>
      <pc:sldChg chg="addSp modSp">
        <pc:chgData name="Catie Knight" userId="S::cknight2@kumc.edu::0de70d19-7eac-4c4e-97cc-b4e040c29304" providerId="AD" clId="Web-{89226EA2-63F9-93E6-B732-19D077DCE7C9}" dt="2025-10-09T15:55:36.703" v="141" actId="20577"/>
        <pc:sldMkLst>
          <pc:docMk/>
          <pc:sldMk cId="0" sldId="263"/>
        </pc:sldMkLst>
        <pc:spChg chg="mod">
          <ac:chgData name="Catie Knight" userId="S::cknight2@kumc.edu::0de70d19-7eac-4c4e-97cc-b4e040c29304" providerId="AD" clId="Web-{89226EA2-63F9-93E6-B732-19D077DCE7C9}" dt="2025-10-09T15:55:27.734" v="131" actId="20577"/>
          <ac:spMkLst>
            <pc:docMk/>
            <pc:sldMk cId="0" sldId="263"/>
            <ac:spMk id="27" creationId="{00000000-0000-0000-0000-000000000000}"/>
          </ac:spMkLst>
        </pc:spChg>
        <pc:spChg chg="add mod">
          <ac:chgData name="Catie Knight" userId="S::cknight2@kumc.edu::0de70d19-7eac-4c4e-97cc-b4e040c29304" providerId="AD" clId="Web-{89226EA2-63F9-93E6-B732-19D077DCE7C9}" dt="2025-10-09T15:55:36.703" v="141" actId="20577"/>
          <ac:spMkLst>
            <pc:docMk/>
            <pc:sldMk cId="0" sldId="263"/>
            <ac:spMk id="28" creationId="{206DB9E5-4982-4123-D233-AA094EFBFA6E}"/>
          </ac:spMkLst>
        </pc:spChg>
      </pc:sldChg>
      <pc:sldChg chg="addSp delSp modSp">
        <pc:chgData name="Catie Knight" userId="S::cknight2@kumc.edu::0de70d19-7eac-4c4e-97cc-b4e040c29304" providerId="AD" clId="Web-{89226EA2-63F9-93E6-B732-19D077DCE7C9}" dt="2025-10-09T15:57:33.609" v="202" actId="1076"/>
        <pc:sldMkLst>
          <pc:docMk/>
          <pc:sldMk cId="0" sldId="264"/>
        </pc:sldMkLst>
        <pc:spChg chg="add mod">
          <ac:chgData name="Catie Knight" userId="S::cknight2@kumc.edu::0de70d19-7eac-4c4e-97cc-b4e040c29304" providerId="AD" clId="Web-{89226EA2-63F9-93E6-B732-19D077DCE7C9}" dt="2025-10-09T15:57:33.609" v="202" actId="1076"/>
          <ac:spMkLst>
            <pc:docMk/>
            <pc:sldMk cId="0" sldId="264"/>
            <ac:spMk id="30" creationId="{D01A94BA-EF44-2941-D524-C00941074FEB}"/>
          </ac:spMkLst>
        </pc:spChg>
        <pc:spChg chg="add mod">
          <ac:chgData name="Catie Knight" userId="S::cknight2@kumc.edu::0de70d19-7eac-4c4e-97cc-b4e040c29304" providerId="AD" clId="Web-{89226EA2-63F9-93E6-B732-19D077DCE7C9}" dt="2025-10-09T15:56:53.906" v="163" actId="1076"/>
          <ac:spMkLst>
            <pc:docMk/>
            <pc:sldMk cId="0" sldId="264"/>
            <ac:spMk id="38" creationId="{7412F85F-E2F9-4A7D-6434-BDCE3F7DC232}"/>
          </ac:spMkLst>
        </pc:spChg>
        <pc:spChg chg="add mod">
          <ac:chgData name="Catie Knight" userId="S::cknight2@kumc.edu::0de70d19-7eac-4c4e-97cc-b4e040c29304" providerId="AD" clId="Web-{89226EA2-63F9-93E6-B732-19D077DCE7C9}" dt="2025-10-09T15:57:28.828" v="201" actId="1076"/>
          <ac:spMkLst>
            <pc:docMk/>
            <pc:sldMk cId="0" sldId="264"/>
            <ac:spMk id="40" creationId="{9096C213-C235-C7A9-6437-3E3333427003}"/>
          </ac:spMkLst>
        </pc:spChg>
        <pc:grpChg chg="add mod">
          <ac:chgData name="Catie Knight" userId="S::cknight2@kumc.edu::0de70d19-7eac-4c4e-97cc-b4e040c29304" providerId="AD" clId="Web-{89226EA2-63F9-93E6-B732-19D077DCE7C9}" dt="2025-10-09T15:56:53.875" v="162" actId="1076"/>
          <ac:grpSpMkLst>
            <pc:docMk/>
            <pc:sldMk cId="0" sldId="264"/>
            <ac:grpSpMk id="36" creationId="{031A5F6E-947C-3763-DFBA-7164C512E3F0}"/>
          </ac:grpSpMkLst>
        </pc:grpChg>
      </pc:sldChg>
      <pc:sldChg chg="delSp modSp">
        <pc:chgData name="Catie Knight" userId="S::cknight2@kumc.edu::0de70d19-7eac-4c4e-97cc-b4e040c29304" providerId="AD" clId="Web-{89226EA2-63F9-93E6-B732-19D077DCE7C9}" dt="2025-10-09T16:00:10.656" v="206"/>
        <pc:sldMkLst>
          <pc:docMk/>
          <pc:sldMk cId="0" sldId="303"/>
        </pc:sldMkLst>
      </pc:sldChg>
      <pc:sldChg chg="add">
        <pc:chgData name="Catie Knight" userId="S::cknight2@kumc.edu::0de70d19-7eac-4c4e-97cc-b4e040c29304" providerId="AD" clId="Web-{89226EA2-63F9-93E6-B732-19D077DCE7C9}" dt="2025-10-09T15:58:41.421" v="203"/>
        <pc:sldMkLst>
          <pc:docMk/>
          <pc:sldMk cId="3251451211" sldId="304"/>
        </pc:sldMkLst>
      </pc:sldChg>
      <pc:sldChg chg="add replId">
        <pc:chgData name="Catie Knight" userId="S::cknight2@kumc.edu::0de70d19-7eac-4c4e-97cc-b4e040c29304" providerId="AD" clId="Web-{89226EA2-63F9-93E6-B732-19D077DCE7C9}" dt="2025-10-09T15:59:58.359" v="204"/>
        <pc:sldMkLst>
          <pc:docMk/>
          <pc:sldMk cId="4126028918" sldId="305"/>
        </pc:sldMkLst>
      </pc:sldChg>
    </pc:docChg>
  </pc:docChgLst>
  <pc:docChgLst>
    <pc:chgData name="Catie Knight" userId="S::cknight2@kumc.edu::0de70d19-7eac-4c4e-97cc-b4e040c29304" providerId="AD" clId="Web-{B6DB5BF1-4625-7C49-9372-CF1945C0B982}"/>
    <pc:docChg chg="delSld modSld">
      <pc:chgData name="Catie Knight" userId="S::cknight2@kumc.edu::0de70d19-7eac-4c4e-97cc-b4e040c29304" providerId="AD" clId="Web-{B6DB5BF1-4625-7C49-9372-CF1945C0B982}" dt="2025-10-08T13:19:04.041" v="625"/>
      <pc:docMkLst>
        <pc:docMk/>
      </pc:docMkLst>
      <pc:sldChg chg="addSp modSp">
        <pc:chgData name="Catie Knight" userId="S::cknight2@kumc.edu::0de70d19-7eac-4c4e-97cc-b4e040c29304" providerId="AD" clId="Web-{B6DB5BF1-4625-7C49-9372-CF1945C0B982}" dt="2025-10-08T12:33:17.402" v="65" actId="1076"/>
        <pc:sldMkLst>
          <pc:docMk/>
          <pc:sldMk cId="0" sldId="267"/>
        </pc:sldMkLst>
        <pc:spChg chg="mod">
          <ac:chgData name="Catie Knight" userId="S::cknight2@kumc.edu::0de70d19-7eac-4c4e-97cc-b4e040c29304" providerId="AD" clId="Web-{B6DB5BF1-4625-7C49-9372-CF1945C0B982}" dt="2025-10-08T12:33:17.402" v="65" actId="1076"/>
          <ac:spMkLst>
            <pc:docMk/>
            <pc:sldMk cId="0" sldId="267"/>
            <ac:spMk id="26" creationId="{00000000-0000-0000-0000-000000000000}"/>
          </ac:spMkLst>
        </pc:spChg>
        <pc:spChg chg="mod">
          <ac:chgData name="Catie Knight" userId="S::cknight2@kumc.edu::0de70d19-7eac-4c4e-97cc-b4e040c29304" providerId="AD" clId="Web-{B6DB5BF1-4625-7C49-9372-CF1945C0B982}" dt="2025-10-08T12:32:37.886" v="59" actId="1076"/>
          <ac:spMkLst>
            <pc:docMk/>
            <pc:sldMk cId="0" sldId="267"/>
            <ac:spMk id="33" creationId="{00000000-0000-0000-0000-000000000000}"/>
          </ac:spMkLst>
        </pc:spChg>
        <pc:grpChg chg="mod">
          <ac:chgData name="Catie Knight" userId="S::cknight2@kumc.edu::0de70d19-7eac-4c4e-97cc-b4e040c29304" providerId="AD" clId="Web-{B6DB5BF1-4625-7C49-9372-CF1945C0B982}" dt="2025-10-08T12:32:59.855" v="62" actId="1076"/>
          <ac:grpSpMkLst>
            <pc:docMk/>
            <pc:sldMk cId="0" sldId="267"/>
            <ac:grpSpMk id="27" creationId="{00000000-0000-0000-0000-000000000000}"/>
          </ac:grpSpMkLst>
        </pc:grpChg>
        <pc:picChg chg="add mod">
          <ac:chgData name="Catie Knight" userId="S::cknight2@kumc.edu::0de70d19-7eac-4c4e-97cc-b4e040c29304" providerId="AD" clId="Web-{B6DB5BF1-4625-7C49-9372-CF1945C0B982}" dt="2025-10-08T12:32:53.636" v="61" actId="1076"/>
          <ac:picMkLst>
            <pc:docMk/>
            <pc:sldMk cId="0" sldId="267"/>
            <ac:picMk id="34" creationId="{C8B38C19-5911-7B30-9A2C-BD3126EF97B4}"/>
          </ac:picMkLst>
        </pc:picChg>
      </pc:sldChg>
      <pc:sldChg chg="modSp">
        <pc:chgData name="Catie Knight" userId="S::cknight2@kumc.edu::0de70d19-7eac-4c4e-97cc-b4e040c29304" providerId="AD" clId="Web-{B6DB5BF1-4625-7C49-9372-CF1945C0B982}" dt="2025-10-08T12:35:59.589" v="88" actId="1076"/>
        <pc:sldMkLst>
          <pc:docMk/>
          <pc:sldMk cId="0" sldId="281"/>
        </pc:sldMkLst>
        <pc:spChg chg="mod">
          <ac:chgData name="Catie Knight" userId="S::cknight2@kumc.edu::0de70d19-7eac-4c4e-97cc-b4e040c29304" providerId="AD" clId="Web-{B6DB5BF1-4625-7C49-9372-CF1945C0B982}" dt="2025-10-08T12:35:10.089" v="82" actId="20577"/>
          <ac:spMkLst>
            <pc:docMk/>
            <pc:sldMk cId="0" sldId="281"/>
            <ac:spMk id="28" creationId="{00000000-0000-0000-0000-000000000000}"/>
          </ac:spMkLst>
        </pc:spChg>
        <pc:spChg chg="mod">
          <ac:chgData name="Catie Knight" userId="S::cknight2@kumc.edu::0de70d19-7eac-4c4e-97cc-b4e040c29304" providerId="AD" clId="Web-{B6DB5BF1-4625-7C49-9372-CF1945C0B982}" dt="2025-10-08T12:35:59.589" v="88" actId="1076"/>
          <ac:spMkLst>
            <pc:docMk/>
            <pc:sldMk cId="0" sldId="281"/>
            <ac:spMk id="30" creationId="{00000000-0000-0000-0000-000000000000}"/>
          </ac:spMkLst>
        </pc:spChg>
        <pc:spChg chg="mod">
          <ac:chgData name="Catie Knight" userId="S::cknight2@kumc.edu::0de70d19-7eac-4c4e-97cc-b4e040c29304" providerId="AD" clId="Web-{B6DB5BF1-4625-7C49-9372-CF1945C0B982}" dt="2025-10-08T12:35:51.480" v="87" actId="1076"/>
          <ac:spMkLst>
            <pc:docMk/>
            <pc:sldMk cId="0" sldId="281"/>
            <ac:spMk id="32" creationId="{00000000-0000-0000-0000-000000000000}"/>
          </ac:spMkLst>
        </pc:spChg>
      </pc:sldChg>
      <pc:sldChg chg="addSp delSp modSp">
        <pc:chgData name="Catie Knight" userId="S::cknight2@kumc.edu::0de70d19-7eac-4c4e-97cc-b4e040c29304" providerId="AD" clId="Web-{B6DB5BF1-4625-7C49-9372-CF1945C0B982}" dt="2025-10-08T13:18:40.041" v="624" actId="1076"/>
        <pc:sldMkLst>
          <pc:docMk/>
          <pc:sldMk cId="0" sldId="299"/>
        </pc:sldMkLst>
        <pc:spChg chg="mod">
          <ac:chgData name="Catie Knight" userId="S::cknight2@kumc.edu::0de70d19-7eac-4c4e-97cc-b4e040c29304" providerId="AD" clId="Web-{B6DB5BF1-4625-7C49-9372-CF1945C0B982}" dt="2025-10-08T13:12:32.776" v="552" actId="1076"/>
          <ac:spMkLst>
            <pc:docMk/>
            <pc:sldMk cId="0" sldId="299"/>
            <ac:spMk id="29" creationId="{00000000-0000-0000-0000-000000000000}"/>
          </ac:spMkLst>
        </pc:spChg>
        <pc:spChg chg="mod">
          <ac:chgData name="Catie Knight" userId="S::cknight2@kumc.edu::0de70d19-7eac-4c4e-97cc-b4e040c29304" providerId="AD" clId="Web-{B6DB5BF1-4625-7C49-9372-CF1945C0B982}" dt="2025-10-08T13:10:47.042" v="532" actId="14100"/>
          <ac:spMkLst>
            <pc:docMk/>
            <pc:sldMk cId="0" sldId="299"/>
            <ac:spMk id="31" creationId="{00000000-0000-0000-0000-000000000000}"/>
          </ac:spMkLst>
        </pc:spChg>
        <pc:spChg chg="add mod">
          <ac:chgData name="Catie Knight" userId="S::cknight2@kumc.edu::0de70d19-7eac-4c4e-97cc-b4e040c29304" providerId="AD" clId="Web-{B6DB5BF1-4625-7C49-9372-CF1945C0B982}" dt="2025-10-08T12:41:09.714" v="206" actId="1076"/>
          <ac:spMkLst>
            <pc:docMk/>
            <pc:sldMk cId="0" sldId="299"/>
            <ac:spMk id="32" creationId="{57A30A47-FFD0-1BFB-45DB-182AA333066D}"/>
          </ac:spMkLst>
        </pc:spChg>
        <pc:spChg chg="add mod">
          <ac:chgData name="Catie Knight" userId="S::cknight2@kumc.edu::0de70d19-7eac-4c4e-97cc-b4e040c29304" providerId="AD" clId="Web-{B6DB5BF1-4625-7C49-9372-CF1945C0B982}" dt="2025-10-08T13:12:26.761" v="551"/>
          <ac:spMkLst>
            <pc:docMk/>
            <pc:sldMk cId="0" sldId="299"/>
            <ac:spMk id="46" creationId="{6C795FE4-7E81-943F-AC24-4781730329AE}"/>
          </ac:spMkLst>
        </pc:spChg>
        <pc:spChg chg="add mod">
          <ac:chgData name="Catie Knight" userId="S::cknight2@kumc.edu::0de70d19-7eac-4c4e-97cc-b4e040c29304" providerId="AD" clId="Web-{B6DB5BF1-4625-7C49-9372-CF1945C0B982}" dt="2025-10-08T13:18:40.041" v="624" actId="1076"/>
          <ac:spMkLst>
            <pc:docMk/>
            <pc:sldMk cId="0" sldId="299"/>
            <ac:spMk id="47" creationId="{43FCB825-D711-7F2F-A4D2-32B9BFA846DF}"/>
          </ac:spMkLst>
        </pc:spChg>
        <pc:spChg chg="add mod">
          <ac:chgData name="Catie Knight" userId="S::cknight2@kumc.edu::0de70d19-7eac-4c4e-97cc-b4e040c29304" providerId="AD" clId="Web-{B6DB5BF1-4625-7C49-9372-CF1945C0B982}" dt="2025-10-08T13:18:23.838" v="622" actId="1076"/>
          <ac:spMkLst>
            <pc:docMk/>
            <pc:sldMk cId="0" sldId="299"/>
            <ac:spMk id="48" creationId="{63686686-9621-2ACA-E418-DA9680A9AD7F}"/>
          </ac:spMkLst>
        </pc:spChg>
        <pc:spChg chg="add mod">
          <ac:chgData name="Catie Knight" userId="S::cknight2@kumc.edu::0de70d19-7eac-4c4e-97cc-b4e040c29304" providerId="AD" clId="Web-{B6DB5BF1-4625-7C49-9372-CF1945C0B982}" dt="2025-10-08T13:17:49.900" v="618"/>
          <ac:spMkLst>
            <pc:docMk/>
            <pc:sldMk cId="0" sldId="299"/>
            <ac:spMk id="51" creationId="{EC699F81-16E5-EA43-FF08-4341C1B87876}"/>
          </ac:spMkLst>
        </pc:spChg>
        <pc:spChg chg="add mod">
          <ac:chgData name="Catie Knight" userId="S::cknight2@kumc.edu::0de70d19-7eac-4c4e-97cc-b4e040c29304" providerId="AD" clId="Web-{B6DB5BF1-4625-7C49-9372-CF1945C0B982}" dt="2025-10-08T13:18:28.666" v="623" actId="1076"/>
          <ac:spMkLst>
            <pc:docMk/>
            <pc:sldMk cId="0" sldId="299"/>
            <ac:spMk id="53" creationId="{82D3BD0D-3DE7-A6DB-BC5F-44BD1F439717}"/>
          </ac:spMkLst>
        </pc:spChg>
      </pc:sldChg>
    </pc:docChg>
  </pc:docChgLst>
  <pc:docChgLst>
    <pc:chgData name="Catie Knight" userId="S::cknight2@kumc.edu::0de70d19-7eac-4c4e-97cc-b4e040c29304" providerId="AD" clId="Web-{F5522926-E0C0-9F74-E5C3-0B298A8C9433}"/>
    <pc:docChg chg="delSld modSld">
      <pc:chgData name="Catie Knight" userId="S::cknight2@kumc.edu::0de70d19-7eac-4c4e-97cc-b4e040c29304" providerId="AD" clId="Web-{F5522926-E0C0-9F74-E5C3-0B298A8C9433}" dt="2025-10-07T18:09:18.706" v="23" actId="1076"/>
      <pc:docMkLst>
        <pc:docMk/>
      </pc:docMkLst>
      <pc:sldChg chg="addSp modSp">
        <pc:chgData name="Catie Knight" userId="S::cknight2@kumc.edu::0de70d19-7eac-4c4e-97cc-b4e040c29304" providerId="AD" clId="Web-{F5522926-E0C0-9F74-E5C3-0B298A8C9433}" dt="2025-10-07T18:09:18.706" v="23" actId="1076"/>
        <pc:sldMkLst>
          <pc:docMk/>
          <pc:sldMk cId="0" sldId="303"/>
        </pc:sldMkLst>
        <pc:spChg chg="mod">
          <ac:chgData name="Catie Knight" userId="S::cknight2@kumc.edu::0de70d19-7eac-4c4e-97cc-b4e040c29304" providerId="AD" clId="Web-{F5522926-E0C0-9F74-E5C3-0B298A8C9433}" dt="2025-10-07T18:09:14.440" v="22" actId="1076"/>
          <ac:spMkLst>
            <pc:docMk/>
            <pc:sldMk cId="0" sldId="303"/>
            <ac:spMk id="8" creationId="{00000000-0000-0000-0000-000000000000}"/>
          </ac:spMkLst>
        </pc:spChg>
      </pc:sldChg>
    </pc:docChg>
  </pc:docChgLst>
  <pc:docChgLst>
    <pc:chgData name="Catie Knight" userId="S::cknight2@kumc.edu::0de70d19-7eac-4c4e-97cc-b4e040c29304" providerId="AD" clId="Web-{A48DD384-25A4-8228-627D-B79D91AA82B0}"/>
    <pc:docChg chg="modSld">
      <pc:chgData name="Catie Knight" userId="S::cknight2@kumc.edu::0de70d19-7eac-4c4e-97cc-b4e040c29304" providerId="AD" clId="Web-{A48DD384-25A4-8228-627D-B79D91AA82B0}" dt="2025-10-13T15:27:23.030" v="1" actId="1076"/>
      <pc:docMkLst>
        <pc:docMk/>
      </pc:docMkLst>
      <pc:sldChg chg="modSp">
        <pc:chgData name="Catie Knight" userId="S::cknight2@kumc.edu::0de70d19-7eac-4c4e-97cc-b4e040c29304" providerId="AD" clId="Web-{A48DD384-25A4-8228-627D-B79D91AA82B0}" dt="2025-10-13T15:27:23.030" v="1" actId="1076"/>
        <pc:sldMkLst>
          <pc:docMk/>
          <pc:sldMk cId="0" sldId="262"/>
        </pc:sldMkLst>
        <pc:picChg chg="mod">
          <ac:chgData name="Catie Knight" userId="S::cknight2@kumc.edu::0de70d19-7eac-4c4e-97cc-b4e040c29304" providerId="AD" clId="Web-{A48DD384-25A4-8228-627D-B79D91AA82B0}" dt="2025-10-13T15:27:23.030" v="1" actId="1076"/>
          <ac:picMkLst>
            <pc:docMk/>
            <pc:sldMk cId="0" sldId="262"/>
            <ac:picMk id="30" creationId="{C2BB39BD-11AC-3840-3AED-DDA8D928E499}"/>
          </ac:picMkLst>
        </pc:picChg>
      </pc:sldChg>
    </pc:docChg>
  </pc:docChgLst>
  <pc:docChgLst>
    <pc:chgData name="Catie Knight" userId="S::cknight2@kumc.edu::0de70d19-7eac-4c4e-97cc-b4e040c29304" providerId="AD" clId="Web-{3716D0FB-ABC9-666F-A2A9-0F82C9CD5AD2}"/>
    <pc:docChg chg="delSld">
      <pc:chgData name="Catie Knight" userId="S::cknight2@kumc.edu::0de70d19-7eac-4c4e-97cc-b4e040c29304" providerId="AD" clId="Web-{3716D0FB-ABC9-666F-A2A9-0F82C9CD5AD2}" dt="2025-10-15T16:16:06.888" v="10"/>
      <pc:docMkLst>
        <pc:docMk/>
      </pc:docMkLst>
      <pc:sldChg chg="del">
        <pc:chgData name="Catie Knight" userId="S::cknight2@kumc.edu::0de70d19-7eac-4c4e-97cc-b4e040c29304" providerId="AD" clId="Web-{3716D0FB-ABC9-666F-A2A9-0F82C9CD5AD2}" dt="2025-10-15T16:15:05.802" v="0"/>
        <pc:sldMkLst>
          <pc:docMk/>
          <pc:sldMk cId="0" sldId="257"/>
        </pc:sldMkLst>
      </pc:sldChg>
      <pc:sldChg chg="del">
        <pc:chgData name="Catie Knight" userId="S::cknight2@kumc.edu::0de70d19-7eac-4c4e-97cc-b4e040c29304" providerId="AD" clId="Web-{3716D0FB-ABC9-666F-A2A9-0F82C9CD5AD2}" dt="2025-10-15T16:15:10.756" v="1"/>
        <pc:sldMkLst>
          <pc:docMk/>
          <pc:sldMk cId="0" sldId="258"/>
        </pc:sldMkLst>
      </pc:sldChg>
      <pc:sldChg chg="del">
        <pc:chgData name="Catie Knight" userId="S::cknight2@kumc.edu::0de70d19-7eac-4c4e-97cc-b4e040c29304" providerId="AD" clId="Web-{3716D0FB-ABC9-666F-A2A9-0F82C9CD5AD2}" dt="2025-10-15T16:15:14.100" v="2"/>
        <pc:sldMkLst>
          <pc:docMk/>
          <pc:sldMk cId="0" sldId="259"/>
        </pc:sldMkLst>
      </pc:sldChg>
      <pc:sldChg chg="del">
        <pc:chgData name="Catie Knight" userId="S::cknight2@kumc.edu::0de70d19-7eac-4c4e-97cc-b4e040c29304" providerId="AD" clId="Web-{3716D0FB-ABC9-666F-A2A9-0F82C9CD5AD2}" dt="2025-10-15T16:15:20.210" v="4"/>
        <pc:sldMkLst>
          <pc:docMk/>
          <pc:sldMk cId="0" sldId="261"/>
        </pc:sldMkLst>
      </pc:sldChg>
      <pc:sldChg chg="del">
        <pc:chgData name="Catie Knight" userId="S::cknight2@kumc.edu::0de70d19-7eac-4c4e-97cc-b4e040c29304" providerId="AD" clId="Web-{3716D0FB-ABC9-666F-A2A9-0F82C9CD5AD2}" dt="2025-10-15T16:15:18.507" v="3"/>
        <pc:sldMkLst>
          <pc:docMk/>
          <pc:sldMk cId="0" sldId="262"/>
        </pc:sldMkLst>
      </pc:sldChg>
      <pc:sldChg chg="del">
        <pc:chgData name="Catie Knight" userId="S::cknight2@kumc.edu::0de70d19-7eac-4c4e-97cc-b4e040c29304" providerId="AD" clId="Web-{3716D0FB-ABC9-666F-A2A9-0F82C9CD5AD2}" dt="2025-10-15T16:15:23.242" v="5"/>
        <pc:sldMkLst>
          <pc:docMk/>
          <pc:sldMk cId="0" sldId="263"/>
        </pc:sldMkLst>
      </pc:sldChg>
      <pc:sldChg chg="del">
        <pc:chgData name="Catie Knight" userId="S::cknight2@kumc.edu::0de70d19-7eac-4c4e-97cc-b4e040c29304" providerId="AD" clId="Web-{3716D0FB-ABC9-666F-A2A9-0F82C9CD5AD2}" dt="2025-10-15T16:15:27.805" v="6"/>
        <pc:sldMkLst>
          <pc:docMk/>
          <pc:sldMk cId="0" sldId="264"/>
        </pc:sldMkLst>
      </pc:sldChg>
      <pc:sldChg chg="del">
        <pc:chgData name="Catie Knight" userId="S::cknight2@kumc.edu::0de70d19-7eac-4c4e-97cc-b4e040c29304" providerId="AD" clId="Web-{3716D0FB-ABC9-666F-A2A9-0F82C9CD5AD2}" dt="2025-10-15T16:15:31.399" v="8"/>
        <pc:sldMkLst>
          <pc:docMk/>
          <pc:sldMk cId="0" sldId="265"/>
        </pc:sldMkLst>
      </pc:sldChg>
      <pc:sldChg chg="del">
        <pc:chgData name="Catie Knight" userId="S::cknight2@kumc.edu::0de70d19-7eac-4c4e-97cc-b4e040c29304" providerId="AD" clId="Web-{3716D0FB-ABC9-666F-A2A9-0F82C9CD5AD2}" dt="2025-10-15T16:15:52.152" v="9"/>
        <pc:sldMkLst>
          <pc:docMk/>
          <pc:sldMk cId="0" sldId="294"/>
        </pc:sldMkLst>
      </pc:sldChg>
      <pc:sldChg chg="del">
        <pc:chgData name="Catie Knight" userId="S::cknight2@kumc.edu::0de70d19-7eac-4c4e-97cc-b4e040c29304" providerId="AD" clId="Web-{3716D0FB-ABC9-666F-A2A9-0F82C9CD5AD2}" dt="2025-10-15T16:15:28.758" v="7"/>
        <pc:sldMkLst>
          <pc:docMk/>
          <pc:sldMk cId="3251451211" sldId="304"/>
        </pc:sldMkLst>
      </pc:sldChg>
      <pc:sldChg chg="del">
        <pc:chgData name="Catie Knight" userId="S::cknight2@kumc.edu::0de70d19-7eac-4c4e-97cc-b4e040c29304" providerId="AD" clId="Web-{3716D0FB-ABC9-666F-A2A9-0F82C9CD5AD2}" dt="2025-10-15T16:16:06.888" v="10"/>
        <pc:sldMkLst>
          <pc:docMk/>
          <pc:sldMk cId="4126028918" sldId="30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jpe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jpe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42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41.png"/><Relationship Id="rId2" Type="http://schemas.openxmlformats.org/officeDocument/2006/relationships/image" Target="../media/image1.png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4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47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46.png"/><Relationship Id="rId2" Type="http://schemas.openxmlformats.org/officeDocument/2006/relationships/image" Target="../media/image1.png"/><Relationship Id="rId16" Type="http://schemas.openxmlformats.org/officeDocument/2006/relationships/hyperlink" Target="https://www.nccn.org/professionals/physician_gls/pdf/breast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49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51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5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9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hyperlink" Target="https://www.ncbi.nlm.nih.gov/pubmed/39642316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8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hyperlink" Target="https://www.nccn.org/professionals/physician_gls/pdf/breast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29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53.svg"/><Relationship Id="rId18" Type="http://schemas.openxmlformats.org/officeDocument/2006/relationships/image" Target="../media/image58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52.png"/><Relationship Id="rId17" Type="http://schemas.openxmlformats.org/officeDocument/2006/relationships/image" Target="../media/image57.svg"/><Relationship Id="rId2" Type="http://schemas.openxmlformats.org/officeDocument/2006/relationships/image" Target="../media/image1.png"/><Relationship Id="rId16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55.svg"/><Relationship Id="rId10" Type="http://schemas.openxmlformats.org/officeDocument/2006/relationships/image" Target="../media/image9.png"/><Relationship Id="rId19" Type="http://schemas.openxmlformats.org/officeDocument/2006/relationships/image" Target="../media/image59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52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hyperlink" Target="https://www.nccn.org/professionals/physician_gls/pdf/breast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53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53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5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52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hyperlink" Target="https://www.nccn.org/professionals/physician_gls/pdf/breast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53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56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hyperlink" Target="https://www.ncbi.nlm.nih.gov/pubmed/39641716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57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57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5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hyperlink" Target="https://www.nccn.org/professionals/physician_gls/pdf/breast.pdf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61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60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61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61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61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59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5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55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5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59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5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59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5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64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9.svg"/><Relationship Id="rId18" Type="http://schemas.openxmlformats.org/officeDocument/2006/relationships/image" Target="../media/image24.svg"/><Relationship Id="rId3" Type="http://schemas.openxmlformats.org/officeDocument/2006/relationships/image" Target="../media/image2.svg"/><Relationship Id="rId21" Type="http://schemas.openxmlformats.org/officeDocument/2006/relationships/image" Target="../media/image27.png"/><Relationship Id="rId7" Type="http://schemas.openxmlformats.org/officeDocument/2006/relationships/image" Target="../media/image6.sv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image" Target="../media/image1.png"/><Relationship Id="rId16" Type="http://schemas.openxmlformats.org/officeDocument/2006/relationships/image" Target="../media/image22.svg"/><Relationship Id="rId20" Type="http://schemas.openxmlformats.org/officeDocument/2006/relationships/image" Target="../media/image2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21.png"/><Relationship Id="rId10" Type="http://schemas.openxmlformats.org/officeDocument/2006/relationships/image" Target="../media/image9.png"/><Relationship Id="rId19" Type="http://schemas.openxmlformats.org/officeDocument/2006/relationships/image" Target="../media/image25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20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66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68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69.sv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71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7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jpe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7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9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9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1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1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32.png"/><Relationship Id="rId17" Type="http://schemas.openxmlformats.org/officeDocument/2006/relationships/image" Target="../media/image37.svg"/><Relationship Id="rId2" Type="http://schemas.openxmlformats.org/officeDocument/2006/relationships/image" Target="../media/image1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35.svg"/><Relationship Id="rId10" Type="http://schemas.openxmlformats.org/officeDocument/2006/relationships/image" Target="../media/image9.png"/><Relationship Id="rId19" Type="http://schemas.openxmlformats.org/officeDocument/2006/relationships/image" Target="../media/image39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40790" y="0"/>
            <a:ext cx="212090" cy="5143500"/>
            <a:chOff x="0" y="0"/>
            <a:chExt cx="55859" cy="13546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5859" cy="1354667"/>
            </a:xfrm>
            <a:custGeom>
              <a:avLst/>
              <a:gdLst/>
              <a:ahLst/>
              <a:cxnLst/>
              <a:rect l="l" t="t" r="r" b="b"/>
              <a:pathLst>
                <a:path w="55859" h="1354667">
                  <a:moveTo>
                    <a:pt x="0" y="0"/>
                  </a:moveTo>
                  <a:lnTo>
                    <a:pt x="55859" y="0"/>
                  </a:lnTo>
                  <a:lnTo>
                    <a:pt x="55859" y="1354667"/>
                  </a:lnTo>
                  <a:lnTo>
                    <a:pt x="0" y="1354667"/>
                  </a:lnTo>
                  <a:close/>
                </a:path>
              </a:pathLst>
            </a:custGeom>
            <a:solidFill>
              <a:srgbClr val="F9B31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5859" cy="13927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500955" y="2161898"/>
            <a:ext cx="2758345" cy="245871"/>
            <a:chOff x="0" y="0"/>
            <a:chExt cx="726478" cy="6475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F9B31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726478" cy="1028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008796" y="1028700"/>
            <a:ext cx="10231892" cy="4114800"/>
            <a:chOff x="0" y="0"/>
            <a:chExt cx="13642523" cy="5486400"/>
          </a:xfrm>
        </p:grpSpPr>
        <p:sp>
          <p:nvSpPr>
            <p:cNvPr id="9" name="TextBox 9"/>
            <p:cNvSpPr txBox="1"/>
            <p:nvPr/>
          </p:nvSpPr>
          <p:spPr>
            <a:xfrm>
              <a:off x="2670680" y="4379762"/>
              <a:ext cx="10971843" cy="10666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56"/>
                </a:lnSpc>
              </a:pPr>
              <a:r>
                <a:rPr lang="en-US" sz="2907" spc="-49">
                  <a:solidFill>
                    <a:srgbClr val="00136F"/>
                  </a:solidFill>
                  <a:latin typeface="Neue Montreal"/>
                  <a:ea typeface="Neue Montreal"/>
                  <a:cs typeface="Neue Montreal"/>
                  <a:sym typeface="Neue Montreal"/>
                </a:rPr>
                <a:t>Testing Enhanced Models of Cancer Survivorship Care for Rural Cancer Survivors in Primary Care Practice</a:t>
              </a:r>
            </a:p>
          </p:txBody>
        </p:sp>
        <p:sp>
          <p:nvSpPr>
            <p:cNvPr id="10" name="Freeform 10"/>
            <p:cNvSpPr/>
            <p:nvPr/>
          </p:nvSpPr>
          <p:spPr>
            <a:xfrm rot="-586919">
              <a:off x="2794195" y="105424"/>
              <a:ext cx="1423895" cy="2137179"/>
            </a:xfrm>
            <a:custGeom>
              <a:avLst/>
              <a:gdLst/>
              <a:ahLst/>
              <a:cxnLst/>
              <a:rect l="l" t="t" r="r" b="b"/>
              <a:pathLst>
                <a:path w="1423895" h="2137179">
                  <a:moveTo>
                    <a:pt x="0" y="0"/>
                  </a:moveTo>
                  <a:lnTo>
                    <a:pt x="1423896" y="0"/>
                  </a:lnTo>
                  <a:lnTo>
                    <a:pt x="1423896" y="2137179"/>
                  </a:lnTo>
                  <a:lnTo>
                    <a:pt x="0" y="21371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 rot="-3527984">
              <a:off x="1538453" y="370355"/>
              <a:ext cx="1299381" cy="1950290"/>
            </a:xfrm>
            <a:custGeom>
              <a:avLst/>
              <a:gdLst/>
              <a:ahLst/>
              <a:cxnLst/>
              <a:rect l="l" t="t" r="r" b="b"/>
              <a:pathLst>
                <a:path w="1299381" h="1950290">
                  <a:moveTo>
                    <a:pt x="0" y="0"/>
                  </a:moveTo>
                  <a:lnTo>
                    <a:pt x="1299380" y="0"/>
                  </a:lnTo>
                  <a:lnTo>
                    <a:pt x="1299380" y="1950290"/>
                  </a:lnTo>
                  <a:lnTo>
                    <a:pt x="0" y="19502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/>
            <p:nvPr/>
          </p:nvSpPr>
          <p:spPr>
            <a:xfrm rot="-6078961">
              <a:off x="675029" y="1220416"/>
              <a:ext cx="1193224" cy="1790956"/>
            </a:xfrm>
            <a:custGeom>
              <a:avLst/>
              <a:gdLst/>
              <a:ahLst/>
              <a:cxnLst/>
              <a:rect l="l" t="t" r="r" b="b"/>
              <a:pathLst>
                <a:path w="1193224" h="1790956">
                  <a:moveTo>
                    <a:pt x="0" y="0"/>
                  </a:moveTo>
                  <a:lnTo>
                    <a:pt x="1193225" y="0"/>
                  </a:lnTo>
                  <a:lnTo>
                    <a:pt x="1193225" y="1790955"/>
                  </a:lnTo>
                  <a:lnTo>
                    <a:pt x="0" y="17909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 rot="-7906289">
              <a:off x="416843" y="2201927"/>
              <a:ext cx="1061245" cy="1592864"/>
            </a:xfrm>
            <a:custGeom>
              <a:avLst/>
              <a:gdLst/>
              <a:ahLst/>
              <a:cxnLst/>
              <a:rect l="l" t="t" r="r" b="b"/>
              <a:pathLst>
                <a:path w="1061245" h="1592864">
                  <a:moveTo>
                    <a:pt x="0" y="0"/>
                  </a:moveTo>
                  <a:lnTo>
                    <a:pt x="1061245" y="0"/>
                  </a:lnTo>
                  <a:lnTo>
                    <a:pt x="1061245" y="1592864"/>
                  </a:lnTo>
                  <a:lnTo>
                    <a:pt x="0" y="15928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 rot="-10285624">
              <a:off x="648243" y="3244974"/>
              <a:ext cx="923316" cy="1385839"/>
            </a:xfrm>
            <a:custGeom>
              <a:avLst/>
              <a:gdLst/>
              <a:ahLst/>
              <a:cxnLst/>
              <a:rect l="l" t="t" r="r" b="b"/>
              <a:pathLst>
                <a:path w="923316" h="1385839">
                  <a:moveTo>
                    <a:pt x="0" y="0"/>
                  </a:moveTo>
                  <a:lnTo>
                    <a:pt x="923316" y="0"/>
                  </a:lnTo>
                  <a:lnTo>
                    <a:pt x="923316" y="1385840"/>
                  </a:lnTo>
                  <a:lnTo>
                    <a:pt x="0" y="13858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 rot="-1578899">
              <a:off x="1303877" y="3897550"/>
              <a:ext cx="798251" cy="1198126"/>
            </a:xfrm>
            <a:custGeom>
              <a:avLst/>
              <a:gdLst/>
              <a:ahLst/>
              <a:cxnLst/>
              <a:rect l="l" t="t" r="r" b="b"/>
              <a:pathLst>
                <a:path w="798251" h="1198126">
                  <a:moveTo>
                    <a:pt x="0" y="0"/>
                  </a:moveTo>
                  <a:lnTo>
                    <a:pt x="798251" y="0"/>
                  </a:lnTo>
                  <a:lnTo>
                    <a:pt x="798251" y="1198125"/>
                  </a:lnTo>
                  <a:lnTo>
                    <a:pt x="0" y="11981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 rot="6582263">
              <a:off x="2209035" y="4436829"/>
              <a:ext cx="711948" cy="1068589"/>
            </a:xfrm>
            <a:custGeom>
              <a:avLst/>
              <a:gdLst/>
              <a:ahLst/>
              <a:cxnLst/>
              <a:rect l="l" t="t" r="r" b="b"/>
              <a:pathLst>
                <a:path w="711948" h="1068589">
                  <a:moveTo>
                    <a:pt x="0" y="0"/>
                  </a:moveTo>
                  <a:lnTo>
                    <a:pt x="711948" y="0"/>
                  </a:lnTo>
                  <a:lnTo>
                    <a:pt x="711948" y="1068589"/>
                  </a:lnTo>
                  <a:lnTo>
                    <a:pt x="0" y="10685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2040777" y="2263791"/>
              <a:ext cx="1244527" cy="23969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796"/>
                </a:lnSpc>
                <a:spcBef>
                  <a:spcPct val="0"/>
                </a:spcBef>
              </a:pPr>
              <a:r>
                <a:rPr lang="en-US" sz="11796" b="1" spc="-412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K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3159367" y="2263791"/>
              <a:ext cx="1244527" cy="23969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796"/>
                </a:lnSpc>
                <a:spcBef>
                  <a:spcPct val="0"/>
                </a:spcBef>
              </a:pPr>
              <a:r>
                <a:rPr lang="en-US" sz="11796" b="1" spc="-412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a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4344467" y="2263791"/>
              <a:ext cx="1244527" cy="23969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796"/>
                </a:lnSpc>
                <a:spcBef>
                  <a:spcPct val="0"/>
                </a:spcBef>
              </a:pPr>
              <a:r>
                <a:rPr lang="en-US" sz="11796" b="1" spc="-412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n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6661129" y="2263791"/>
              <a:ext cx="1136682" cy="23969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796"/>
                </a:lnSpc>
                <a:spcBef>
                  <a:spcPct val="0"/>
                </a:spcBef>
              </a:pPr>
              <a:r>
                <a:rPr lang="en-US" sz="11796" b="1" spc="-412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u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5436400" y="2263791"/>
              <a:ext cx="1244527" cy="23969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796"/>
                </a:lnSpc>
                <a:spcBef>
                  <a:spcPct val="0"/>
                </a:spcBef>
              </a:pPr>
              <a:r>
                <a:rPr lang="en-US" sz="11796" b="1" spc="-412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S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7496656" y="2263791"/>
              <a:ext cx="1244527" cy="23969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796"/>
                </a:lnSpc>
                <a:spcBef>
                  <a:spcPct val="0"/>
                </a:spcBef>
              </a:pPr>
              <a:r>
                <a:rPr lang="en-US" sz="11796" b="1" spc="-412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r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8404190" y="2263791"/>
              <a:ext cx="1244527" cy="23969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796"/>
                </a:lnSpc>
                <a:spcBef>
                  <a:spcPct val="0"/>
                </a:spcBef>
              </a:pPr>
              <a:r>
                <a:rPr lang="en-US" sz="11796" b="1" spc="-412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v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9169215" y="2263791"/>
              <a:ext cx="1244527" cy="23969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796"/>
                </a:lnSpc>
                <a:spcBef>
                  <a:spcPct val="0"/>
                </a:spcBef>
              </a:pPr>
              <a:r>
                <a:rPr lang="en-US" sz="11796" b="1" spc="-412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i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9944256" y="2263791"/>
              <a:ext cx="1244527" cy="23969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796"/>
                </a:lnSpc>
                <a:spcBef>
                  <a:spcPct val="0"/>
                </a:spcBef>
              </a:pPr>
              <a:r>
                <a:rPr lang="en-US" sz="11796" b="1" spc="-412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v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10984452" y="2263791"/>
              <a:ext cx="1244527" cy="23969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796"/>
                </a:lnSpc>
                <a:spcBef>
                  <a:spcPct val="0"/>
                </a:spcBef>
              </a:pPr>
              <a:r>
                <a:rPr lang="en-US" sz="11796" b="1" spc="-412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e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12189096" y="3361164"/>
              <a:ext cx="562826" cy="10732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986"/>
                </a:lnSpc>
                <a:spcBef>
                  <a:spcPct val="0"/>
                </a:spcBef>
              </a:pPr>
              <a:r>
                <a:rPr lang="en-US" sz="5986" spc="-209">
                  <a:solidFill>
                    <a:srgbClr val="E9A500"/>
                  </a:solidFill>
                  <a:latin typeface="Sunborn"/>
                  <a:ea typeface="Sunborn"/>
                  <a:cs typeface="Sunborn"/>
                  <a:sym typeface="Sunborn"/>
                </a:rPr>
                <a:t>2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12919095" y="3372192"/>
              <a:ext cx="661880" cy="10731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985"/>
                </a:lnSpc>
                <a:spcBef>
                  <a:spcPct val="0"/>
                </a:spcBef>
              </a:pPr>
              <a:r>
                <a:rPr lang="en-US" sz="5985" spc="-209">
                  <a:solidFill>
                    <a:srgbClr val="DC9C02"/>
                  </a:solidFill>
                  <a:latin typeface="Sunborn"/>
                  <a:ea typeface="Sunborn"/>
                  <a:cs typeface="Sunborn"/>
                  <a:sym typeface="Sunborn"/>
                </a:rPr>
                <a:t>0</a:t>
              </a: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12782696" y="3361164"/>
              <a:ext cx="184644" cy="10731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985"/>
                </a:lnSpc>
                <a:spcBef>
                  <a:spcPct val="0"/>
                </a:spcBef>
              </a:pPr>
              <a:r>
                <a:rPr lang="en-US" sz="5985" spc="-209">
                  <a:solidFill>
                    <a:srgbClr val="DC9C02"/>
                  </a:solidFill>
                  <a:latin typeface="Sunborn"/>
                  <a:ea typeface="Sunborn"/>
                  <a:cs typeface="Sunborn"/>
                  <a:sym typeface="Sunborn"/>
                </a:rPr>
                <a:t>.</a:t>
              </a:r>
            </a:p>
          </p:txBody>
        </p:sp>
      </p:grpSp>
      <p:sp>
        <p:nvSpPr>
          <p:cNvPr id="30" name="Freeform 30"/>
          <p:cNvSpPr/>
          <p:nvPr/>
        </p:nvSpPr>
        <p:spPr>
          <a:xfrm>
            <a:off x="14574296" y="626110"/>
            <a:ext cx="2611662" cy="1290612"/>
          </a:xfrm>
          <a:custGeom>
            <a:avLst/>
            <a:gdLst/>
            <a:ahLst/>
            <a:cxnLst/>
            <a:rect l="l" t="t" r="r" b="b"/>
            <a:pathLst>
              <a:path w="2611662" h="1290612">
                <a:moveTo>
                  <a:pt x="0" y="0"/>
                </a:moveTo>
                <a:lnTo>
                  <a:pt x="2611663" y="0"/>
                </a:lnTo>
                <a:lnTo>
                  <a:pt x="2611663" y="1290612"/>
                </a:lnTo>
                <a:lnTo>
                  <a:pt x="0" y="129061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1" name="Group 31"/>
          <p:cNvGrpSpPr/>
          <p:nvPr/>
        </p:nvGrpSpPr>
        <p:grpSpPr>
          <a:xfrm>
            <a:off x="9581808" y="8906267"/>
            <a:ext cx="7677492" cy="1014823"/>
            <a:chOff x="0" y="0"/>
            <a:chExt cx="10236657" cy="1353097"/>
          </a:xfrm>
        </p:grpSpPr>
        <p:sp>
          <p:nvSpPr>
            <p:cNvPr id="32" name="Freeform 32"/>
            <p:cNvSpPr/>
            <p:nvPr/>
          </p:nvSpPr>
          <p:spPr>
            <a:xfrm>
              <a:off x="0" y="308915"/>
              <a:ext cx="2919996" cy="480941"/>
            </a:xfrm>
            <a:custGeom>
              <a:avLst/>
              <a:gdLst/>
              <a:ahLst/>
              <a:cxnLst/>
              <a:rect l="l" t="t" r="r" b="b"/>
              <a:pathLst>
                <a:path w="2919996" h="480941">
                  <a:moveTo>
                    <a:pt x="0" y="0"/>
                  </a:moveTo>
                  <a:lnTo>
                    <a:pt x="2919996" y="0"/>
                  </a:lnTo>
                  <a:lnTo>
                    <a:pt x="2919996" y="480940"/>
                  </a:lnTo>
                  <a:lnTo>
                    <a:pt x="0" y="480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3"/>
            <p:cNvSpPr/>
            <p:nvPr/>
          </p:nvSpPr>
          <p:spPr>
            <a:xfrm>
              <a:off x="902578" y="907161"/>
              <a:ext cx="1114840" cy="445936"/>
            </a:xfrm>
            <a:custGeom>
              <a:avLst/>
              <a:gdLst/>
              <a:ahLst/>
              <a:cxnLst/>
              <a:rect l="l" t="t" r="r" b="b"/>
              <a:pathLst>
                <a:path w="1114840" h="445936">
                  <a:moveTo>
                    <a:pt x="0" y="0"/>
                  </a:moveTo>
                  <a:lnTo>
                    <a:pt x="1114840" y="0"/>
                  </a:lnTo>
                  <a:lnTo>
                    <a:pt x="1114840" y="445936"/>
                  </a:lnTo>
                  <a:lnTo>
                    <a:pt x="0" y="4459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4"/>
            <p:cNvSpPr/>
            <p:nvPr/>
          </p:nvSpPr>
          <p:spPr>
            <a:xfrm>
              <a:off x="8318311" y="308915"/>
              <a:ext cx="1918345" cy="625223"/>
            </a:xfrm>
            <a:custGeom>
              <a:avLst/>
              <a:gdLst/>
              <a:ahLst/>
              <a:cxnLst/>
              <a:rect l="l" t="t" r="r" b="b"/>
              <a:pathLst>
                <a:path w="1918345" h="625223">
                  <a:moveTo>
                    <a:pt x="0" y="0"/>
                  </a:moveTo>
                  <a:lnTo>
                    <a:pt x="1918346" y="0"/>
                  </a:lnTo>
                  <a:lnTo>
                    <a:pt x="1918346" y="625222"/>
                  </a:lnTo>
                  <a:lnTo>
                    <a:pt x="0" y="6252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5"/>
            <p:cNvSpPr/>
            <p:nvPr/>
          </p:nvSpPr>
          <p:spPr>
            <a:xfrm>
              <a:off x="5823191" y="0"/>
              <a:ext cx="2495120" cy="1278715"/>
            </a:xfrm>
            <a:custGeom>
              <a:avLst/>
              <a:gdLst/>
              <a:ahLst/>
              <a:cxnLst/>
              <a:rect l="l" t="t" r="r" b="b"/>
              <a:pathLst>
                <a:path w="2495120" h="1278715">
                  <a:moveTo>
                    <a:pt x="0" y="0"/>
                  </a:moveTo>
                  <a:lnTo>
                    <a:pt x="2495120" y="0"/>
                  </a:lnTo>
                  <a:lnTo>
                    <a:pt x="2495120" y="1278715"/>
                  </a:lnTo>
                  <a:lnTo>
                    <a:pt x="0" y="12787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6"/>
            <p:cNvSpPr/>
            <p:nvPr/>
          </p:nvSpPr>
          <p:spPr>
            <a:xfrm>
              <a:off x="3171070" y="313419"/>
              <a:ext cx="2493047" cy="546382"/>
            </a:xfrm>
            <a:custGeom>
              <a:avLst/>
              <a:gdLst/>
              <a:ahLst/>
              <a:cxnLst/>
              <a:rect l="l" t="t" r="r" b="b"/>
              <a:pathLst>
                <a:path w="2493047" h="546382">
                  <a:moveTo>
                    <a:pt x="0" y="0"/>
                  </a:moveTo>
                  <a:lnTo>
                    <a:pt x="2493046" y="0"/>
                  </a:lnTo>
                  <a:lnTo>
                    <a:pt x="2493046" y="546382"/>
                  </a:lnTo>
                  <a:lnTo>
                    <a:pt x="0" y="5463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" name="TextBox 37"/>
          <p:cNvSpPr txBox="1"/>
          <p:nvPr/>
        </p:nvSpPr>
        <p:spPr>
          <a:xfrm rot="-5400000">
            <a:off x="-770338" y="6894912"/>
            <a:ext cx="3974630" cy="471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 b="1">
                <a:solidFill>
                  <a:srgbClr val="10101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kansurvive.com</a:t>
            </a:r>
          </a:p>
        </p:txBody>
      </p:sp>
      <p:grpSp>
        <p:nvGrpSpPr>
          <p:cNvPr id="38" name="Group 38"/>
          <p:cNvGrpSpPr/>
          <p:nvPr/>
        </p:nvGrpSpPr>
        <p:grpSpPr>
          <a:xfrm>
            <a:off x="4220161" y="5576830"/>
            <a:ext cx="9847677" cy="3107970"/>
            <a:chOff x="0" y="0"/>
            <a:chExt cx="13130236" cy="4143961"/>
          </a:xfrm>
        </p:grpSpPr>
        <p:sp>
          <p:nvSpPr>
            <p:cNvPr id="39" name="TextBox 39"/>
            <p:cNvSpPr txBox="1"/>
            <p:nvPr/>
          </p:nvSpPr>
          <p:spPr>
            <a:xfrm>
              <a:off x="3999721" y="520252"/>
              <a:ext cx="9130516" cy="15517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759"/>
                </a:lnSpc>
              </a:pPr>
              <a:r>
                <a:rPr lang="en-US" sz="3399" b="1" spc="186">
                  <a:solidFill>
                    <a:srgbClr val="10101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Breast Cancer Survivorship in Rural Primary Care</a:t>
              </a: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3999721" y="2341183"/>
              <a:ext cx="5051936" cy="11967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034"/>
                </a:lnSpc>
              </a:pPr>
              <a:r>
                <a:rPr lang="en-US" sz="2881" b="1" spc="158">
                  <a:solidFill>
                    <a:srgbClr val="10101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Guest Speaker</a:t>
              </a:r>
            </a:p>
            <a:p>
              <a:pPr algn="l">
                <a:lnSpc>
                  <a:spcPts val="2593"/>
                </a:lnSpc>
              </a:pPr>
              <a:r>
                <a:rPr lang="en-US" sz="2881" b="1" spc="158">
                  <a:solidFill>
                    <a:srgbClr val="10101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Anne O’Dea, MD</a:t>
              </a:r>
            </a:p>
          </p:txBody>
        </p:sp>
        <p:sp>
          <p:nvSpPr>
            <p:cNvPr id="41" name="Freeform 41"/>
            <p:cNvSpPr/>
            <p:nvPr/>
          </p:nvSpPr>
          <p:spPr>
            <a:xfrm>
              <a:off x="0" y="0"/>
              <a:ext cx="3323374" cy="4143961"/>
            </a:xfrm>
            <a:custGeom>
              <a:avLst/>
              <a:gdLst/>
              <a:ahLst/>
              <a:cxnLst/>
              <a:rect l="l" t="t" r="r" b="b"/>
              <a:pathLst>
                <a:path w="3323374" h="4143961">
                  <a:moveTo>
                    <a:pt x="0" y="0"/>
                  </a:moveTo>
                  <a:lnTo>
                    <a:pt x="3323374" y="0"/>
                  </a:lnTo>
                  <a:lnTo>
                    <a:pt x="3323374" y="4143961"/>
                  </a:lnTo>
                  <a:lnTo>
                    <a:pt x="0" y="41439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500955" y="1773628"/>
            <a:ext cx="2758345" cy="245871"/>
            <a:chOff x="0" y="0"/>
            <a:chExt cx="726478" cy="6475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F9B31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726478" cy="1028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1063658"/>
            <a:ext cx="3336038" cy="1347682"/>
            <a:chOff x="0" y="0"/>
            <a:chExt cx="4448050" cy="1796909"/>
          </a:xfrm>
        </p:grpSpPr>
        <p:sp>
          <p:nvSpPr>
            <p:cNvPr id="6" name="Freeform 6"/>
            <p:cNvSpPr/>
            <p:nvPr/>
          </p:nvSpPr>
          <p:spPr>
            <a:xfrm rot="-586919">
              <a:off x="915157" y="34528"/>
              <a:ext cx="466355" cy="699970"/>
            </a:xfrm>
            <a:custGeom>
              <a:avLst/>
              <a:gdLst/>
              <a:ahLst/>
              <a:cxnLst/>
              <a:rect l="l" t="t" r="r" b="b"/>
              <a:pathLst>
                <a:path w="466355" h="699970">
                  <a:moveTo>
                    <a:pt x="0" y="0"/>
                  </a:moveTo>
                  <a:lnTo>
                    <a:pt x="466355" y="0"/>
                  </a:lnTo>
                  <a:lnTo>
                    <a:pt x="466355" y="699971"/>
                  </a:lnTo>
                  <a:lnTo>
                    <a:pt x="0" y="6999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 rot="-3527984">
              <a:off x="503875" y="121299"/>
              <a:ext cx="425574" cy="638760"/>
            </a:xfrm>
            <a:custGeom>
              <a:avLst/>
              <a:gdLst/>
              <a:ahLst/>
              <a:cxnLst/>
              <a:rect l="l" t="t" r="r" b="b"/>
              <a:pathLst>
                <a:path w="425574" h="638760">
                  <a:moveTo>
                    <a:pt x="0" y="0"/>
                  </a:moveTo>
                  <a:lnTo>
                    <a:pt x="425574" y="0"/>
                  </a:lnTo>
                  <a:lnTo>
                    <a:pt x="425574" y="638760"/>
                  </a:lnTo>
                  <a:lnTo>
                    <a:pt x="0" y="6387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 rot="-6078961">
              <a:off x="221086" y="399711"/>
              <a:ext cx="390806" cy="586575"/>
            </a:xfrm>
            <a:custGeom>
              <a:avLst/>
              <a:gdLst/>
              <a:ahLst/>
              <a:cxnLst/>
              <a:rect l="l" t="t" r="r" b="b"/>
              <a:pathLst>
                <a:path w="390806" h="586575">
                  <a:moveTo>
                    <a:pt x="0" y="0"/>
                  </a:moveTo>
                  <a:lnTo>
                    <a:pt x="390806" y="0"/>
                  </a:lnTo>
                  <a:lnTo>
                    <a:pt x="390806" y="586575"/>
                  </a:lnTo>
                  <a:lnTo>
                    <a:pt x="0" y="5865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 rot="-7906289">
              <a:off x="136525" y="721177"/>
              <a:ext cx="347580" cy="521696"/>
            </a:xfrm>
            <a:custGeom>
              <a:avLst/>
              <a:gdLst/>
              <a:ahLst/>
              <a:cxnLst/>
              <a:rect l="l" t="t" r="r" b="b"/>
              <a:pathLst>
                <a:path w="347580" h="521696">
                  <a:moveTo>
                    <a:pt x="0" y="0"/>
                  </a:moveTo>
                  <a:lnTo>
                    <a:pt x="347579" y="0"/>
                  </a:lnTo>
                  <a:lnTo>
                    <a:pt x="347579" y="521695"/>
                  </a:lnTo>
                  <a:lnTo>
                    <a:pt x="0" y="5216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 rot="-10285624">
              <a:off x="212313" y="1062796"/>
              <a:ext cx="302405" cy="453891"/>
            </a:xfrm>
            <a:custGeom>
              <a:avLst/>
              <a:gdLst/>
              <a:ahLst/>
              <a:cxnLst/>
              <a:rect l="l" t="t" r="r" b="b"/>
              <a:pathLst>
                <a:path w="302405" h="453891">
                  <a:moveTo>
                    <a:pt x="0" y="0"/>
                  </a:moveTo>
                  <a:lnTo>
                    <a:pt x="302405" y="0"/>
                  </a:lnTo>
                  <a:lnTo>
                    <a:pt x="302405" y="453891"/>
                  </a:lnTo>
                  <a:lnTo>
                    <a:pt x="0" y="4538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 rot="-1578899">
              <a:off x="427047" y="1276528"/>
              <a:ext cx="261444" cy="392411"/>
            </a:xfrm>
            <a:custGeom>
              <a:avLst/>
              <a:gdLst/>
              <a:ahLst/>
              <a:cxnLst/>
              <a:rect l="l" t="t" r="r" b="b"/>
              <a:pathLst>
                <a:path w="261444" h="392411">
                  <a:moveTo>
                    <a:pt x="0" y="0"/>
                  </a:moveTo>
                  <a:lnTo>
                    <a:pt x="261444" y="0"/>
                  </a:lnTo>
                  <a:lnTo>
                    <a:pt x="261444" y="392411"/>
                  </a:lnTo>
                  <a:lnTo>
                    <a:pt x="0" y="3924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/>
            <p:nvPr/>
          </p:nvSpPr>
          <p:spPr>
            <a:xfrm rot="6582263">
              <a:off x="723505" y="1453153"/>
              <a:ext cx="233178" cy="349985"/>
            </a:xfrm>
            <a:custGeom>
              <a:avLst/>
              <a:gdLst/>
              <a:ahLst/>
              <a:cxnLst/>
              <a:rect l="l" t="t" r="r" b="b"/>
              <a:pathLst>
                <a:path w="233178" h="349985">
                  <a:moveTo>
                    <a:pt x="0" y="0"/>
                  </a:moveTo>
                  <a:lnTo>
                    <a:pt x="233177" y="0"/>
                  </a:lnTo>
                  <a:lnTo>
                    <a:pt x="233177" y="349985"/>
                  </a:lnTo>
                  <a:lnTo>
                    <a:pt x="0" y="3499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668397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K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034758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a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422903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n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2181657" y="731913"/>
              <a:ext cx="372287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u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780533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S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2455310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r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2752546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v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3003108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i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3256949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v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3597635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e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3992181" y="1101515"/>
              <a:ext cx="184337" cy="3508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960" spc="-68">
                  <a:solidFill>
                    <a:srgbClr val="E9A500"/>
                  </a:solidFill>
                  <a:latin typeface="Sunborn"/>
                  <a:ea typeface="Sunborn"/>
                  <a:cs typeface="Sunborn"/>
                  <a:sym typeface="Sunborn"/>
                </a:rPr>
                <a:t>2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4231271" y="1105127"/>
              <a:ext cx="216779" cy="3508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960" spc="-68">
                  <a:solidFill>
                    <a:srgbClr val="DC9C02"/>
                  </a:solidFill>
                  <a:latin typeface="Sunborn"/>
                  <a:ea typeface="Sunborn"/>
                  <a:cs typeface="Sunborn"/>
                  <a:sym typeface="Sunborn"/>
                </a:rPr>
                <a:t>0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4186597" y="1101515"/>
              <a:ext cx="60475" cy="3508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960" spc="-68">
                  <a:solidFill>
                    <a:srgbClr val="DC9C02"/>
                  </a:solidFill>
                  <a:latin typeface="Sunborn"/>
                  <a:ea typeface="Sunborn"/>
                  <a:cs typeface="Sunborn"/>
                  <a:sym typeface="Sunborn"/>
                </a:rPr>
                <a:t>.</a:t>
              </a:r>
            </a:p>
          </p:txBody>
        </p:sp>
      </p:grpSp>
      <p:sp>
        <p:nvSpPr>
          <p:cNvPr id="26" name="Freeform 26"/>
          <p:cNvSpPr/>
          <p:nvPr/>
        </p:nvSpPr>
        <p:spPr>
          <a:xfrm>
            <a:off x="9903815" y="3916192"/>
            <a:ext cx="7355485" cy="5176422"/>
          </a:xfrm>
          <a:custGeom>
            <a:avLst/>
            <a:gdLst/>
            <a:ahLst/>
            <a:cxnLst/>
            <a:rect l="l" t="t" r="r" b="b"/>
            <a:pathLst>
              <a:path w="7355485" h="5176422">
                <a:moveTo>
                  <a:pt x="0" y="0"/>
                </a:moveTo>
                <a:lnTo>
                  <a:pt x="7355485" y="0"/>
                </a:lnTo>
                <a:lnTo>
                  <a:pt x="7355485" y="5176422"/>
                </a:lnTo>
                <a:lnTo>
                  <a:pt x="0" y="517642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grpSp>
        <p:nvGrpSpPr>
          <p:cNvPr id="27" name="Group 27"/>
          <p:cNvGrpSpPr/>
          <p:nvPr/>
        </p:nvGrpSpPr>
        <p:grpSpPr>
          <a:xfrm>
            <a:off x="1735745" y="4712269"/>
            <a:ext cx="6870294" cy="769225"/>
            <a:chOff x="0" y="0"/>
            <a:chExt cx="9160392" cy="1025634"/>
          </a:xfrm>
        </p:grpSpPr>
        <p:sp>
          <p:nvSpPr>
            <p:cNvPr id="28" name="Freeform 28"/>
            <p:cNvSpPr/>
            <p:nvPr/>
          </p:nvSpPr>
          <p:spPr>
            <a:xfrm>
              <a:off x="1747994" y="65489"/>
              <a:ext cx="2739718" cy="733537"/>
            </a:xfrm>
            <a:custGeom>
              <a:avLst/>
              <a:gdLst/>
              <a:ahLst/>
              <a:cxnLst/>
              <a:rect l="l" t="t" r="r" b="b"/>
              <a:pathLst>
                <a:path w="2739718" h="733537">
                  <a:moveTo>
                    <a:pt x="0" y="0"/>
                  </a:moveTo>
                  <a:lnTo>
                    <a:pt x="2739718" y="0"/>
                  </a:lnTo>
                  <a:lnTo>
                    <a:pt x="2739718" y="733538"/>
                  </a:lnTo>
                  <a:lnTo>
                    <a:pt x="0" y="7335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0" y="0"/>
              <a:ext cx="1551963" cy="864516"/>
            </a:xfrm>
            <a:custGeom>
              <a:avLst/>
              <a:gdLst/>
              <a:ahLst/>
              <a:cxnLst/>
              <a:rect l="l" t="t" r="r" b="b"/>
              <a:pathLst>
                <a:path w="1551963" h="864516">
                  <a:moveTo>
                    <a:pt x="0" y="0"/>
                  </a:moveTo>
                  <a:lnTo>
                    <a:pt x="1551963" y="0"/>
                  </a:lnTo>
                  <a:lnTo>
                    <a:pt x="1551963" y="864516"/>
                  </a:lnTo>
                  <a:lnTo>
                    <a:pt x="0" y="8645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4683743" y="75514"/>
              <a:ext cx="1909741" cy="950120"/>
            </a:xfrm>
            <a:custGeom>
              <a:avLst/>
              <a:gdLst/>
              <a:ahLst/>
              <a:cxnLst/>
              <a:rect l="l" t="t" r="r" b="b"/>
              <a:pathLst>
                <a:path w="1909741" h="950120">
                  <a:moveTo>
                    <a:pt x="0" y="0"/>
                  </a:moveTo>
                  <a:lnTo>
                    <a:pt x="1909741" y="0"/>
                  </a:lnTo>
                  <a:lnTo>
                    <a:pt x="1909741" y="950120"/>
                  </a:lnTo>
                  <a:lnTo>
                    <a:pt x="0" y="950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6868080" y="55465"/>
              <a:ext cx="2292311" cy="809051"/>
            </a:xfrm>
            <a:custGeom>
              <a:avLst/>
              <a:gdLst/>
              <a:ahLst/>
              <a:cxnLst/>
              <a:rect l="l" t="t" r="r" b="b"/>
              <a:pathLst>
                <a:path w="2292311" h="809051">
                  <a:moveTo>
                    <a:pt x="0" y="0"/>
                  </a:moveTo>
                  <a:lnTo>
                    <a:pt x="2292312" y="0"/>
                  </a:lnTo>
                  <a:lnTo>
                    <a:pt x="2292312" y="809051"/>
                  </a:lnTo>
                  <a:lnTo>
                    <a:pt x="0" y="8090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11503123" y="1028700"/>
            <a:ext cx="5756177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320"/>
              </a:lnSpc>
            </a:pPr>
            <a:r>
              <a:rPr lang="en-US" sz="3600" b="1">
                <a:solidFill>
                  <a:srgbClr val="10101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Screening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286002" y="2808733"/>
            <a:ext cx="11085053" cy="529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 b="1">
                <a:solidFill>
                  <a:srgbClr val="00136F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Breast Cancer Prevention &amp; Screening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735745" y="6342478"/>
            <a:ext cx="7789171" cy="24805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43383" lvl="1" indent="-271692" algn="l">
              <a:lnSpc>
                <a:spcPts val="4102"/>
              </a:lnSpc>
              <a:buFont typeface="Arial"/>
              <a:buChar char="•"/>
            </a:pPr>
            <a:r>
              <a:rPr lang="en-US" sz="2516" spc="-88">
                <a:solidFill>
                  <a:srgbClr val="000000"/>
                </a:solidFill>
                <a:latin typeface="Univers"/>
                <a:ea typeface="Univers"/>
                <a:cs typeface="Univers"/>
                <a:sym typeface="Univers"/>
              </a:rPr>
              <a:t>Begin routine screening at </a:t>
            </a:r>
            <a:r>
              <a:rPr lang="en-US" sz="2516" b="1" spc="-88">
                <a:solidFill>
                  <a:srgbClr val="000000"/>
                </a:solidFill>
                <a:latin typeface="Univers Bold"/>
                <a:ea typeface="Univers Bold"/>
                <a:cs typeface="Univers Bold"/>
                <a:sym typeface="Univers Bold"/>
              </a:rPr>
              <a:t>age 40</a:t>
            </a:r>
          </a:p>
          <a:p>
            <a:pPr marL="543383" lvl="1" indent="-271692" algn="l">
              <a:lnSpc>
                <a:spcPts val="4102"/>
              </a:lnSpc>
              <a:buFont typeface="Arial"/>
              <a:buChar char="•"/>
            </a:pPr>
            <a:r>
              <a:rPr lang="en-US" sz="2516" spc="-88">
                <a:solidFill>
                  <a:srgbClr val="000000"/>
                </a:solidFill>
                <a:latin typeface="Univers"/>
                <a:ea typeface="Univers"/>
                <a:cs typeface="Univers"/>
                <a:sym typeface="Univers"/>
              </a:rPr>
              <a:t>Review </a:t>
            </a:r>
            <a:r>
              <a:rPr lang="en-US" sz="2516" b="1" spc="-88">
                <a:solidFill>
                  <a:srgbClr val="000000"/>
                </a:solidFill>
                <a:latin typeface="Univers Bold"/>
                <a:ea typeface="Univers Bold"/>
                <a:cs typeface="Univers Bold"/>
                <a:sym typeface="Univers Bold"/>
              </a:rPr>
              <a:t>family history</a:t>
            </a:r>
            <a:r>
              <a:rPr lang="en-US" sz="2516" spc="-88">
                <a:solidFill>
                  <a:srgbClr val="000000"/>
                </a:solidFill>
                <a:latin typeface="Univers"/>
                <a:ea typeface="Univers"/>
                <a:cs typeface="Univers"/>
                <a:sym typeface="Univers"/>
              </a:rPr>
              <a:t> of cancer</a:t>
            </a:r>
          </a:p>
          <a:p>
            <a:pPr marL="543383" lvl="1" indent="-271692" algn="l">
              <a:lnSpc>
                <a:spcPts val="4102"/>
              </a:lnSpc>
              <a:buFont typeface="Arial"/>
              <a:buChar char="•"/>
            </a:pPr>
            <a:r>
              <a:rPr lang="en-US" sz="2516" spc="-88">
                <a:solidFill>
                  <a:srgbClr val="000000"/>
                </a:solidFill>
                <a:latin typeface="Univers"/>
                <a:ea typeface="Univers"/>
                <a:cs typeface="Univers"/>
                <a:sym typeface="Univers"/>
              </a:rPr>
              <a:t>Conduct a </a:t>
            </a:r>
            <a:r>
              <a:rPr lang="en-US" sz="2516" b="1" spc="-88">
                <a:solidFill>
                  <a:srgbClr val="000000"/>
                </a:solidFill>
                <a:latin typeface="Univers Bold"/>
                <a:ea typeface="Univers Bold"/>
                <a:cs typeface="Univers Bold"/>
                <a:sym typeface="Univers Bold"/>
              </a:rPr>
              <a:t>risk assessment</a:t>
            </a:r>
          </a:p>
          <a:p>
            <a:pPr marL="1086766" lvl="2" indent="-362255" algn="l">
              <a:lnSpc>
                <a:spcPts val="3523"/>
              </a:lnSpc>
              <a:buFont typeface="Arial"/>
              <a:buChar char="⚬"/>
            </a:pPr>
            <a:r>
              <a:rPr lang="en-US" sz="2516" spc="-88">
                <a:solidFill>
                  <a:srgbClr val="000000"/>
                </a:solidFill>
                <a:latin typeface="Univers"/>
                <a:ea typeface="Univers"/>
                <a:cs typeface="Univers"/>
                <a:sym typeface="Univers"/>
              </a:rPr>
              <a:t>Women at </a:t>
            </a:r>
            <a:r>
              <a:rPr lang="en-US" sz="2516" b="1" spc="-88">
                <a:solidFill>
                  <a:srgbClr val="000000"/>
                </a:solidFill>
                <a:latin typeface="Univers Bold"/>
                <a:ea typeface="Univers Bold"/>
                <a:cs typeface="Univers Bold"/>
                <a:sym typeface="Univers Bold"/>
              </a:rPr>
              <a:t>high-risk</a:t>
            </a:r>
            <a:r>
              <a:rPr lang="en-US" sz="2516" spc="-88">
                <a:solidFill>
                  <a:srgbClr val="000000"/>
                </a:solidFill>
                <a:latin typeface="Univers"/>
                <a:ea typeface="Univers"/>
                <a:cs typeface="Univers"/>
                <a:sym typeface="Univers"/>
              </a:rPr>
              <a:t> for BC may need an annual MRI + mammogram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439780" y="3937171"/>
            <a:ext cx="4497632" cy="440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26"/>
              </a:lnSpc>
            </a:pPr>
            <a:r>
              <a:rPr lang="en-US" sz="2608" b="1" spc="-91">
                <a:solidFill>
                  <a:srgbClr val="000000"/>
                </a:solidFill>
                <a:latin typeface="Univers Bold"/>
                <a:ea typeface="Univers Bold"/>
                <a:cs typeface="Univers Bold"/>
                <a:sym typeface="Univers Bold"/>
              </a:rPr>
              <a:t>There are lots of guidelines...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439780" y="5767244"/>
            <a:ext cx="2470977" cy="4418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27"/>
              </a:lnSpc>
            </a:pPr>
            <a:r>
              <a:rPr lang="en-US" sz="2610" b="1" spc="-91">
                <a:solidFill>
                  <a:srgbClr val="000000"/>
                </a:solidFill>
                <a:latin typeface="Univers Bold"/>
                <a:ea typeface="Univers Bold"/>
                <a:cs typeface="Univers Bold"/>
                <a:sym typeface="Univers Bold"/>
              </a:rPr>
              <a:t>Keep it simple...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028700" y="9346050"/>
            <a:ext cx="7124700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100"/>
              </a:lnSpc>
              <a:spcBef>
                <a:spcPct val="0"/>
              </a:spcBef>
            </a:pPr>
            <a:r>
              <a:rPr lang="en-US" sz="1100" spc="-38" err="1">
                <a:solidFill>
                  <a:srgbClr val="000000"/>
                </a:solidFill>
                <a:latin typeface="Univers"/>
                <a:ea typeface="Univers"/>
                <a:cs typeface="Univers"/>
                <a:sym typeface="Univers"/>
              </a:rPr>
              <a:t>Saccarelli</a:t>
            </a:r>
            <a:r>
              <a:rPr lang="en-US" sz="1100" spc="-38">
                <a:solidFill>
                  <a:srgbClr val="000000"/>
                </a:solidFill>
                <a:latin typeface="Univers"/>
                <a:ea typeface="Univers"/>
                <a:cs typeface="Univers"/>
                <a:sym typeface="Univers"/>
              </a:rPr>
              <a:t> CR, Bitencourt AGV, Morris EA. Breast Cancer Screening in High-Risk Women: Is MRI Alone Enough? J Natl Cancer Inst. 2020 Feb 1;112(2):121-122. </a:t>
            </a:r>
            <a:r>
              <a:rPr lang="en-US" sz="1100" spc="-38" err="1">
                <a:solidFill>
                  <a:srgbClr val="000000"/>
                </a:solidFill>
                <a:latin typeface="Univers"/>
                <a:ea typeface="Univers"/>
                <a:cs typeface="Univers"/>
                <a:sym typeface="Univers"/>
              </a:rPr>
              <a:t>doi</a:t>
            </a:r>
            <a:r>
              <a:rPr lang="en-US" sz="1100" spc="-38">
                <a:solidFill>
                  <a:srgbClr val="000000"/>
                </a:solidFill>
                <a:latin typeface="Univers"/>
                <a:ea typeface="Univers"/>
                <a:cs typeface="Univers"/>
                <a:sym typeface="Univers"/>
              </a:rPr>
              <a:t>: 10.1093/</a:t>
            </a:r>
            <a:r>
              <a:rPr lang="en-US" sz="1100" spc="-38" err="1">
                <a:solidFill>
                  <a:srgbClr val="000000"/>
                </a:solidFill>
                <a:latin typeface="Univers"/>
                <a:ea typeface="Univers"/>
                <a:cs typeface="Univers"/>
                <a:sym typeface="Univers"/>
              </a:rPr>
              <a:t>jnci</a:t>
            </a:r>
            <a:r>
              <a:rPr lang="en-US" sz="1100" spc="-38">
                <a:solidFill>
                  <a:srgbClr val="000000"/>
                </a:solidFill>
                <a:latin typeface="Univers"/>
                <a:ea typeface="Univers"/>
                <a:cs typeface="Univers"/>
                <a:sym typeface="Univers"/>
              </a:rPr>
              <a:t>/djz130. PMID: 31233125; PMCID: PMC7019094.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500955" y="1773628"/>
            <a:ext cx="2758345" cy="245871"/>
            <a:chOff x="0" y="0"/>
            <a:chExt cx="726478" cy="6475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F9B31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726478" cy="1028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1063658"/>
            <a:ext cx="3336038" cy="1347682"/>
            <a:chOff x="0" y="0"/>
            <a:chExt cx="4448050" cy="1796909"/>
          </a:xfrm>
        </p:grpSpPr>
        <p:sp>
          <p:nvSpPr>
            <p:cNvPr id="6" name="Freeform 6"/>
            <p:cNvSpPr/>
            <p:nvPr/>
          </p:nvSpPr>
          <p:spPr>
            <a:xfrm rot="-586919">
              <a:off x="915157" y="34528"/>
              <a:ext cx="466355" cy="699970"/>
            </a:xfrm>
            <a:custGeom>
              <a:avLst/>
              <a:gdLst/>
              <a:ahLst/>
              <a:cxnLst/>
              <a:rect l="l" t="t" r="r" b="b"/>
              <a:pathLst>
                <a:path w="466355" h="699970">
                  <a:moveTo>
                    <a:pt x="0" y="0"/>
                  </a:moveTo>
                  <a:lnTo>
                    <a:pt x="466355" y="0"/>
                  </a:lnTo>
                  <a:lnTo>
                    <a:pt x="466355" y="699971"/>
                  </a:lnTo>
                  <a:lnTo>
                    <a:pt x="0" y="6999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 rot="-3527984">
              <a:off x="503875" y="121299"/>
              <a:ext cx="425574" cy="638760"/>
            </a:xfrm>
            <a:custGeom>
              <a:avLst/>
              <a:gdLst/>
              <a:ahLst/>
              <a:cxnLst/>
              <a:rect l="l" t="t" r="r" b="b"/>
              <a:pathLst>
                <a:path w="425574" h="638760">
                  <a:moveTo>
                    <a:pt x="0" y="0"/>
                  </a:moveTo>
                  <a:lnTo>
                    <a:pt x="425574" y="0"/>
                  </a:lnTo>
                  <a:lnTo>
                    <a:pt x="425574" y="638760"/>
                  </a:lnTo>
                  <a:lnTo>
                    <a:pt x="0" y="6387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 rot="-6078961">
              <a:off x="221086" y="399711"/>
              <a:ext cx="390806" cy="586575"/>
            </a:xfrm>
            <a:custGeom>
              <a:avLst/>
              <a:gdLst/>
              <a:ahLst/>
              <a:cxnLst/>
              <a:rect l="l" t="t" r="r" b="b"/>
              <a:pathLst>
                <a:path w="390806" h="586575">
                  <a:moveTo>
                    <a:pt x="0" y="0"/>
                  </a:moveTo>
                  <a:lnTo>
                    <a:pt x="390806" y="0"/>
                  </a:lnTo>
                  <a:lnTo>
                    <a:pt x="390806" y="586575"/>
                  </a:lnTo>
                  <a:lnTo>
                    <a:pt x="0" y="5865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 rot="-7906289">
              <a:off x="136525" y="721177"/>
              <a:ext cx="347580" cy="521696"/>
            </a:xfrm>
            <a:custGeom>
              <a:avLst/>
              <a:gdLst/>
              <a:ahLst/>
              <a:cxnLst/>
              <a:rect l="l" t="t" r="r" b="b"/>
              <a:pathLst>
                <a:path w="347580" h="521696">
                  <a:moveTo>
                    <a:pt x="0" y="0"/>
                  </a:moveTo>
                  <a:lnTo>
                    <a:pt x="347579" y="0"/>
                  </a:lnTo>
                  <a:lnTo>
                    <a:pt x="347579" y="521695"/>
                  </a:lnTo>
                  <a:lnTo>
                    <a:pt x="0" y="5216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 rot="-10285624">
              <a:off x="212313" y="1062796"/>
              <a:ext cx="302405" cy="453891"/>
            </a:xfrm>
            <a:custGeom>
              <a:avLst/>
              <a:gdLst/>
              <a:ahLst/>
              <a:cxnLst/>
              <a:rect l="l" t="t" r="r" b="b"/>
              <a:pathLst>
                <a:path w="302405" h="453891">
                  <a:moveTo>
                    <a:pt x="0" y="0"/>
                  </a:moveTo>
                  <a:lnTo>
                    <a:pt x="302405" y="0"/>
                  </a:lnTo>
                  <a:lnTo>
                    <a:pt x="302405" y="453891"/>
                  </a:lnTo>
                  <a:lnTo>
                    <a:pt x="0" y="4538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 rot="-1578899">
              <a:off x="427047" y="1276528"/>
              <a:ext cx="261444" cy="392411"/>
            </a:xfrm>
            <a:custGeom>
              <a:avLst/>
              <a:gdLst/>
              <a:ahLst/>
              <a:cxnLst/>
              <a:rect l="l" t="t" r="r" b="b"/>
              <a:pathLst>
                <a:path w="261444" h="392411">
                  <a:moveTo>
                    <a:pt x="0" y="0"/>
                  </a:moveTo>
                  <a:lnTo>
                    <a:pt x="261444" y="0"/>
                  </a:lnTo>
                  <a:lnTo>
                    <a:pt x="261444" y="392411"/>
                  </a:lnTo>
                  <a:lnTo>
                    <a:pt x="0" y="3924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/>
            <p:nvPr/>
          </p:nvSpPr>
          <p:spPr>
            <a:xfrm rot="6582263">
              <a:off x="723505" y="1453153"/>
              <a:ext cx="233178" cy="349985"/>
            </a:xfrm>
            <a:custGeom>
              <a:avLst/>
              <a:gdLst/>
              <a:ahLst/>
              <a:cxnLst/>
              <a:rect l="l" t="t" r="r" b="b"/>
              <a:pathLst>
                <a:path w="233178" h="349985">
                  <a:moveTo>
                    <a:pt x="0" y="0"/>
                  </a:moveTo>
                  <a:lnTo>
                    <a:pt x="233177" y="0"/>
                  </a:lnTo>
                  <a:lnTo>
                    <a:pt x="233177" y="349985"/>
                  </a:lnTo>
                  <a:lnTo>
                    <a:pt x="0" y="3499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668397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K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034758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a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422903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n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2181657" y="731913"/>
              <a:ext cx="372287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u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780533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S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2455310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r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2752546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v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3003108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i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3256949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v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3597635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e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3992181" y="1101515"/>
              <a:ext cx="184337" cy="3508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960" spc="-68">
                  <a:solidFill>
                    <a:srgbClr val="E9A500"/>
                  </a:solidFill>
                  <a:latin typeface="Sunborn"/>
                  <a:ea typeface="Sunborn"/>
                  <a:cs typeface="Sunborn"/>
                  <a:sym typeface="Sunborn"/>
                </a:rPr>
                <a:t>2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4231271" y="1105127"/>
              <a:ext cx="216779" cy="3508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960" spc="-68">
                  <a:solidFill>
                    <a:srgbClr val="DC9C02"/>
                  </a:solidFill>
                  <a:latin typeface="Sunborn"/>
                  <a:ea typeface="Sunborn"/>
                  <a:cs typeface="Sunborn"/>
                  <a:sym typeface="Sunborn"/>
                </a:rPr>
                <a:t>0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4186597" y="1101515"/>
              <a:ext cx="60475" cy="3508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960" spc="-68">
                  <a:solidFill>
                    <a:srgbClr val="DC9C02"/>
                  </a:solidFill>
                  <a:latin typeface="Sunborn"/>
                  <a:ea typeface="Sunborn"/>
                  <a:cs typeface="Sunborn"/>
                  <a:sym typeface="Sunborn"/>
                </a:rPr>
                <a:t>.</a:t>
              </a:r>
            </a:p>
          </p:txBody>
        </p:sp>
      </p:grpSp>
      <p:sp>
        <p:nvSpPr>
          <p:cNvPr id="26" name="Freeform 26"/>
          <p:cNvSpPr/>
          <p:nvPr/>
        </p:nvSpPr>
        <p:spPr>
          <a:xfrm>
            <a:off x="2926191" y="3705836"/>
            <a:ext cx="1383338" cy="1383338"/>
          </a:xfrm>
          <a:custGeom>
            <a:avLst/>
            <a:gdLst/>
            <a:ahLst/>
            <a:cxnLst/>
            <a:rect l="l" t="t" r="r" b="b"/>
            <a:pathLst>
              <a:path w="1383338" h="1383338">
                <a:moveTo>
                  <a:pt x="0" y="0"/>
                </a:moveTo>
                <a:lnTo>
                  <a:pt x="1383339" y="0"/>
                </a:lnTo>
                <a:lnTo>
                  <a:pt x="1383339" y="1383339"/>
                </a:lnTo>
                <a:lnTo>
                  <a:pt x="0" y="138333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27"/>
          <p:cNvSpPr/>
          <p:nvPr/>
        </p:nvSpPr>
        <p:spPr>
          <a:xfrm>
            <a:off x="4823683" y="6584091"/>
            <a:ext cx="1487938" cy="1576623"/>
          </a:xfrm>
          <a:custGeom>
            <a:avLst/>
            <a:gdLst/>
            <a:ahLst/>
            <a:cxnLst/>
            <a:rect l="l" t="t" r="r" b="b"/>
            <a:pathLst>
              <a:path w="1487938" h="1576623">
                <a:moveTo>
                  <a:pt x="0" y="0"/>
                </a:moveTo>
                <a:lnTo>
                  <a:pt x="1487938" y="0"/>
                </a:lnTo>
                <a:lnTo>
                  <a:pt x="1487938" y="1576624"/>
                </a:lnTo>
                <a:lnTo>
                  <a:pt x="0" y="157662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TextBox 28"/>
          <p:cNvSpPr txBox="1"/>
          <p:nvPr/>
        </p:nvSpPr>
        <p:spPr>
          <a:xfrm>
            <a:off x="11503123" y="1028700"/>
            <a:ext cx="5756177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320"/>
              </a:lnSpc>
            </a:pPr>
            <a:r>
              <a:rPr lang="en-US" sz="3600" b="1">
                <a:solidFill>
                  <a:srgbClr val="10101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Diagnosis &amp; Treatment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2196733" y="2921230"/>
            <a:ext cx="9981772" cy="529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 b="1">
                <a:solidFill>
                  <a:srgbClr val="00136F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How We Diagnosis Breast Cancer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4309530" y="3591536"/>
            <a:ext cx="10071682" cy="13215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06820" lvl="1" indent="-253410" algn="l">
              <a:lnSpc>
                <a:spcPts val="3403"/>
              </a:lnSpc>
              <a:buFont typeface="Arial"/>
              <a:buChar char="•"/>
            </a:pPr>
            <a:r>
              <a:rPr lang="en-US" sz="2347" spc="-82">
                <a:solidFill>
                  <a:srgbClr val="2D262A"/>
                </a:solidFill>
                <a:latin typeface="Univers"/>
                <a:ea typeface="Univers"/>
                <a:cs typeface="Univers"/>
                <a:sym typeface="Univers"/>
              </a:rPr>
              <a:t>Detected by screening mammogram, diagnostic imaging, and biopsy</a:t>
            </a:r>
          </a:p>
          <a:p>
            <a:pPr marL="506820" lvl="1" indent="-253410" algn="l">
              <a:lnSpc>
                <a:spcPts val="3403"/>
              </a:lnSpc>
              <a:buFont typeface="Arial"/>
              <a:buChar char="•"/>
            </a:pPr>
            <a:r>
              <a:rPr lang="en-US" sz="2347" spc="-82">
                <a:solidFill>
                  <a:srgbClr val="2D262A"/>
                </a:solidFill>
                <a:latin typeface="Univers"/>
                <a:ea typeface="Univers"/>
                <a:cs typeface="Univers"/>
                <a:sym typeface="Univers"/>
              </a:rPr>
              <a:t>Staging determines extent: local, regional, metastatic</a:t>
            </a:r>
          </a:p>
          <a:p>
            <a:pPr marL="506820" lvl="1" indent="-253410" algn="l">
              <a:lnSpc>
                <a:spcPts val="3403"/>
              </a:lnSpc>
              <a:buFont typeface="Arial"/>
              <a:buChar char="•"/>
            </a:pPr>
            <a:r>
              <a:rPr lang="en-US" sz="2347" spc="-82">
                <a:solidFill>
                  <a:srgbClr val="2D262A"/>
                </a:solidFill>
                <a:latin typeface="Univers"/>
                <a:ea typeface="Univers"/>
                <a:cs typeface="Univers"/>
                <a:sym typeface="Univers"/>
              </a:rPr>
              <a:t>Tumor subtyping (ER/PR, HER2) guides treatment decisions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028700" y="9248775"/>
            <a:ext cx="3794983" cy="204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00"/>
              </a:lnSpc>
              <a:spcBef>
                <a:spcPct val="0"/>
              </a:spcBef>
            </a:pPr>
            <a:r>
              <a:rPr lang="en-US" sz="1300" u="sng" spc="-45">
                <a:solidFill>
                  <a:srgbClr val="000000"/>
                </a:solidFill>
                <a:latin typeface="Univers"/>
                <a:ea typeface="Univers"/>
                <a:cs typeface="Univers"/>
                <a:sym typeface="Univers"/>
                <a:hlinkClick r:id="rId16" tooltip="https://www.nccn.org/professionals/physician_gls/pdf/breast.pdf"/>
              </a:rPr>
              <a:t>NCCN Guidelines</a:t>
            </a:r>
            <a:r>
              <a:rPr lang="en-US" sz="1300" spc="-45">
                <a:solidFill>
                  <a:srgbClr val="000000"/>
                </a:solidFill>
                <a:latin typeface="Univers"/>
                <a:ea typeface="Univers"/>
                <a:cs typeface="Univers"/>
                <a:sym typeface="Univers"/>
              </a:rPr>
              <a:t> Version 4.2025 - Breast Cancer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6544673" y="5734050"/>
            <a:ext cx="9981772" cy="529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 b="1">
                <a:solidFill>
                  <a:srgbClr val="00136F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How We Treat Breast Cancer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6544673" y="6460266"/>
            <a:ext cx="11447482" cy="2798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08361" lvl="1" indent="-254181" algn="l">
              <a:lnSpc>
                <a:spcPts val="3696"/>
              </a:lnSpc>
              <a:buFont typeface="Arial"/>
              <a:buChar char="•"/>
            </a:pPr>
            <a:r>
              <a:rPr lang="en-US" sz="2354" b="1" spc="-82">
                <a:solidFill>
                  <a:srgbClr val="2D262A"/>
                </a:solidFill>
                <a:latin typeface="Univers Bold"/>
                <a:ea typeface="Univers Bold"/>
                <a:cs typeface="Univers Bold"/>
                <a:sym typeface="Univers Bold"/>
              </a:rPr>
              <a:t>Surgery: </a:t>
            </a:r>
            <a:r>
              <a:rPr lang="en-US" sz="2354" spc="-82">
                <a:solidFill>
                  <a:srgbClr val="2D262A"/>
                </a:solidFill>
                <a:latin typeface="Univers"/>
                <a:ea typeface="Univers"/>
                <a:cs typeface="Univers"/>
                <a:sym typeface="Univers"/>
              </a:rPr>
              <a:t>lumpectomy or mastectomy ± reconstruction.</a:t>
            </a:r>
          </a:p>
          <a:p>
            <a:pPr marL="508361" lvl="1" indent="-254181" algn="l">
              <a:lnSpc>
                <a:spcPts val="3696"/>
              </a:lnSpc>
              <a:buFont typeface="Arial"/>
              <a:buChar char="•"/>
            </a:pPr>
            <a:r>
              <a:rPr lang="en-US" sz="2354" b="1" spc="-82">
                <a:solidFill>
                  <a:srgbClr val="2D262A"/>
                </a:solidFill>
                <a:latin typeface="Univers Bold"/>
                <a:ea typeface="Univers Bold"/>
                <a:cs typeface="Univers Bold"/>
                <a:sym typeface="Univers Bold"/>
              </a:rPr>
              <a:t>Radiation:</a:t>
            </a:r>
            <a:r>
              <a:rPr lang="en-US" sz="2354" spc="-82">
                <a:solidFill>
                  <a:srgbClr val="2D262A"/>
                </a:solidFill>
                <a:latin typeface="Univers"/>
                <a:ea typeface="Univers"/>
                <a:cs typeface="Univers"/>
                <a:sym typeface="Univers"/>
              </a:rPr>
              <a:t> post-lumpectomy or select mastectomy cases</a:t>
            </a:r>
          </a:p>
          <a:p>
            <a:pPr marL="508361" lvl="1" indent="-254181" algn="l">
              <a:lnSpc>
                <a:spcPts val="3696"/>
              </a:lnSpc>
              <a:buFont typeface="Arial"/>
              <a:buChar char="•"/>
            </a:pPr>
            <a:r>
              <a:rPr lang="en-US" sz="2354" b="1" spc="-82">
                <a:solidFill>
                  <a:srgbClr val="2D262A"/>
                </a:solidFill>
                <a:latin typeface="Univers Bold"/>
                <a:ea typeface="Univers Bold"/>
                <a:cs typeface="Univers Bold"/>
                <a:sym typeface="Univers Bold"/>
              </a:rPr>
              <a:t>Chemotherapy:</a:t>
            </a:r>
            <a:r>
              <a:rPr lang="en-US" sz="2354" spc="-82">
                <a:solidFill>
                  <a:srgbClr val="2D262A"/>
                </a:solidFill>
                <a:latin typeface="Univers"/>
                <a:ea typeface="Univers"/>
                <a:cs typeface="Univers"/>
                <a:sym typeface="Univers"/>
              </a:rPr>
              <a:t> systemic therapy for higher-risk disease</a:t>
            </a:r>
          </a:p>
          <a:p>
            <a:pPr marL="508361" lvl="1" indent="-254181" algn="l">
              <a:lnSpc>
                <a:spcPts val="3696"/>
              </a:lnSpc>
              <a:buFont typeface="Arial"/>
              <a:buChar char="•"/>
            </a:pPr>
            <a:r>
              <a:rPr lang="en-US" sz="2354" b="1" spc="-82">
                <a:solidFill>
                  <a:srgbClr val="2D262A"/>
                </a:solidFill>
                <a:latin typeface="Univers Bold"/>
                <a:ea typeface="Univers Bold"/>
                <a:cs typeface="Univers Bold"/>
                <a:sym typeface="Univers Bold"/>
              </a:rPr>
              <a:t>Endocrine therapy:</a:t>
            </a:r>
            <a:r>
              <a:rPr lang="en-US" sz="2354" spc="-82">
                <a:solidFill>
                  <a:srgbClr val="2D262A"/>
                </a:solidFill>
                <a:latin typeface="Univers"/>
                <a:ea typeface="Univers"/>
                <a:cs typeface="Univers"/>
                <a:sym typeface="Univers"/>
              </a:rPr>
              <a:t> tamoxifen or aromatase inhibitors (5–10 yrs for ER+)</a:t>
            </a:r>
          </a:p>
          <a:p>
            <a:pPr marL="508361" lvl="1" indent="-254181" algn="l">
              <a:lnSpc>
                <a:spcPts val="3696"/>
              </a:lnSpc>
              <a:buFont typeface="Arial"/>
              <a:buChar char="•"/>
            </a:pPr>
            <a:r>
              <a:rPr lang="en-US" sz="2354" b="1" spc="-82">
                <a:solidFill>
                  <a:srgbClr val="2D262A"/>
                </a:solidFill>
                <a:latin typeface="Univers Bold"/>
                <a:ea typeface="Univers Bold"/>
                <a:cs typeface="Univers Bold"/>
                <a:sym typeface="Univers Bold"/>
              </a:rPr>
              <a:t>Targeted therapy:</a:t>
            </a:r>
            <a:r>
              <a:rPr lang="en-US" sz="2354" spc="-82">
                <a:solidFill>
                  <a:srgbClr val="2D262A"/>
                </a:solidFill>
                <a:latin typeface="Univers"/>
                <a:ea typeface="Univers"/>
                <a:cs typeface="Univers"/>
                <a:sym typeface="Univers"/>
              </a:rPr>
              <a:t> trastuzumab for HER2+, CDK4/6 inhibitors, PARP inhibitors</a:t>
            </a:r>
          </a:p>
          <a:p>
            <a:pPr marL="508361" lvl="1" indent="-254181" algn="l">
              <a:lnSpc>
                <a:spcPts val="3696"/>
              </a:lnSpc>
              <a:buFont typeface="Arial"/>
              <a:buChar char="•"/>
            </a:pPr>
            <a:r>
              <a:rPr lang="en-US" sz="2354" b="1" spc="-82">
                <a:solidFill>
                  <a:srgbClr val="2D262A"/>
                </a:solidFill>
                <a:latin typeface="Univers Bold"/>
                <a:ea typeface="Univers Bold"/>
                <a:cs typeface="Univers Bold"/>
                <a:sym typeface="Univers Bold"/>
              </a:rPr>
              <a:t>Immunotherapy: </a:t>
            </a:r>
            <a:r>
              <a:rPr lang="en-US" sz="2354" spc="-82">
                <a:solidFill>
                  <a:srgbClr val="2D262A"/>
                </a:solidFill>
                <a:latin typeface="Univers"/>
                <a:ea typeface="Univers"/>
                <a:cs typeface="Univers"/>
                <a:sym typeface="Univers"/>
              </a:rPr>
              <a:t>emerging use for triple-negative cancers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928598" y="4097935"/>
            <a:ext cx="14430804" cy="4188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2861" lvl="1" indent="-346430" algn="l">
              <a:lnSpc>
                <a:spcPts val="5519"/>
              </a:lnSpc>
              <a:buFont typeface="Arial"/>
              <a:buChar char="•"/>
            </a:pPr>
            <a:r>
              <a:rPr lang="en-US" sz="2900">
                <a:solidFill>
                  <a:srgbClr val="2D262A"/>
                </a:solidFill>
                <a:latin typeface="Univers"/>
                <a:ea typeface="Univers"/>
                <a:cs typeface="Univers"/>
                <a:sym typeface="Univers"/>
              </a:rPr>
              <a:t>Over </a:t>
            </a:r>
            <a:r>
              <a:rPr lang="en-US" sz="2900" b="1">
                <a:solidFill>
                  <a:srgbClr val="2D262A"/>
                </a:solidFill>
                <a:latin typeface="Univers Bold"/>
                <a:ea typeface="Univers Bold"/>
                <a:cs typeface="Univers Bold"/>
                <a:sym typeface="Univers Bold"/>
              </a:rPr>
              <a:t>4 million BC survivors</a:t>
            </a:r>
            <a:r>
              <a:rPr lang="en-US" sz="2900">
                <a:solidFill>
                  <a:srgbClr val="2D262A"/>
                </a:solidFill>
                <a:latin typeface="Univers"/>
                <a:ea typeface="Univers"/>
                <a:cs typeface="Univers"/>
                <a:sym typeface="Univers"/>
              </a:rPr>
              <a:t> currently living in the U.S.</a:t>
            </a:r>
          </a:p>
          <a:p>
            <a:pPr marL="692861" lvl="1" indent="-346430" algn="l">
              <a:lnSpc>
                <a:spcPts val="5519"/>
              </a:lnSpc>
              <a:buFont typeface="Arial"/>
              <a:buChar char="•"/>
            </a:pPr>
            <a:r>
              <a:rPr lang="en-US" sz="2900">
                <a:solidFill>
                  <a:srgbClr val="2D262A"/>
                </a:solidFill>
                <a:latin typeface="Univers"/>
                <a:ea typeface="Univers"/>
                <a:cs typeface="Univers"/>
                <a:sym typeface="Univers"/>
              </a:rPr>
              <a:t>Most survivors transition back to </a:t>
            </a:r>
            <a:r>
              <a:rPr lang="en-US" sz="2900" b="1">
                <a:solidFill>
                  <a:srgbClr val="2D262A"/>
                </a:solidFill>
                <a:latin typeface="Univers Bold"/>
                <a:ea typeface="Univers Bold"/>
                <a:cs typeface="Univers Bold"/>
                <a:sym typeface="Univers Bold"/>
              </a:rPr>
              <a:t>primary care</a:t>
            </a:r>
            <a:r>
              <a:rPr lang="en-US" sz="2900">
                <a:solidFill>
                  <a:srgbClr val="2D262A"/>
                </a:solidFill>
                <a:latin typeface="Univers"/>
                <a:ea typeface="Univers"/>
                <a:cs typeface="Univers"/>
                <a:sym typeface="Univers"/>
              </a:rPr>
              <a:t> after active treatment</a:t>
            </a:r>
          </a:p>
          <a:p>
            <a:pPr marL="692861" lvl="1" indent="-346430" algn="l">
              <a:lnSpc>
                <a:spcPts val="5519"/>
              </a:lnSpc>
              <a:buFont typeface="Arial"/>
              <a:buChar char="•"/>
            </a:pPr>
            <a:r>
              <a:rPr lang="en-US" sz="2900" b="1">
                <a:solidFill>
                  <a:srgbClr val="2D262A"/>
                </a:solidFill>
                <a:latin typeface="Univers Bold"/>
                <a:ea typeface="Univers Bold"/>
                <a:cs typeface="Univers Bold"/>
                <a:sym typeface="Univers Bold"/>
              </a:rPr>
              <a:t>BC survivorship can span decades</a:t>
            </a:r>
            <a:r>
              <a:rPr lang="en-US" sz="2900">
                <a:solidFill>
                  <a:srgbClr val="2D262A"/>
                </a:solidFill>
                <a:latin typeface="Univers"/>
                <a:ea typeface="Univers"/>
                <a:cs typeface="Univers"/>
                <a:sym typeface="Univers"/>
              </a:rPr>
              <a:t>, with persistent or late-onset effects</a:t>
            </a:r>
          </a:p>
          <a:p>
            <a:pPr marL="692861" lvl="1" indent="-346430" algn="l">
              <a:lnSpc>
                <a:spcPts val="5519"/>
              </a:lnSpc>
              <a:buFont typeface="Arial"/>
              <a:buChar char="•"/>
            </a:pPr>
            <a:r>
              <a:rPr lang="en-US" sz="2900">
                <a:solidFill>
                  <a:srgbClr val="2D262A"/>
                </a:solidFill>
                <a:latin typeface="Univers"/>
                <a:ea typeface="Univers"/>
                <a:cs typeface="Univers"/>
                <a:sym typeface="Univers"/>
              </a:rPr>
              <a:t>Type of treatment influences late effects</a:t>
            </a:r>
          </a:p>
          <a:p>
            <a:pPr marL="1385722" lvl="2" indent="-461907" algn="l">
              <a:lnSpc>
                <a:spcPts val="5519"/>
              </a:lnSpc>
              <a:buFont typeface="Arial"/>
              <a:buChar char="⚬"/>
            </a:pPr>
            <a:r>
              <a:rPr lang="en-US" sz="2900">
                <a:solidFill>
                  <a:srgbClr val="2D262A"/>
                </a:solidFill>
                <a:latin typeface="Univers"/>
                <a:ea typeface="Univers"/>
                <a:cs typeface="Univers"/>
                <a:sym typeface="Univers"/>
              </a:rPr>
              <a:t>(e.g., lymphedema, cardiotoxicity, bone loss)</a:t>
            </a:r>
          </a:p>
          <a:p>
            <a:pPr marL="692861" lvl="1" indent="-346430" algn="l">
              <a:lnSpc>
                <a:spcPts val="5519"/>
              </a:lnSpc>
              <a:buFont typeface="Arial"/>
              <a:buChar char="•"/>
            </a:pPr>
            <a:r>
              <a:rPr lang="en-US" sz="2900">
                <a:solidFill>
                  <a:srgbClr val="2D262A"/>
                </a:solidFill>
                <a:latin typeface="Univers"/>
                <a:ea typeface="Univers"/>
                <a:cs typeface="Univers"/>
                <a:sym typeface="Univers"/>
              </a:rPr>
              <a:t>PCPs should know treatment history to guide follow-up care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3769329" y="1028700"/>
            <a:ext cx="3489971" cy="990799"/>
            <a:chOff x="0" y="0"/>
            <a:chExt cx="4653294" cy="1321065"/>
          </a:xfrm>
        </p:grpSpPr>
        <p:grpSp>
          <p:nvGrpSpPr>
            <p:cNvPr id="4" name="Group 4"/>
            <p:cNvGrpSpPr/>
            <p:nvPr/>
          </p:nvGrpSpPr>
          <p:grpSpPr>
            <a:xfrm>
              <a:off x="975502" y="993237"/>
              <a:ext cx="3677793" cy="327828"/>
              <a:chOff x="0" y="0"/>
              <a:chExt cx="726478" cy="64756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726478" cy="64756"/>
              </a:xfrm>
              <a:custGeom>
                <a:avLst/>
                <a:gdLst/>
                <a:ahLst/>
                <a:cxnLst/>
                <a:rect l="l" t="t" r="r" b="b"/>
                <a:pathLst>
                  <a:path w="726478" h="64756">
                    <a:moveTo>
                      <a:pt x="0" y="0"/>
                    </a:moveTo>
                    <a:lnTo>
                      <a:pt x="726478" y="0"/>
                    </a:lnTo>
                    <a:lnTo>
                      <a:pt x="726478" y="64756"/>
                    </a:lnTo>
                    <a:lnTo>
                      <a:pt x="0" y="64756"/>
                    </a:lnTo>
                    <a:close/>
                  </a:path>
                </a:pathLst>
              </a:custGeom>
              <a:solidFill>
                <a:srgbClr val="F9B314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38100"/>
                <a:ext cx="726478" cy="10285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7" name="TextBox 7"/>
            <p:cNvSpPr txBox="1"/>
            <p:nvPr/>
          </p:nvSpPr>
          <p:spPr>
            <a:xfrm>
              <a:off x="0" y="0"/>
              <a:ext cx="4653294" cy="7239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320"/>
                </a:lnSpc>
              </a:pPr>
              <a:r>
                <a:rPr lang="en-US" sz="3600" b="1">
                  <a:solidFill>
                    <a:srgbClr val="10101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Survivorship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28700" y="1063658"/>
            <a:ext cx="3336038" cy="1347682"/>
            <a:chOff x="0" y="0"/>
            <a:chExt cx="4448050" cy="1796909"/>
          </a:xfrm>
        </p:grpSpPr>
        <p:sp>
          <p:nvSpPr>
            <p:cNvPr id="9" name="Freeform 9"/>
            <p:cNvSpPr/>
            <p:nvPr/>
          </p:nvSpPr>
          <p:spPr>
            <a:xfrm rot="-586919">
              <a:off x="915157" y="34528"/>
              <a:ext cx="466355" cy="699970"/>
            </a:xfrm>
            <a:custGeom>
              <a:avLst/>
              <a:gdLst/>
              <a:ahLst/>
              <a:cxnLst/>
              <a:rect l="l" t="t" r="r" b="b"/>
              <a:pathLst>
                <a:path w="466355" h="699970">
                  <a:moveTo>
                    <a:pt x="0" y="0"/>
                  </a:moveTo>
                  <a:lnTo>
                    <a:pt x="466355" y="0"/>
                  </a:lnTo>
                  <a:lnTo>
                    <a:pt x="466355" y="699971"/>
                  </a:lnTo>
                  <a:lnTo>
                    <a:pt x="0" y="6999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 rot="-3527984">
              <a:off x="503875" y="121299"/>
              <a:ext cx="425574" cy="638760"/>
            </a:xfrm>
            <a:custGeom>
              <a:avLst/>
              <a:gdLst/>
              <a:ahLst/>
              <a:cxnLst/>
              <a:rect l="l" t="t" r="r" b="b"/>
              <a:pathLst>
                <a:path w="425574" h="638760">
                  <a:moveTo>
                    <a:pt x="0" y="0"/>
                  </a:moveTo>
                  <a:lnTo>
                    <a:pt x="425574" y="0"/>
                  </a:lnTo>
                  <a:lnTo>
                    <a:pt x="425574" y="638760"/>
                  </a:lnTo>
                  <a:lnTo>
                    <a:pt x="0" y="6387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 rot="-6078961">
              <a:off x="221086" y="399711"/>
              <a:ext cx="390806" cy="586575"/>
            </a:xfrm>
            <a:custGeom>
              <a:avLst/>
              <a:gdLst/>
              <a:ahLst/>
              <a:cxnLst/>
              <a:rect l="l" t="t" r="r" b="b"/>
              <a:pathLst>
                <a:path w="390806" h="586575">
                  <a:moveTo>
                    <a:pt x="0" y="0"/>
                  </a:moveTo>
                  <a:lnTo>
                    <a:pt x="390806" y="0"/>
                  </a:lnTo>
                  <a:lnTo>
                    <a:pt x="390806" y="586575"/>
                  </a:lnTo>
                  <a:lnTo>
                    <a:pt x="0" y="5865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/>
            <p:nvPr/>
          </p:nvSpPr>
          <p:spPr>
            <a:xfrm rot="-7906289">
              <a:off x="136525" y="721177"/>
              <a:ext cx="347580" cy="521696"/>
            </a:xfrm>
            <a:custGeom>
              <a:avLst/>
              <a:gdLst/>
              <a:ahLst/>
              <a:cxnLst/>
              <a:rect l="l" t="t" r="r" b="b"/>
              <a:pathLst>
                <a:path w="347580" h="521696">
                  <a:moveTo>
                    <a:pt x="0" y="0"/>
                  </a:moveTo>
                  <a:lnTo>
                    <a:pt x="347579" y="0"/>
                  </a:lnTo>
                  <a:lnTo>
                    <a:pt x="347579" y="521695"/>
                  </a:lnTo>
                  <a:lnTo>
                    <a:pt x="0" y="5216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 rot="-10285624">
              <a:off x="212313" y="1062796"/>
              <a:ext cx="302405" cy="453891"/>
            </a:xfrm>
            <a:custGeom>
              <a:avLst/>
              <a:gdLst/>
              <a:ahLst/>
              <a:cxnLst/>
              <a:rect l="l" t="t" r="r" b="b"/>
              <a:pathLst>
                <a:path w="302405" h="453891">
                  <a:moveTo>
                    <a:pt x="0" y="0"/>
                  </a:moveTo>
                  <a:lnTo>
                    <a:pt x="302405" y="0"/>
                  </a:lnTo>
                  <a:lnTo>
                    <a:pt x="302405" y="453891"/>
                  </a:lnTo>
                  <a:lnTo>
                    <a:pt x="0" y="4538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 rot="-1578899">
              <a:off x="427047" y="1276528"/>
              <a:ext cx="261444" cy="392411"/>
            </a:xfrm>
            <a:custGeom>
              <a:avLst/>
              <a:gdLst/>
              <a:ahLst/>
              <a:cxnLst/>
              <a:rect l="l" t="t" r="r" b="b"/>
              <a:pathLst>
                <a:path w="261444" h="392411">
                  <a:moveTo>
                    <a:pt x="0" y="0"/>
                  </a:moveTo>
                  <a:lnTo>
                    <a:pt x="261444" y="0"/>
                  </a:lnTo>
                  <a:lnTo>
                    <a:pt x="261444" y="392411"/>
                  </a:lnTo>
                  <a:lnTo>
                    <a:pt x="0" y="3924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 rot="6582263">
              <a:off x="723505" y="1453153"/>
              <a:ext cx="233178" cy="349985"/>
            </a:xfrm>
            <a:custGeom>
              <a:avLst/>
              <a:gdLst/>
              <a:ahLst/>
              <a:cxnLst/>
              <a:rect l="l" t="t" r="r" b="b"/>
              <a:pathLst>
                <a:path w="233178" h="349985">
                  <a:moveTo>
                    <a:pt x="0" y="0"/>
                  </a:moveTo>
                  <a:lnTo>
                    <a:pt x="233177" y="0"/>
                  </a:lnTo>
                  <a:lnTo>
                    <a:pt x="233177" y="349985"/>
                  </a:lnTo>
                  <a:lnTo>
                    <a:pt x="0" y="3499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668397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K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034758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a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422903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n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2181657" y="731913"/>
              <a:ext cx="372287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u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1780533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S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2455310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r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2752546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v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3003108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i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3256949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v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3597635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e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3992181" y="1101515"/>
              <a:ext cx="184337" cy="3508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960" spc="-68">
                  <a:solidFill>
                    <a:srgbClr val="E9A500"/>
                  </a:solidFill>
                  <a:latin typeface="Sunborn"/>
                  <a:ea typeface="Sunborn"/>
                  <a:cs typeface="Sunborn"/>
                  <a:sym typeface="Sunborn"/>
                </a:rPr>
                <a:t>2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4231271" y="1105127"/>
              <a:ext cx="216779" cy="3508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960" spc="-68">
                  <a:solidFill>
                    <a:srgbClr val="DC9C02"/>
                  </a:solidFill>
                  <a:latin typeface="Sunborn"/>
                  <a:ea typeface="Sunborn"/>
                  <a:cs typeface="Sunborn"/>
                  <a:sym typeface="Sunborn"/>
                </a:rPr>
                <a:t>0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4186597" y="1101515"/>
              <a:ext cx="60475" cy="3508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960" spc="-68">
                  <a:solidFill>
                    <a:srgbClr val="DC9C02"/>
                  </a:solidFill>
                  <a:latin typeface="Sunborn"/>
                  <a:ea typeface="Sunborn"/>
                  <a:cs typeface="Sunborn"/>
                  <a:sym typeface="Sunborn"/>
                </a:rPr>
                <a:t>.</a:t>
              </a:r>
            </a:p>
          </p:txBody>
        </p:sp>
      </p:grpSp>
      <p:sp>
        <p:nvSpPr>
          <p:cNvPr id="29" name="Freeform 29"/>
          <p:cNvSpPr/>
          <p:nvPr/>
        </p:nvSpPr>
        <p:spPr>
          <a:xfrm>
            <a:off x="14506714" y="2000449"/>
            <a:ext cx="2752586" cy="1218019"/>
          </a:xfrm>
          <a:custGeom>
            <a:avLst/>
            <a:gdLst/>
            <a:ahLst/>
            <a:cxnLst/>
            <a:rect l="l" t="t" r="r" b="b"/>
            <a:pathLst>
              <a:path w="2752586" h="1218019">
                <a:moveTo>
                  <a:pt x="0" y="0"/>
                </a:moveTo>
                <a:lnTo>
                  <a:pt x="2752586" y="0"/>
                </a:lnTo>
                <a:lnTo>
                  <a:pt x="2752586" y="1218019"/>
                </a:lnTo>
                <a:lnTo>
                  <a:pt x="0" y="121801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TextBox 30"/>
          <p:cNvSpPr txBox="1"/>
          <p:nvPr/>
        </p:nvSpPr>
        <p:spPr>
          <a:xfrm>
            <a:off x="1028700" y="3125473"/>
            <a:ext cx="8115300" cy="529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 b="1">
                <a:solidFill>
                  <a:srgbClr val="00136F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Breast Cancer Survivorship</a:t>
            </a:r>
          </a:p>
        </p:txBody>
      </p:sp>
      <p:sp>
        <p:nvSpPr>
          <p:cNvPr id="31" name="TextBox 27">
            <a:extLst>
              <a:ext uri="{FF2B5EF4-FFF2-40B4-BE49-F238E27FC236}">
                <a16:creationId xmlns:a16="http://schemas.microsoft.com/office/drawing/2014/main" id="{06561010-61F1-7BCE-C67F-DF887B73C1B0}"/>
              </a:ext>
            </a:extLst>
          </p:cNvPr>
          <p:cNvSpPr txBox="1"/>
          <p:nvPr/>
        </p:nvSpPr>
        <p:spPr>
          <a:xfrm>
            <a:off x="11049000" y="8997396"/>
            <a:ext cx="6210300" cy="1410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00"/>
              </a:lnSpc>
              <a:spcBef>
                <a:spcPct val="0"/>
              </a:spcBef>
            </a:pPr>
            <a:r>
              <a:rPr lang="en-US" sz="1100" spc="-38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American Cancer Society. Cancer Facts &amp; Figures 2025. Atlanta: American Cancer Society; 2025.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500955" y="1813044"/>
            <a:ext cx="2758345" cy="245871"/>
            <a:chOff x="0" y="0"/>
            <a:chExt cx="726478" cy="6475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F9B31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726478" cy="1028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1063658"/>
            <a:ext cx="3336038" cy="1347682"/>
            <a:chOff x="0" y="0"/>
            <a:chExt cx="4448050" cy="1796909"/>
          </a:xfrm>
        </p:grpSpPr>
        <p:sp>
          <p:nvSpPr>
            <p:cNvPr id="6" name="Freeform 6"/>
            <p:cNvSpPr/>
            <p:nvPr/>
          </p:nvSpPr>
          <p:spPr>
            <a:xfrm rot="-586919">
              <a:off x="915157" y="34528"/>
              <a:ext cx="466355" cy="699970"/>
            </a:xfrm>
            <a:custGeom>
              <a:avLst/>
              <a:gdLst/>
              <a:ahLst/>
              <a:cxnLst/>
              <a:rect l="l" t="t" r="r" b="b"/>
              <a:pathLst>
                <a:path w="466355" h="699970">
                  <a:moveTo>
                    <a:pt x="0" y="0"/>
                  </a:moveTo>
                  <a:lnTo>
                    <a:pt x="466355" y="0"/>
                  </a:lnTo>
                  <a:lnTo>
                    <a:pt x="466355" y="699971"/>
                  </a:lnTo>
                  <a:lnTo>
                    <a:pt x="0" y="6999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 rot="-3527984">
              <a:off x="503875" y="121299"/>
              <a:ext cx="425574" cy="638760"/>
            </a:xfrm>
            <a:custGeom>
              <a:avLst/>
              <a:gdLst/>
              <a:ahLst/>
              <a:cxnLst/>
              <a:rect l="l" t="t" r="r" b="b"/>
              <a:pathLst>
                <a:path w="425574" h="638760">
                  <a:moveTo>
                    <a:pt x="0" y="0"/>
                  </a:moveTo>
                  <a:lnTo>
                    <a:pt x="425574" y="0"/>
                  </a:lnTo>
                  <a:lnTo>
                    <a:pt x="425574" y="638760"/>
                  </a:lnTo>
                  <a:lnTo>
                    <a:pt x="0" y="6387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 rot="-6078961">
              <a:off x="221086" y="399711"/>
              <a:ext cx="390806" cy="586575"/>
            </a:xfrm>
            <a:custGeom>
              <a:avLst/>
              <a:gdLst/>
              <a:ahLst/>
              <a:cxnLst/>
              <a:rect l="l" t="t" r="r" b="b"/>
              <a:pathLst>
                <a:path w="390806" h="586575">
                  <a:moveTo>
                    <a:pt x="0" y="0"/>
                  </a:moveTo>
                  <a:lnTo>
                    <a:pt x="390806" y="0"/>
                  </a:lnTo>
                  <a:lnTo>
                    <a:pt x="390806" y="586575"/>
                  </a:lnTo>
                  <a:lnTo>
                    <a:pt x="0" y="5865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 rot="-7906289">
              <a:off x="136525" y="721177"/>
              <a:ext cx="347580" cy="521696"/>
            </a:xfrm>
            <a:custGeom>
              <a:avLst/>
              <a:gdLst/>
              <a:ahLst/>
              <a:cxnLst/>
              <a:rect l="l" t="t" r="r" b="b"/>
              <a:pathLst>
                <a:path w="347580" h="521696">
                  <a:moveTo>
                    <a:pt x="0" y="0"/>
                  </a:moveTo>
                  <a:lnTo>
                    <a:pt x="347579" y="0"/>
                  </a:lnTo>
                  <a:lnTo>
                    <a:pt x="347579" y="521695"/>
                  </a:lnTo>
                  <a:lnTo>
                    <a:pt x="0" y="5216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 rot="-10285624">
              <a:off x="212313" y="1062796"/>
              <a:ext cx="302405" cy="453891"/>
            </a:xfrm>
            <a:custGeom>
              <a:avLst/>
              <a:gdLst/>
              <a:ahLst/>
              <a:cxnLst/>
              <a:rect l="l" t="t" r="r" b="b"/>
              <a:pathLst>
                <a:path w="302405" h="453891">
                  <a:moveTo>
                    <a:pt x="0" y="0"/>
                  </a:moveTo>
                  <a:lnTo>
                    <a:pt x="302405" y="0"/>
                  </a:lnTo>
                  <a:lnTo>
                    <a:pt x="302405" y="453891"/>
                  </a:lnTo>
                  <a:lnTo>
                    <a:pt x="0" y="4538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 rot="-1578899">
              <a:off x="427047" y="1276528"/>
              <a:ext cx="261444" cy="392411"/>
            </a:xfrm>
            <a:custGeom>
              <a:avLst/>
              <a:gdLst/>
              <a:ahLst/>
              <a:cxnLst/>
              <a:rect l="l" t="t" r="r" b="b"/>
              <a:pathLst>
                <a:path w="261444" h="392411">
                  <a:moveTo>
                    <a:pt x="0" y="0"/>
                  </a:moveTo>
                  <a:lnTo>
                    <a:pt x="261444" y="0"/>
                  </a:lnTo>
                  <a:lnTo>
                    <a:pt x="261444" y="392411"/>
                  </a:lnTo>
                  <a:lnTo>
                    <a:pt x="0" y="3924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/>
            <p:nvPr/>
          </p:nvSpPr>
          <p:spPr>
            <a:xfrm rot="6582263">
              <a:off x="723505" y="1453153"/>
              <a:ext cx="233178" cy="349985"/>
            </a:xfrm>
            <a:custGeom>
              <a:avLst/>
              <a:gdLst/>
              <a:ahLst/>
              <a:cxnLst/>
              <a:rect l="l" t="t" r="r" b="b"/>
              <a:pathLst>
                <a:path w="233178" h="349985">
                  <a:moveTo>
                    <a:pt x="0" y="0"/>
                  </a:moveTo>
                  <a:lnTo>
                    <a:pt x="233177" y="0"/>
                  </a:lnTo>
                  <a:lnTo>
                    <a:pt x="233177" y="349985"/>
                  </a:lnTo>
                  <a:lnTo>
                    <a:pt x="0" y="3499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668397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K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034758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a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422903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n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2181657" y="731913"/>
              <a:ext cx="372287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u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780533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S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2455310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r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2752546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v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3003108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i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3256949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v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3597635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e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3992181" y="1101515"/>
              <a:ext cx="184337" cy="3508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960" spc="-68">
                  <a:solidFill>
                    <a:srgbClr val="E9A500"/>
                  </a:solidFill>
                  <a:latin typeface="Sunborn"/>
                  <a:ea typeface="Sunborn"/>
                  <a:cs typeface="Sunborn"/>
                  <a:sym typeface="Sunborn"/>
                </a:rPr>
                <a:t>2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4231271" y="1105127"/>
              <a:ext cx="216779" cy="3508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960" spc="-68">
                  <a:solidFill>
                    <a:srgbClr val="DC9C02"/>
                  </a:solidFill>
                  <a:latin typeface="Sunborn"/>
                  <a:ea typeface="Sunborn"/>
                  <a:cs typeface="Sunborn"/>
                  <a:sym typeface="Sunborn"/>
                </a:rPr>
                <a:t>0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4186597" y="1101515"/>
              <a:ext cx="60475" cy="3508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960" spc="-68">
                  <a:solidFill>
                    <a:srgbClr val="DC9C02"/>
                  </a:solidFill>
                  <a:latin typeface="Sunborn"/>
                  <a:ea typeface="Sunborn"/>
                  <a:cs typeface="Sunborn"/>
                  <a:sym typeface="Sunborn"/>
                </a:rPr>
                <a:t>.</a:t>
              </a:r>
            </a:p>
          </p:txBody>
        </p:sp>
      </p:grpSp>
      <p:sp>
        <p:nvSpPr>
          <p:cNvPr id="26" name="Freeform 26"/>
          <p:cNvSpPr/>
          <p:nvPr/>
        </p:nvSpPr>
        <p:spPr>
          <a:xfrm>
            <a:off x="14899278" y="2411340"/>
            <a:ext cx="1961699" cy="1999184"/>
          </a:xfrm>
          <a:custGeom>
            <a:avLst/>
            <a:gdLst/>
            <a:ahLst/>
            <a:cxnLst/>
            <a:rect l="l" t="t" r="r" b="b"/>
            <a:pathLst>
              <a:path w="1961699" h="1999184">
                <a:moveTo>
                  <a:pt x="0" y="0"/>
                </a:moveTo>
                <a:lnTo>
                  <a:pt x="1961699" y="0"/>
                </a:lnTo>
                <a:lnTo>
                  <a:pt x="1961699" y="1999184"/>
                </a:lnTo>
                <a:lnTo>
                  <a:pt x="0" y="199918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TextBox 27"/>
          <p:cNvSpPr txBox="1"/>
          <p:nvPr/>
        </p:nvSpPr>
        <p:spPr>
          <a:xfrm>
            <a:off x="1028700" y="3198715"/>
            <a:ext cx="8115300" cy="529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 b="1">
                <a:solidFill>
                  <a:srgbClr val="00136F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Breast Cancer Survivorship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718286" y="4237717"/>
            <a:ext cx="14851428" cy="37707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5160" lvl="1" indent="-312580" algn="l">
              <a:lnSpc>
                <a:spcPts val="4980"/>
              </a:lnSpc>
              <a:buFont typeface="Arial"/>
              <a:buChar char="•"/>
            </a:pPr>
            <a:r>
              <a:rPr lang="en-US" sz="2895">
                <a:solidFill>
                  <a:srgbClr val="2D262A"/>
                </a:solidFill>
                <a:latin typeface="Univers"/>
                <a:ea typeface="Univers"/>
                <a:cs typeface="Univers"/>
                <a:sym typeface="Univers"/>
              </a:rPr>
              <a:t>Survivorship care often shifts from oncology to PCPs within 5 years</a:t>
            </a:r>
          </a:p>
          <a:p>
            <a:pPr marL="625160" lvl="1" indent="-312580" algn="l">
              <a:lnSpc>
                <a:spcPts val="4980"/>
              </a:lnSpc>
              <a:buFont typeface="Arial"/>
              <a:buChar char="•"/>
            </a:pPr>
            <a:r>
              <a:rPr lang="en-US" sz="2895" b="1">
                <a:solidFill>
                  <a:srgbClr val="2D262A"/>
                </a:solidFill>
                <a:latin typeface="Univers Bold"/>
                <a:ea typeface="Univers Bold"/>
                <a:cs typeface="Univers Bold"/>
                <a:sym typeface="Univers Bold"/>
              </a:rPr>
              <a:t>PCP responsibilities:</a:t>
            </a:r>
          </a:p>
          <a:p>
            <a:pPr marL="1250319" lvl="2" indent="-416773" algn="l">
              <a:lnSpc>
                <a:spcPts val="4980"/>
              </a:lnSpc>
              <a:buFont typeface="Arial"/>
              <a:buChar char="⚬"/>
            </a:pPr>
            <a:r>
              <a:rPr lang="en-US" sz="2895">
                <a:solidFill>
                  <a:srgbClr val="2D262A"/>
                </a:solidFill>
                <a:latin typeface="Univers"/>
                <a:ea typeface="Univers"/>
                <a:cs typeface="Univers"/>
                <a:sym typeface="Univers"/>
              </a:rPr>
              <a:t>Monitor for recurrence</a:t>
            </a:r>
          </a:p>
          <a:p>
            <a:pPr marL="1250319" lvl="2" indent="-416773" algn="l">
              <a:lnSpc>
                <a:spcPts val="4980"/>
              </a:lnSpc>
              <a:buFont typeface="Arial"/>
              <a:buChar char="⚬"/>
            </a:pPr>
            <a:r>
              <a:rPr lang="en-US" sz="2895">
                <a:solidFill>
                  <a:srgbClr val="2D262A"/>
                </a:solidFill>
                <a:latin typeface="Univers"/>
                <a:ea typeface="Univers"/>
                <a:cs typeface="Univers"/>
                <a:sym typeface="Univers"/>
              </a:rPr>
              <a:t>Manage late &amp; long-term effects</a:t>
            </a:r>
          </a:p>
          <a:p>
            <a:pPr marL="1250319" lvl="2" indent="-416773" algn="l">
              <a:lnSpc>
                <a:spcPts val="4980"/>
              </a:lnSpc>
              <a:buFont typeface="Arial"/>
              <a:buChar char="⚬"/>
            </a:pPr>
            <a:r>
              <a:rPr lang="en-US" sz="2895">
                <a:solidFill>
                  <a:srgbClr val="2D262A"/>
                </a:solidFill>
                <a:latin typeface="Univers"/>
                <a:ea typeface="Univers"/>
                <a:cs typeface="Univers"/>
                <a:sym typeface="Univers"/>
              </a:rPr>
              <a:t>Coordinate care &amp; comorbidities</a:t>
            </a:r>
          </a:p>
          <a:p>
            <a:pPr marL="1250319" lvl="2" indent="-416773" algn="l">
              <a:lnSpc>
                <a:spcPts val="4980"/>
              </a:lnSpc>
              <a:buFont typeface="Arial"/>
              <a:buChar char="⚬"/>
            </a:pPr>
            <a:r>
              <a:rPr lang="en-US" sz="2895" b="1">
                <a:solidFill>
                  <a:srgbClr val="2D262A"/>
                </a:solidFill>
                <a:latin typeface="Univers Bold"/>
                <a:ea typeface="Univers Bold"/>
                <a:cs typeface="Univers Bold"/>
                <a:sym typeface="Univers Bold"/>
              </a:rPr>
              <a:t>Survivorship Care Plans </a:t>
            </a:r>
            <a:r>
              <a:rPr lang="en-US" sz="2895">
                <a:solidFill>
                  <a:srgbClr val="2D262A"/>
                </a:solidFill>
                <a:latin typeface="Univers"/>
                <a:ea typeface="Univers"/>
                <a:cs typeface="Univers"/>
                <a:sym typeface="Univers"/>
              </a:rPr>
              <a:t>(SCPs) may be missing; PCPs may need to adapt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0495035" y="1028700"/>
            <a:ext cx="6764265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320"/>
              </a:lnSpc>
            </a:pPr>
            <a:r>
              <a:rPr lang="en-US" sz="3600" b="1">
                <a:solidFill>
                  <a:srgbClr val="10101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Transition to Primary Care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0086207" y="9299953"/>
            <a:ext cx="6043386" cy="488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21"/>
              </a:lnSpc>
            </a:pPr>
            <a:r>
              <a:rPr lang="en-US" sz="1100" spc="-38">
                <a:solidFill>
                  <a:srgbClr val="000000"/>
                </a:solidFill>
                <a:latin typeface="Univers"/>
                <a:ea typeface="Univers"/>
                <a:cs typeface="Univers"/>
                <a:sym typeface="Univers"/>
              </a:rPr>
              <a:t>Radhakrishnan A, et al. Oncology and primary care involvement in breast cancer survivorship  care more than 5 years after initial treatment; JCO Oncol Pract 2024. DOI: 10.1200/OP-24-00620</a:t>
            </a:r>
          </a:p>
          <a:p>
            <a:pPr algn="l">
              <a:lnSpc>
                <a:spcPts val="1221"/>
              </a:lnSpc>
            </a:pPr>
            <a:r>
              <a:rPr lang="en-US" sz="1100" u="sng" spc="-38">
                <a:solidFill>
                  <a:srgbClr val="000000"/>
                </a:solidFill>
                <a:latin typeface="Univers"/>
                <a:ea typeface="Univers"/>
                <a:cs typeface="Univers"/>
                <a:sym typeface="Univers"/>
                <a:hlinkClick r:id="rId14" tooltip="https://www.ncbi.nlm.nih.gov/pubmed/39642316"/>
              </a:rPr>
              <a:t>https://www.ncbi.nlm.nih.gov/pubmed/39642316</a:t>
            </a:r>
            <a:r>
              <a:rPr lang="en-US" sz="1100" spc="-38">
                <a:solidFill>
                  <a:srgbClr val="000000"/>
                </a:solidFill>
                <a:latin typeface="Univers"/>
                <a:ea typeface="Univers"/>
                <a:cs typeface="Univers"/>
                <a:sym typeface="Univers"/>
              </a:rPr>
              <a:t> 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718286" y="9359243"/>
            <a:ext cx="7581922" cy="437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00"/>
              </a:lnSpc>
              <a:spcBef>
                <a:spcPct val="0"/>
              </a:spcBef>
            </a:pPr>
            <a:r>
              <a:rPr lang="en-US" sz="1100" spc="-38">
                <a:solidFill>
                  <a:srgbClr val="000000"/>
                </a:solidFill>
                <a:latin typeface="Univers"/>
                <a:ea typeface="Univers"/>
                <a:cs typeface="Univers"/>
                <a:sym typeface="Univers"/>
              </a:rPr>
              <a:t>B. D. Hayes B.D. et al., Optimizing the integration of family physicians into cancer survivorship care in the BC Interior: a mixed methods study of physicians' opinions and experience. J Cancer Surviv 2025 . Accession Number: 39904938 DOI: 10.1007/s11764-025-01751-2. https://www.ncbi.nlm.nih.gov/pubmed/39904938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500955" y="1702541"/>
            <a:ext cx="2758345" cy="245871"/>
            <a:chOff x="0" y="0"/>
            <a:chExt cx="726478" cy="6475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F9B31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726478" cy="1028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88995" y="1028700"/>
            <a:ext cx="3336038" cy="1347682"/>
            <a:chOff x="0" y="0"/>
            <a:chExt cx="4448050" cy="1796909"/>
          </a:xfrm>
        </p:grpSpPr>
        <p:sp>
          <p:nvSpPr>
            <p:cNvPr id="6" name="Freeform 6"/>
            <p:cNvSpPr/>
            <p:nvPr/>
          </p:nvSpPr>
          <p:spPr>
            <a:xfrm rot="-586919">
              <a:off x="915157" y="34528"/>
              <a:ext cx="466355" cy="699970"/>
            </a:xfrm>
            <a:custGeom>
              <a:avLst/>
              <a:gdLst/>
              <a:ahLst/>
              <a:cxnLst/>
              <a:rect l="l" t="t" r="r" b="b"/>
              <a:pathLst>
                <a:path w="466355" h="699970">
                  <a:moveTo>
                    <a:pt x="0" y="0"/>
                  </a:moveTo>
                  <a:lnTo>
                    <a:pt x="466355" y="0"/>
                  </a:lnTo>
                  <a:lnTo>
                    <a:pt x="466355" y="699971"/>
                  </a:lnTo>
                  <a:lnTo>
                    <a:pt x="0" y="6999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 rot="-3527984">
              <a:off x="503875" y="121299"/>
              <a:ext cx="425574" cy="638760"/>
            </a:xfrm>
            <a:custGeom>
              <a:avLst/>
              <a:gdLst/>
              <a:ahLst/>
              <a:cxnLst/>
              <a:rect l="l" t="t" r="r" b="b"/>
              <a:pathLst>
                <a:path w="425574" h="638760">
                  <a:moveTo>
                    <a:pt x="0" y="0"/>
                  </a:moveTo>
                  <a:lnTo>
                    <a:pt x="425574" y="0"/>
                  </a:lnTo>
                  <a:lnTo>
                    <a:pt x="425574" y="638760"/>
                  </a:lnTo>
                  <a:lnTo>
                    <a:pt x="0" y="6387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 rot="-6078961">
              <a:off x="221086" y="399711"/>
              <a:ext cx="390806" cy="586575"/>
            </a:xfrm>
            <a:custGeom>
              <a:avLst/>
              <a:gdLst/>
              <a:ahLst/>
              <a:cxnLst/>
              <a:rect l="l" t="t" r="r" b="b"/>
              <a:pathLst>
                <a:path w="390806" h="586575">
                  <a:moveTo>
                    <a:pt x="0" y="0"/>
                  </a:moveTo>
                  <a:lnTo>
                    <a:pt x="390806" y="0"/>
                  </a:lnTo>
                  <a:lnTo>
                    <a:pt x="390806" y="586575"/>
                  </a:lnTo>
                  <a:lnTo>
                    <a:pt x="0" y="5865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 rot="-7906289">
              <a:off x="136525" y="721177"/>
              <a:ext cx="347580" cy="521696"/>
            </a:xfrm>
            <a:custGeom>
              <a:avLst/>
              <a:gdLst/>
              <a:ahLst/>
              <a:cxnLst/>
              <a:rect l="l" t="t" r="r" b="b"/>
              <a:pathLst>
                <a:path w="347580" h="521696">
                  <a:moveTo>
                    <a:pt x="0" y="0"/>
                  </a:moveTo>
                  <a:lnTo>
                    <a:pt x="347579" y="0"/>
                  </a:lnTo>
                  <a:lnTo>
                    <a:pt x="347579" y="521695"/>
                  </a:lnTo>
                  <a:lnTo>
                    <a:pt x="0" y="5216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 rot="-10285624">
              <a:off x="212313" y="1062796"/>
              <a:ext cx="302405" cy="453891"/>
            </a:xfrm>
            <a:custGeom>
              <a:avLst/>
              <a:gdLst/>
              <a:ahLst/>
              <a:cxnLst/>
              <a:rect l="l" t="t" r="r" b="b"/>
              <a:pathLst>
                <a:path w="302405" h="453891">
                  <a:moveTo>
                    <a:pt x="0" y="0"/>
                  </a:moveTo>
                  <a:lnTo>
                    <a:pt x="302405" y="0"/>
                  </a:lnTo>
                  <a:lnTo>
                    <a:pt x="302405" y="453891"/>
                  </a:lnTo>
                  <a:lnTo>
                    <a:pt x="0" y="4538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 rot="-1578899">
              <a:off x="427047" y="1276528"/>
              <a:ext cx="261444" cy="392411"/>
            </a:xfrm>
            <a:custGeom>
              <a:avLst/>
              <a:gdLst/>
              <a:ahLst/>
              <a:cxnLst/>
              <a:rect l="l" t="t" r="r" b="b"/>
              <a:pathLst>
                <a:path w="261444" h="392411">
                  <a:moveTo>
                    <a:pt x="0" y="0"/>
                  </a:moveTo>
                  <a:lnTo>
                    <a:pt x="261444" y="0"/>
                  </a:lnTo>
                  <a:lnTo>
                    <a:pt x="261444" y="392411"/>
                  </a:lnTo>
                  <a:lnTo>
                    <a:pt x="0" y="3924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/>
            <p:nvPr/>
          </p:nvSpPr>
          <p:spPr>
            <a:xfrm rot="6582263">
              <a:off x="723505" y="1453153"/>
              <a:ext cx="233178" cy="349985"/>
            </a:xfrm>
            <a:custGeom>
              <a:avLst/>
              <a:gdLst/>
              <a:ahLst/>
              <a:cxnLst/>
              <a:rect l="l" t="t" r="r" b="b"/>
              <a:pathLst>
                <a:path w="233178" h="349985">
                  <a:moveTo>
                    <a:pt x="0" y="0"/>
                  </a:moveTo>
                  <a:lnTo>
                    <a:pt x="233177" y="0"/>
                  </a:lnTo>
                  <a:lnTo>
                    <a:pt x="233177" y="349985"/>
                  </a:lnTo>
                  <a:lnTo>
                    <a:pt x="0" y="3499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668397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K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034758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a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422903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n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2181657" y="731913"/>
              <a:ext cx="372287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u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780533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S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2455310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r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2752546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v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3003108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i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3256949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v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3597635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e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3992181" y="1101515"/>
              <a:ext cx="184337" cy="3508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960" spc="-68">
                  <a:solidFill>
                    <a:srgbClr val="E9A500"/>
                  </a:solidFill>
                  <a:latin typeface="Sunborn"/>
                  <a:ea typeface="Sunborn"/>
                  <a:cs typeface="Sunborn"/>
                  <a:sym typeface="Sunborn"/>
                </a:rPr>
                <a:t>2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4231271" y="1105127"/>
              <a:ext cx="216779" cy="3508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960" spc="-68">
                  <a:solidFill>
                    <a:srgbClr val="DC9C02"/>
                  </a:solidFill>
                  <a:latin typeface="Sunborn"/>
                  <a:ea typeface="Sunborn"/>
                  <a:cs typeface="Sunborn"/>
                  <a:sym typeface="Sunborn"/>
                </a:rPr>
                <a:t>0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4186597" y="1101515"/>
              <a:ext cx="60475" cy="3508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960" spc="-68">
                  <a:solidFill>
                    <a:srgbClr val="DC9C02"/>
                  </a:solidFill>
                  <a:latin typeface="Sunborn"/>
                  <a:ea typeface="Sunborn"/>
                  <a:cs typeface="Sunborn"/>
                  <a:sym typeface="Sunborn"/>
                </a:rPr>
                <a:t>.</a:t>
              </a:r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1499140" y="4251842"/>
            <a:ext cx="15309452" cy="29488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43486" lvl="1" indent="-321743" algn="l">
              <a:lnSpc>
                <a:spcPts val="5901"/>
              </a:lnSpc>
              <a:buFont typeface="Arial"/>
              <a:buChar char="•"/>
            </a:pPr>
            <a:r>
              <a:rPr lang="en-US" sz="2900" b="1" spc="-104">
                <a:solidFill>
                  <a:srgbClr val="000000"/>
                </a:solidFill>
                <a:latin typeface="Univers Bold"/>
                <a:ea typeface="Univers Bold"/>
                <a:cs typeface="Univers Bold"/>
                <a:sym typeface="Univers Bold"/>
              </a:rPr>
              <a:t>Annual, digital mammography </a:t>
            </a:r>
            <a:r>
              <a:rPr lang="en-US" sz="2900" spc="-104">
                <a:solidFill>
                  <a:srgbClr val="000000"/>
                </a:solidFill>
                <a:latin typeface="Univers"/>
                <a:ea typeface="Univers"/>
                <a:cs typeface="Univers"/>
                <a:sym typeface="Univers"/>
              </a:rPr>
              <a:t>(on preserved breast tissue) </a:t>
            </a:r>
          </a:p>
          <a:p>
            <a:pPr marL="643486" lvl="1" indent="-321743" algn="l">
              <a:lnSpc>
                <a:spcPts val="5901"/>
              </a:lnSpc>
              <a:buFont typeface="Arial"/>
              <a:buChar char="•"/>
            </a:pPr>
            <a:r>
              <a:rPr lang="en-US" sz="2900" b="1" spc="-104">
                <a:solidFill>
                  <a:srgbClr val="000000"/>
                </a:solidFill>
                <a:latin typeface="Univers Bold"/>
                <a:ea typeface="Univers Bold"/>
                <a:cs typeface="Univers Bold"/>
                <a:sym typeface="Univers Bold"/>
              </a:rPr>
              <a:t>Watch for: </a:t>
            </a:r>
            <a:r>
              <a:rPr lang="en-US" sz="2900" spc="-104">
                <a:solidFill>
                  <a:srgbClr val="000000"/>
                </a:solidFill>
                <a:latin typeface="Univers"/>
                <a:ea typeface="Univers"/>
                <a:cs typeface="Univers"/>
                <a:sym typeface="Univers"/>
              </a:rPr>
              <a:t>bone pain, neurologic symptoms, respiratory issues, unexplained weight loss</a:t>
            </a:r>
          </a:p>
          <a:p>
            <a:pPr marL="643486" lvl="1" indent="-321743" algn="l">
              <a:lnSpc>
                <a:spcPts val="5901"/>
              </a:lnSpc>
              <a:buFont typeface="Arial"/>
              <a:buChar char="•"/>
            </a:pPr>
            <a:r>
              <a:rPr lang="en-US" sz="2900" spc="-104">
                <a:solidFill>
                  <a:srgbClr val="000000"/>
                </a:solidFill>
                <a:latin typeface="Univers"/>
                <a:ea typeface="Univers"/>
                <a:cs typeface="Univers"/>
                <a:sym typeface="Univers"/>
              </a:rPr>
              <a:t>Routine imaging/tumor markers </a:t>
            </a:r>
            <a:r>
              <a:rPr lang="en-US" sz="2900" b="1" spc="-104">
                <a:solidFill>
                  <a:srgbClr val="000000"/>
                </a:solidFill>
                <a:latin typeface="Univers Bold"/>
                <a:ea typeface="Univers Bold"/>
                <a:cs typeface="Univers Bold"/>
                <a:sym typeface="Univers Bold"/>
              </a:rPr>
              <a:t>not recommended</a:t>
            </a:r>
            <a:r>
              <a:rPr lang="en-US" sz="2900" spc="-104">
                <a:solidFill>
                  <a:srgbClr val="000000"/>
                </a:solidFill>
                <a:latin typeface="Univers"/>
                <a:ea typeface="Univers"/>
                <a:cs typeface="Univers"/>
                <a:sym typeface="Univers"/>
              </a:rPr>
              <a:t> without symptoms and based on </a:t>
            </a:r>
            <a:r>
              <a:rPr lang="en-US" sz="2900" b="1" spc="-104">
                <a:solidFill>
                  <a:srgbClr val="000000"/>
                </a:solidFill>
                <a:latin typeface="Univers Bold"/>
                <a:ea typeface="Univers Bold"/>
                <a:cs typeface="Univers Bold"/>
                <a:sym typeface="Univers Bold"/>
              </a:rPr>
              <a:t>patient’s risk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9822442" y="1028700"/>
            <a:ext cx="7436858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320"/>
              </a:lnSpc>
            </a:pPr>
            <a:r>
              <a:rPr lang="en-US" sz="3600" b="1">
                <a:solidFill>
                  <a:srgbClr val="10101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Surveillance for Recurrence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3464317" y="9053830"/>
            <a:ext cx="3794983" cy="204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00"/>
              </a:lnSpc>
              <a:spcBef>
                <a:spcPct val="0"/>
              </a:spcBef>
            </a:pPr>
            <a:r>
              <a:rPr lang="en-US" sz="1300" u="sng" spc="-45">
                <a:solidFill>
                  <a:srgbClr val="000000"/>
                </a:solidFill>
                <a:latin typeface="Univers"/>
                <a:ea typeface="Univers"/>
                <a:cs typeface="Univers"/>
                <a:sym typeface="Univers"/>
                <a:hlinkClick r:id="rId12" tooltip="https://www.nccn.org/professionals/physician_gls/pdf/breast.pdf"/>
              </a:rPr>
              <a:t>NCCN Guidelines</a:t>
            </a:r>
            <a:r>
              <a:rPr lang="en-US" sz="1300" spc="-45">
                <a:solidFill>
                  <a:srgbClr val="000000"/>
                </a:solidFill>
                <a:latin typeface="Univers"/>
                <a:ea typeface="Univers"/>
                <a:cs typeface="Univers"/>
                <a:sym typeface="Univers"/>
              </a:rPr>
              <a:t> Version 4.2025 - Breast Cancer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088995" y="3198715"/>
            <a:ext cx="9634306" cy="529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 b="1">
                <a:solidFill>
                  <a:srgbClr val="00136F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What is recommended and not...</a:t>
            </a:r>
          </a:p>
        </p:txBody>
      </p:sp>
      <p:sp>
        <p:nvSpPr>
          <p:cNvPr id="30" name="Freeform 30"/>
          <p:cNvSpPr/>
          <p:nvPr/>
        </p:nvSpPr>
        <p:spPr>
          <a:xfrm>
            <a:off x="14899278" y="2411340"/>
            <a:ext cx="1961699" cy="1999184"/>
          </a:xfrm>
          <a:custGeom>
            <a:avLst/>
            <a:gdLst/>
            <a:ahLst/>
            <a:cxnLst/>
            <a:rect l="l" t="t" r="r" b="b"/>
            <a:pathLst>
              <a:path w="1961699" h="1999184">
                <a:moveTo>
                  <a:pt x="0" y="0"/>
                </a:moveTo>
                <a:lnTo>
                  <a:pt x="1961699" y="0"/>
                </a:lnTo>
                <a:lnTo>
                  <a:pt x="1961699" y="1999184"/>
                </a:lnTo>
                <a:lnTo>
                  <a:pt x="0" y="199918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500955" y="1702541"/>
            <a:ext cx="2758345" cy="245871"/>
            <a:chOff x="0" y="0"/>
            <a:chExt cx="726478" cy="6475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F9B31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726478" cy="1028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88995" y="1028700"/>
            <a:ext cx="3336038" cy="1347682"/>
            <a:chOff x="0" y="0"/>
            <a:chExt cx="4448050" cy="1796909"/>
          </a:xfrm>
        </p:grpSpPr>
        <p:sp>
          <p:nvSpPr>
            <p:cNvPr id="6" name="Freeform 6"/>
            <p:cNvSpPr/>
            <p:nvPr/>
          </p:nvSpPr>
          <p:spPr>
            <a:xfrm rot="-586919">
              <a:off x="915157" y="34528"/>
              <a:ext cx="466355" cy="699970"/>
            </a:xfrm>
            <a:custGeom>
              <a:avLst/>
              <a:gdLst/>
              <a:ahLst/>
              <a:cxnLst/>
              <a:rect l="l" t="t" r="r" b="b"/>
              <a:pathLst>
                <a:path w="466355" h="699970">
                  <a:moveTo>
                    <a:pt x="0" y="0"/>
                  </a:moveTo>
                  <a:lnTo>
                    <a:pt x="466355" y="0"/>
                  </a:lnTo>
                  <a:lnTo>
                    <a:pt x="466355" y="699971"/>
                  </a:lnTo>
                  <a:lnTo>
                    <a:pt x="0" y="6999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 rot="-3527984">
              <a:off x="503875" y="121299"/>
              <a:ext cx="425574" cy="638760"/>
            </a:xfrm>
            <a:custGeom>
              <a:avLst/>
              <a:gdLst/>
              <a:ahLst/>
              <a:cxnLst/>
              <a:rect l="l" t="t" r="r" b="b"/>
              <a:pathLst>
                <a:path w="425574" h="638760">
                  <a:moveTo>
                    <a:pt x="0" y="0"/>
                  </a:moveTo>
                  <a:lnTo>
                    <a:pt x="425574" y="0"/>
                  </a:lnTo>
                  <a:lnTo>
                    <a:pt x="425574" y="638760"/>
                  </a:lnTo>
                  <a:lnTo>
                    <a:pt x="0" y="6387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 rot="-6078961">
              <a:off x="221086" y="399711"/>
              <a:ext cx="390806" cy="586575"/>
            </a:xfrm>
            <a:custGeom>
              <a:avLst/>
              <a:gdLst/>
              <a:ahLst/>
              <a:cxnLst/>
              <a:rect l="l" t="t" r="r" b="b"/>
              <a:pathLst>
                <a:path w="390806" h="586575">
                  <a:moveTo>
                    <a:pt x="0" y="0"/>
                  </a:moveTo>
                  <a:lnTo>
                    <a:pt x="390806" y="0"/>
                  </a:lnTo>
                  <a:lnTo>
                    <a:pt x="390806" y="586575"/>
                  </a:lnTo>
                  <a:lnTo>
                    <a:pt x="0" y="5865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 rot="-7906289">
              <a:off x="136525" y="721177"/>
              <a:ext cx="347580" cy="521696"/>
            </a:xfrm>
            <a:custGeom>
              <a:avLst/>
              <a:gdLst/>
              <a:ahLst/>
              <a:cxnLst/>
              <a:rect l="l" t="t" r="r" b="b"/>
              <a:pathLst>
                <a:path w="347580" h="521696">
                  <a:moveTo>
                    <a:pt x="0" y="0"/>
                  </a:moveTo>
                  <a:lnTo>
                    <a:pt x="347579" y="0"/>
                  </a:lnTo>
                  <a:lnTo>
                    <a:pt x="347579" y="521695"/>
                  </a:lnTo>
                  <a:lnTo>
                    <a:pt x="0" y="5216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 rot="-10285624">
              <a:off x="212313" y="1062796"/>
              <a:ext cx="302405" cy="453891"/>
            </a:xfrm>
            <a:custGeom>
              <a:avLst/>
              <a:gdLst/>
              <a:ahLst/>
              <a:cxnLst/>
              <a:rect l="l" t="t" r="r" b="b"/>
              <a:pathLst>
                <a:path w="302405" h="453891">
                  <a:moveTo>
                    <a:pt x="0" y="0"/>
                  </a:moveTo>
                  <a:lnTo>
                    <a:pt x="302405" y="0"/>
                  </a:lnTo>
                  <a:lnTo>
                    <a:pt x="302405" y="453891"/>
                  </a:lnTo>
                  <a:lnTo>
                    <a:pt x="0" y="4538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 rot="-1578899">
              <a:off x="427047" y="1276528"/>
              <a:ext cx="261444" cy="392411"/>
            </a:xfrm>
            <a:custGeom>
              <a:avLst/>
              <a:gdLst/>
              <a:ahLst/>
              <a:cxnLst/>
              <a:rect l="l" t="t" r="r" b="b"/>
              <a:pathLst>
                <a:path w="261444" h="392411">
                  <a:moveTo>
                    <a:pt x="0" y="0"/>
                  </a:moveTo>
                  <a:lnTo>
                    <a:pt x="261444" y="0"/>
                  </a:lnTo>
                  <a:lnTo>
                    <a:pt x="261444" y="392411"/>
                  </a:lnTo>
                  <a:lnTo>
                    <a:pt x="0" y="3924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/>
            <p:nvPr/>
          </p:nvSpPr>
          <p:spPr>
            <a:xfrm rot="6582263">
              <a:off x="723505" y="1453153"/>
              <a:ext cx="233178" cy="349985"/>
            </a:xfrm>
            <a:custGeom>
              <a:avLst/>
              <a:gdLst/>
              <a:ahLst/>
              <a:cxnLst/>
              <a:rect l="l" t="t" r="r" b="b"/>
              <a:pathLst>
                <a:path w="233178" h="349985">
                  <a:moveTo>
                    <a:pt x="0" y="0"/>
                  </a:moveTo>
                  <a:lnTo>
                    <a:pt x="233177" y="0"/>
                  </a:lnTo>
                  <a:lnTo>
                    <a:pt x="233177" y="349985"/>
                  </a:lnTo>
                  <a:lnTo>
                    <a:pt x="0" y="3499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668397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K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034758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a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422903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n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2181657" y="731913"/>
              <a:ext cx="372287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u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780533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S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2455310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r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2752546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v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3003108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i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3256949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v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3597635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e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3992181" y="1101515"/>
              <a:ext cx="184337" cy="3508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960" spc="-68">
                  <a:solidFill>
                    <a:srgbClr val="E9A500"/>
                  </a:solidFill>
                  <a:latin typeface="Sunborn"/>
                  <a:ea typeface="Sunborn"/>
                  <a:cs typeface="Sunborn"/>
                  <a:sym typeface="Sunborn"/>
                </a:rPr>
                <a:t>2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4231271" y="1105127"/>
              <a:ext cx="216779" cy="3508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960" spc="-68">
                  <a:solidFill>
                    <a:srgbClr val="DC9C02"/>
                  </a:solidFill>
                  <a:latin typeface="Sunborn"/>
                  <a:ea typeface="Sunborn"/>
                  <a:cs typeface="Sunborn"/>
                  <a:sym typeface="Sunborn"/>
                </a:rPr>
                <a:t>0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4186597" y="1101515"/>
              <a:ext cx="60475" cy="3508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960" spc="-68">
                  <a:solidFill>
                    <a:srgbClr val="DC9C02"/>
                  </a:solidFill>
                  <a:latin typeface="Sunborn"/>
                  <a:ea typeface="Sunborn"/>
                  <a:cs typeface="Sunborn"/>
                  <a:sym typeface="Sunborn"/>
                </a:rPr>
                <a:t>.</a:t>
              </a:r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9822442" y="1028700"/>
            <a:ext cx="7436858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320"/>
              </a:lnSpc>
            </a:pPr>
            <a:r>
              <a:rPr lang="en-US" sz="3600" b="1">
                <a:solidFill>
                  <a:srgbClr val="10101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Late &amp; Long-Term Side Effects</a:t>
            </a:r>
          </a:p>
        </p:txBody>
      </p:sp>
      <p:grpSp>
        <p:nvGrpSpPr>
          <p:cNvPr id="27" name="Group 27"/>
          <p:cNvGrpSpPr/>
          <p:nvPr/>
        </p:nvGrpSpPr>
        <p:grpSpPr>
          <a:xfrm>
            <a:off x="2844271" y="2625488"/>
            <a:ext cx="12599458" cy="6136220"/>
            <a:chOff x="0" y="0"/>
            <a:chExt cx="16799277" cy="8181626"/>
          </a:xfrm>
        </p:grpSpPr>
        <p:grpSp>
          <p:nvGrpSpPr>
            <p:cNvPr id="28" name="Group 28"/>
            <p:cNvGrpSpPr/>
            <p:nvPr/>
          </p:nvGrpSpPr>
          <p:grpSpPr>
            <a:xfrm>
              <a:off x="0" y="4487335"/>
              <a:ext cx="8046701" cy="3694291"/>
              <a:chOff x="0" y="0"/>
              <a:chExt cx="1624330" cy="74574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41910" y="43180"/>
                <a:ext cx="1576070" cy="697480"/>
              </a:xfrm>
              <a:custGeom>
                <a:avLst/>
                <a:gdLst/>
                <a:ahLst/>
                <a:cxnLst/>
                <a:rect l="l" t="t" r="r" b="b"/>
                <a:pathLst>
                  <a:path w="1576070" h="697480">
                    <a:moveTo>
                      <a:pt x="0" y="0"/>
                    </a:moveTo>
                    <a:lnTo>
                      <a:pt x="1576070" y="0"/>
                    </a:lnTo>
                    <a:lnTo>
                      <a:pt x="1576070" y="697480"/>
                    </a:lnTo>
                    <a:lnTo>
                      <a:pt x="0" y="697480"/>
                    </a:lnTo>
                    <a:close/>
                  </a:path>
                </a:pathLst>
              </a:custGeom>
              <a:solidFill>
                <a:srgbClr val="FF5758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30"/>
              <p:cNvSpPr/>
              <p:nvPr/>
            </p:nvSpPr>
            <p:spPr>
              <a:xfrm>
                <a:off x="35560" y="35560"/>
                <a:ext cx="1588770" cy="710180"/>
              </a:xfrm>
              <a:custGeom>
                <a:avLst/>
                <a:gdLst/>
                <a:ahLst/>
                <a:cxnLst/>
                <a:rect l="l" t="t" r="r" b="b"/>
                <a:pathLst>
                  <a:path w="1588770" h="710180">
                    <a:moveTo>
                      <a:pt x="1588770" y="710180"/>
                    </a:moveTo>
                    <a:lnTo>
                      <a:pt x="0" y="710180"/>
                    </a:lnTo>
                    <a:lnTo>
                      <a:pt x="0" y="0"/>
                    </a:lnTo>
                    <a:lnTo>
                      <a:pt x="1588770" y="0"/>
                    </a:lnTo>
                    <a:lnTo>
                      <a:pt x="1588770" y="710180"/>
                    </a:lnTo>
                    <a:close/>
                    <a:moveTo>
                      <a:pt x="12700" y="697480"/>
                    </a:moveTo>
                    <a:lnTo>
                      <a:pt x="1576070" y="697480"/>
                    </a:lnTo>
                    <a:lnTo>
                      <a:pt x="1576070" y="12700"/>
                    </a:lnTo>
                    <a:lnTo>
                      <a:pt x="12700" y="12700"/>
                    </a:lnTo>
                    <a:lnTo>
                      <a:pt x="12700" y="6974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31"/>
              <p:cNvSpPr/>
              <p:nvPr/>
            </p:nvSpPr>
            <p:spPr>
              <a:xfrm>
                <a:off x="0" y="0"/>
                <a:ext cx="1576070" cy="697480"/>
              </a:xfrm>
              <a:custGeom>
                <a:avLst/>
                <a:gdLst/>
                <a:ahLst/>
                <a:cxnLst/>
                <a:rect l="l" t="t" r="r" b="b"/>
                <a:pathLst>
                  <a:path w="1576070" h="697480">
                    <a:moveTo>
                      <a:pt x="0" y="0"/>
                    </a:moveTo>
                    <a:lnTo>
                      <a:pt x="1576070" y="0"/>
                    </a:lnTo>
                    <a:lnTo>
                      <a:pt x="1576070" y="697480"/>
                    </a:lnTo>
                    <a:lnTo>
                      <a:pt x="0" y="697480"/>
                    </a:lnTo>
                    <a:close/>
                  </a:path>
                </a:pathLst>
              </a:custGeom>
              <a:solidFill>
                <a:srgbClr val="FDFDFD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8752576" y="4487335"/>
              <a:ext cx="8046701" cy="3694291"/>
              <a:chOff x="0" y="0"/>
              <a:chExt cx="1624330" cy="74574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41910" y="43180"/>
                <a:ext cx="1576070" cy="697480"/>
              </a:xfrm>
              <a:custGeom>
                <a:avLst/>
                <a:gdLst/>
                <a:ahLst/>
                <a:cxnLst/>
                <a:rect l="l" t="t" r="r" b="b"/>
                <a:pathLst>
                  <a:path w="1576070" h="697480">
                    <a:moveTo>
                      <a:pt x="0" y="0"/>
                    </a:moveTo>
                    <a:lnTo>
                      <a:pt x="1576070" y="0"/>
                    </a:lnTo>
                    <a:lnTo>
                      <a:pt x="1576070" y="697480"/>
                    </a:lnTo>
                    <a:lnTo>
                      <a:pt x="0" y="697480"/>
                    </a:lnTo>
                    <a:close/>
                  </a:path>
                </a:pathLst>
              </a:custGeom>
              <a:solidFill>
                <a:srgbClr val="3E0C7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34"/>
              <p:cNvSpPr/>
              <p:nvPr/>
            </p:nvSpPr>
            <p:spPr>
              <a:xfrm>
                <a:off x="35560" y="35560"/>
                <a:ext cx="1588770" cy="710180"/>
              </a:xfrm>
              <a:custGeom>
                <a:avLst/>
                <a:gdLst/>
                <a:ahLst/>
                <a:cxnLst/>
                <a:rect l="l" t="t" r="r" b="b"/>
                <a:pathLst>
                  <a:path w="1588770" h="710180">
                    <a:moveTo>
                      <a:pt x="1588770" y="710180"/>
                    </a:moveTo>
                    <a:lnTo>
                      <a:pt x="0" y="710180"/>
                    </a:lnTo>
                    <a:lnTo>
                      <a:pt x="0" y="0"/>
                    </a:lnTo>
                    <a:lnTo>
                      <a:pt x="1588770" y="0"/>
                    </a:lnTo>
                    <a:lnTo>
                      <a:pt x="1588770" y="710180"/>
                    </a:lnTo>
                    <a:close/>
                    <a:moveTo>
                      <a:pt x="12700" y="697480"/>
                    </a:moveTo>
                    <a:lnTo>
                      <a:pt x="1576070" y="697480"/>
                    </a:lnTo>
                    <a:lnTo>
                      <a:pt x="1576070" y="12700"/>
                    </a:lnTo>
                    <a:lnTo>
                      <a:pt x="12700" y="12700"/>
                    </a:lnTo>
                    <a:lnTo>
                      <a:pt x="12700" y="6974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35"/>
              <p:cNvSpPr/>
              <p:nvPr/>
            </p:nvSpPr>
            <p:spPr>
              <a:xfrm>
                <a:off x="0" y="0"/>
                <a:ext cx="1576070" cy="697480"/>
              </a:xfrm>
              <a:custGeom>
                <a:avLst/>
                <a:gdLst/>
                <a:ahLst/>
                <a:cxnLst/>
                <a:rect l="l" t="t" r="r" b="b"/>
                <a:pathLst>
                  <a:path w="1576070" h="697480">
                    <a:moveTo>
                      <a:pt x="0" y="0"/>
                    </a:moveTo>
                    <a:lnTo>
                      <a:pt x="1576070" y="0"/>
                    </a:lnTo>
                    <a:lnTo>
                      <a:pt x="1576070" y="697480"/>
                    </a:lnTo>
                    <a:lnTo>
                      <a:pt x="0" y="697480"/>
                    </a:lnTo>
                    <a:close/>
                  </a:path>
                </a:pathLst>
              </a:custGeom>
              <a:solidFill>
                <a:srgbClr val="FDFDFD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0" y="0"/>
              <a:ext cx="8046701" cy="3694291"/>
              <a:chOff x="0" y="0"/>
              <a:chExt cx="1624330" cy="745740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41910" y="43180"/>
                <a:ext cx="1576070" cy="697480"/>
              </a:xfrm>
              <a:custGeom>
                <a:avLst/>
                <a:gdLst/>
                <a:ahLst/>
                <a:cxnLst/>
                <a:rect l="l" t="t" r="r" b="b"/>
                <a:pathLst>
                  <a:path w="1576070" h="697480">
                    <a:moveTo>
                      <a:pt x="0" y="0"/>
                    </a:moveTo>
                    <a:lnTo>
                      <a:pt x="1576070" y="0"/>
                    </a:lnTo>
                    <a:lnTo>
                      <a:pt x="1576070" y="697480"/>
                    </a:lnTo>
                    <a:lnTo>
                      <a:pt x="0" y="697480"/>
                    </a:lnTo>
                    <a:close/>
                  </a:path>
                </a:pathLst>
              </a:custGeom>
              <a:solidFill>
                <a:srgbClr val="009933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38"/>
              <p:cNvSpPr/>
              <p:nvPr/>
            </p:nvSpPr>
            <p:spPr>
              <a:xfrm>
                <a:off x="35560" y="35560"/>
                <a:ext cx="1588770" cy="710180"/>
              </a:xfrm>
              <a:custGeom>
                <a:avLst/>
                <a:gdLst/>
                <a:ahLst/>
                <a:cxnLst/>
                <a:rect l="l" t="t" r="r" b="b"/>
                <a:pathLst>
                  <a:path w="1588770" h="710180">
                    <a:moveTo>
                      <a:pt x="1588770" y="710180"/>
                    </a:moveTo>
                    <a:lnTo>
                      <a:pt x="0" y="710180"/>
                    </a:lnTo>
                    <a:lnTo>
                      <a:pt x="0" y="0"/>
                    </a:lnTo>
                    <a:lnTo>
                      <a:pt x="1588770" y="0"/>
                    </a:lnTo>
                    <a:lnTo>
                      <a:pt x="1588770" y="710180"/>
                    </a:lnTo>
                    <a:close/>
                    <a:moveTo>
                      <a:pt x="12700" y="697480"/>
                    </a:moveTo>
                    <a:lnTo>
                      <a:pt x="1576070" y="697480"/>
                    </a:lnTo>
                    <a:lnTo>
                      <a:pt x="1576070" y="12700"/>
                    </a:lnTo>
                    <a:lnTo>
                      <a:pt x="12700" y="12700"/>
                    </a:lnTo>
                    <a:lnTo>
                      <a:pt x="12700" y="6974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39"/>
              <p:cNvSpPr/>
              <p:nvPr/>
            </p:nvSpPr>
            <p:spPr>
              <a:xfrm>
                <a:off x="0" y="0"/>
                <a:ext cx="1576070" cy="697480"/>
              </a:xfrm>
              <a:custGeom>
                <a:avLst/>
                <a:gdLst/>
                <a:ahLst/>
                <a:cxnLst/>
                <a:rect l="l" t="t" r="r" b="b"/>
                <a:pathLst>
                  <a:path w="1576070" h="697480">
                    <a:moveTo>
                      <a:pt x="0" y="0"/>
                    </a:moveTo>
                    <a:lnTo>
                      <a:pt x="1576070" y="0"/>
                    </a:lnTo>
                    <a:lnTo>
                      <a:pt x="1576070" y="697480"/>
                    </a:lnTo>
                    <a:lnTo>
                      <a:pt x="0" y="697480"/>
                    </a:lnTo>
                    <a:close/>
                  </a:path>
                </a:pathLst>
              </a:custGeom>
              <a:solidFill>
                <a:srgbClr val="FDFDFD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0" name="Group 40"/>
            <p:cNvGrpSpPr/>
            <p:nvPr/>
          </p:nvGrpSpPr>
          <p:grpSpPr>
            <a:xfrm>
              <a:off x="8752576" y="0"/>
              <a:ext cx="8046701" cy="3694291"/>
              <a:chOff x="0" y="0"/>
              <a:chExt cx="1624330" cy="745740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41910" y="43180"/>
                <a:ext cx="1576070" cy="697480"/>
              </a:xfrm>
              <a:custGeom>
                <a:avLst/>
                <a:gdLst/>
                <a:ahLst/>
                <a:cxnLst/>
                <a:rect l="l" t="t" r="r" b="b"/>
                <a:pathLst>
                  <a:path w="1576070" h="697480">
                    <a:moveTo>
                      <a:pt x="0" y="0"/>
                    </a:moveTo>
                    <a:lnTo>
                      <a:pt x="1576070" y="0"/>
                    </a:lnTo>
                    <a:lnTo>
                      <a:pt x="1576070" y="697480"/>
                    </a:lnTo>
                    <a:lnTo>
                      <a:pt x="0" y="697480"/>
                    </a:lnTo>
                    <a:close/>
                  </a:path>
                </a:pathLst>
              </a:custGeom>
              <a:solidFill>
                <a:srgbClr val="1211C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42"/>
              <p:cNvSpPr/>
              <p:nvPr/>
            </p:nvSpPr>
            <p:spPr>
              <a:xfrm>
                <a:off x="35560" y="35560"/>
                <a:ext cx="1588770" cy="710180"/>
              </a:xfrm>
              <a:custGeom>
                <a:avLst/>
                <a:gdLst/>
                <a:ahLst/>
                <a:cxnLst/>
                <a:rect l="l" t="t" r="r" b="b"/>
                <a:pathLst>
                  <a:path w="1588770" h="710180">
                    <a:moveTo>
                      <a:pt x="1588770" y="710180"/>
                    </a:moveTo>
                    <a:lnTo>
                      <a:pt x="0" y="710180"/>
                    </a:lnTo>
                    <a:lnTo>
                      <a:pt x="0" y="0"/>
                    </a:lnTo>
                    <a:lnTo>
                      <a:pt x="1588770" y="0"/>
                    </a:lnTo>
                    <a:lnTo>
                      <a:pt x="1588770" y="710180"/>
                    </a:lnTo>
                    <a:close/>
                    <a:moveTo>
                      <a:pt x="12700" y="697480"/>
                    </a:moveTo>
                    <a:lnTo>
                      <a:pt x="1576070" y="697480"/>
                    </a:lnTo>
                    <a:lnTo>
                      <a:pt x="1576070" y="12700"/>
                    </a:lnTo>
                    <a:lnTo>
                      <a:pt x="12700" y="12700"/>
                    </a:lnTo>
                    <a:lnTo>
                      <a:pt x="12700" y="6974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43"/>
              <p:cNvSpPr/>
              <p:nvPr/>
            </p:nvSpPr>
            <p:spPr>
              <a:xfrm>
                <a:off x="0" y="0"/>
                <a:ext cx="1576070" cy="697480"/>
              </a:xfrm>
              <a:custGeom>
                <a:avLst/>
                <a:gdLst/>
                <a:ahLst/>
                <a:cxnLst/>
                <a:rect l="l" t="t" r="r" b="b"/>
                <a:pathLst>
                  <a:path w="1576070" h="697480">
                    <a:moveTo>
                      <a:pt x="0" y="0"/>
                    </a:moveTo>
                    <a:lnTo>
                      <a:pt x="1576070" y="0"/>
                    </a:lnTo>
                    <a:lnTo>
                      <a:pt x="1576070" y="697480"/>
                    </a:lnTo>
                    <a:lnTo>
                      <a:pt x="0" y="697480"/>
                    </a:lnTo>
                    <a:close/>
                  </a:path>
                </a:pathLst>
              </a:custGeom>
              <a:solidFill>
                <a:srgbClr val="FDFDFD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" name="Freeform 44"/>
            <p:cNvSpPr/>
            <p:nvPr/>
          </p:nvSpPr>
          <p:spPr>
            <a:xfrm>
              <a:off x="209244" y="712942"/>
              <a:ext cx="2780342" cy="2471029"/>
            </a:xfrm>
            <a:custGeom>
              <a:avLst/>
              <a:gdLst/>
              <a:ahLst/>
              <a:cxnLst/>
              <a:rect l="l" t="t" r="r" b="b"/>
              <a:pathLst>
                <a:path w="2780342" h="2471029">
                  <a:moveTo>
                    <a:pt x="0" y="0"/>
                  </a:moveTo>
                  <a:lnTo>
                    <a:pt x="2780342" y="0"/>
                  </a:lnTo>
                  <a:lnTo>
                    <a:pt x="2780342" y="2471029"/>
                  </a:lnTo>
                  <a:lnTo>
                    <a:pt x="0" y="24710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5"/>
            <p:cNvSpPr/>
            <p:nvPr/>
          </p:nvSpPr>
          <p:spPr>
            <a:xfrm>
              <a:off x="8834101" y="743716"/>
              <a:ext cx="2782971" cy="2104621"/>
            </a:xfrm>
            <a:custGeom>
              <a:avLst/>
              <a:gdLst/>
              <a:ahLst/>
              <a:cxnLst/>
              <a:rect l="l" t="t" r="r" b="b"/>
              <a:pathLst>
                <a:path w="2782971" h="2104621">
                  <a:moveTo>
                    <a:pt x="0" y="0"/>
                  </a:moveTo>
                  <a:lnTo>
                    <a:pt x="2782970" y="0"/>
                  </a:lnTo>
                  <a:lnTo>
                    <a:pt x="2782970" y="2104622"/>
                  </a:lnTo>
                  <a:lnTo>
                    <a:pt x="0" y="21046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6"/>
            <p:cNvSpPr/>
            <p:nvPr/>
          </p:nvSpPr>
          <p:spPr>
            <a:xfrm>
              <a:off x="209244" y="5522403"/>
              <a:ext cx="2780342" cy="2161716"/>
            </a:xfrm>
            <a:custGeom>
              <a:avLst/>
              <a:gdLst/>
              <a:ahLst/>
              <a:cxnLst/>
              <a:rect l="l" t="t" r="r" b="b"/>
              <a:pathLst>
                <a:path w="2780342" h="2161716">
                  <a:moveTo>
                    <a:pt x="0" y="0"/>
                  </a:moveTo>
                  <a:lnTo>
                    <a:pt x="2780342" y="0"/>
                  </a:lnTo>
                  <a:lnTo>
                    <a:pt x="2780342" y="2161716"/>
                  </a:lnTo>
                  <a:lnTo>
                    <a:pt x="0" y="21617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7"/>
            <p:cNvSpPr/>
            <p:nvPr/>
          </p:nvSpPr>
          <p:spPr>
            <a:xfrm>
              <a:off x="8974152" y="5181897"/>
              <a:ext cx="2532827" cy="2502222"/>
            </a:xfrm>
            <a:custGeom>
              <a:avLst/>
              <a:gdLst/>
              <a:ahLst/>
              <a:cxnLst/>
              <a:rect l="l" t="t" r="r" b="b"/>
              <a:pathLst>
                <a:path w="2532827" h="2502222">
                  <a:moveTo>
                    <a:pt x="0" y="0"/>
                  </a:moveTo>
                  <a:lnTo>
                    <a:pt x="2532827" y="0"/>
                  </a:lnTo>
                  <a:lnTo>
                    <a:pt x="2532827" y="2502222"/>
                  </a:lnTo>
                  <a:lnTo>
                    <a:pt x="0" y="25022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3296353" y="802887"/>
              <a:ext cx="3616418" cy="24434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53390" lvl="1" indent="-226695" algn="l">
                <a:lnSpc>
                  <a:spcPts val="2940"/>
                </a:lnSpc>
                <a:buFont typeface="Arial"/>
                <a:buChar char="•"/>
              </a:pPr>
              <a:r>
                <a:rPr lang="en-US" sz="2100" b="1">
                  <a:solidFill>
                    <a:srgbClr val="2D262A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Arthralgias</a:t>
              </a:r>
            </a:p>
            <a:p>
              <a:pPr marL="453390" lvl="1" indent="-226695" algn="l">
                <a:lnSpc>
                  <a:spcPts val="2940"/>
                </a:lnSpc>
                <a:buFont typeface="Arial"/>
                <a:buChar char="•"/>
              </a:pPr>
              <a:r>
                <a:rPr lang="en-US" sz="2100" b="1">
                  <a:solidFill>
                    <a:srgbClr val="2D262A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Neuropathy</a:t>
              </a:r>
            </a:p>
            <a:p>
              <a:pPr marL="453390" lvl="1" indent="-226695" algn="l">
                <a:lnSpc>
                  <a:spcPts val="2940"/>
                </a:lnSpc>
                <a:buFont typeface="Arial"/>
                <a:buChar char="•"/>
              </a:pPr>
              <a:r>
                <a:rPr lang="en-US" sz="2100" b="1">
                  <a:solidFill>
                    <a:srgbClr val="2D262A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Lymphedema</a:t>
              </a:r>
            </a:p>
            <a:p>
              <a:pPr marL="453390" lvl="1" indent="-226695" algn="l">
                <a:lnSpc>
                  <a:spcPts val="2940"/>
                </a:lnSpc>
                <a:buFont typeface="Arial"/>
                <a:buChar char="•"/>
              </a:pPr>
              <a:r>
                <a:rPr lang="en-US" sz="2100" b="1">
                  <a:solidFill>
                    <a:srgbClr val="2D262A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Menopause </a:t>
              </a:r>
            </a:p>
            <a:p>
              <a:pPr marL="453390" lvl="1" indent="-226695" algn="l">
                <a:lnSpc>
                  <a:spcPts val="2940"/>
                </a:lnSpc>
                <a:buFont typeface="Arial"/>
                <a:buChar char="•"/>
              </a:pPr>
              <a:r>
                <a:rPr lang="en-US" sz="2100" b="1">
                  <a:solidFill>
                    <a:srgbClr val="2D262A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Sleep / fatigue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11617071" y="802887"/>
              <a:ext cx="4741141" cy="19481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53390" lvl="1" indent="-226695" algn="l">
                <a:lnSpc>
                  <a:spcPts val="2940"/>
                </a:lnSpc>
                <a:buFont typeface="Arial"/>
                <a:buChar char="•"/>
              </a:pPr>
              <a:r>
                <a:rPr lang="en-US" sz="2100" b="1">
                  <a:solidFill>
                    <a:srgbClr val="2D262A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Osteopenia / osteoporosis</a:t>
              </a:r>
            </a:p>
            <a:p>
              <a:pPr marL="453390" lvl="1" indent="-226695" algn="l">
                <a:lnSpc>
                  <a:spcPts val="2940"/>
                </a:lnSpc>
                <a:buFont typeface="Arial"/>
                <a:buChar char="•"/>
              </a:pPr>
              <a:r>
                <a:rPr lang="en-US" sz="2100" b="1">
                  <a:solidFill>
                    <a:srgbClr val="2D262A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Weight gain</a:t>
              </a:r>
            </a:p>
            <a:p>
              <a:pPr marL="453390" lvl="1" indent="-226695" algn="l">
                <a:lnSpc>
                  <a:spcPts val="2940"/>
                </a:lnSpc>
                <a:buFont typeface="Arial"/>
                <a:buChar char="•"/>
              </a:pPr>
              <a:r>
                <a:rPr lang="en-US" sz="2100" b="1">
                  <a:solidFill>
                    <a:srgbClr val="2D262A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Vasomotor symptoms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3296353" y="5484303"/>
              <a:ext cx="4143860" cy="9575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53390" lvl="1" indent="-226695" algn="l">
                <a:lnSpc>
                  <a:spcPts val="2940"/>
                </a:lnSpc>
                <a:buFont typeface="Arial"/>
                <a:buChar char="•"/>
              </a:pPr>
              <a:r>
                <a:rPr lang="en-US" sz="2100" b="1">
                  <a:solidFill>
                    <a:srgbClr val="2D262A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Anthracyclines</a:t>
              </a:r>
            </a:p>
            <a:p>
              <a:pPr marL="453390" lvl="1" indent="-226695" algn="l">
                <a:lnSpc>
                  <a:spcPts val="2940"/>
                </a:lnSpc>
                <a:buFont typeface="Arial"/>
                <a:buChar char="•"/>
              </a:pPr>
              <a:r>
                <a:rPr lang="en-US" sz="2100" b="1">
                  <a:solidFill>
                    <a:srgbClr val="2D262A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Radiation therapy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11617071" y="5484303"/>
              <a:ext cx="4311127" cy="19481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53390" lvl="1" indent="-226695" algn="l">
                <a:lnSpc>
                  <a:spcPts val="2940"/>
                </a:lnSpc>
                <a:buFont typeface="Arial"/>
                <a:buChar char="•"/>
              </a:pPr>
              <a:r>
                <a:rPr lang="en-US" sz="2100" b="1">
                  <a:solidFill>
                    <a:srgbClr val="2D262A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Body image</a:t>
              </a:r>
            </a:p>
            <a:p>
              <a:pPr marL="453390" lvl="1" indent="-226695" algn="l">
                <a:lnSpc>
                  <a:spcPts val="2940"/>
                </a:lnSpc>
                <a:buFont typeface="Arial"/>
                <a:buChar char="•"/>
              </a:pPr>
              <a:r>
                <a:rPr lang="en-US" sz="2100" b="1">
                  <a:solidFill>
                    <a:srgbClr val="2D262A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Sexual dysfunction</a:t>
              </a:r>
            </a:p>
            <a:p>
              <a:pPr marL="453390" lvl="1" indent="-226695" algn="l">
                <a:lnSpc>
                  <a:spcPts val="2940"/>
                </a:lnSpc>
                <a:buFont typeface="Arial"/>
                <a:buChar char="•"/>
              </a:pPr>
              <a:r>
                <a:rPr lang="en-US" sz="2100" b="1">
                  <a:solidFill>
                    <a:srgbClr val="2D262A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Fear of recurrence</a:t>
              </a:r>
            </a:p>
            <a:p>
              <a:pPr marL="453390" lvl="1" indent="-226695" algn="l">
                <a:lnSpc>
                  <a:spcPts val="2940"/>
                </a:lnSpc>
                <a:buFont typeface="Arial"/>
                <a:buChar char="•"/>
              </a:pPr>
              <a:r>
                <a:rPr lang="en-US" sz="2100" b="1">
                  <a:solidFill>
                    <a:srgbClr val="2D262A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Distress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2775308" y="-38100"/>
              <a:ext cx="1791282" cy="4622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40"/>
                </a:lnSpc>
              </a:pPr>
              <a:r>
                <a:rPr lang="en-US" sz="2100" b="1">
                  <a:solidFill>
                    <a:srgbClr val="009933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Physical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>
              <a:off x="11055435" y="-38100"/>
              <a:ext cx="3440984" cy="4622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40"/>
                </a:lnSpc>
              </a:pPr>
              <a:r>
                <a:rPr lang="en-US" sz="2100" b="1">
                  <a:solidFill>
                    <a:srgbClr val="1211CA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Endocrine &amp; Bone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>
              <a:off x="2775308" y="4641023"/>
              <a:ext cx="1614771" cy="4622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40"/>
                </a:lnSpc>
              </a:pPr>
              <a:r>
                <a:rPr lang="en-US" sz="2100" b="1">
                  <a:solidFill>
                    <a:srgbClr val="FF5758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Cardiac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11055435" y="4641023"/>
              <a:ext cx="3440984" cy="4622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40"/>
                </a:lnSpc>
              </a:pPr>
              <a:r>
                <a:rPr lang="en-US" sz="2100" b="1">
                  <a:solidFill>
                    <a:srgbClr val="3E0C7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Psychosocial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65953"/>
            <a:ext cx="3336038" cy="1347682"/>
            <a:chOff x="0" y="0"/>
            <a:chExt cx="4448050" cy="1796909"/>
          </a:xfrm>
        </p:grpSpPr>
        <p:sp>
          <p:nvSpPr>
            <p:cNvPr id="3" name="Freeform 3"/>
            <p:cNvSpPr/>
            <p:nvPr/>
          </p:nvSpPr>
          <p:spPr>
            <a:xfrm rot="-586919">
              <a:off x="915157" y="34528"/>
              <a:ext cx="466355" cy="699970"/>
            </a:xfrm>
            <a:custGeom>
              <a:avLst/>
              <a:gdLst/>
              <a:ahLst/>
              <a:cxnLst/>
              <a:rect l="l" t="t" r="r" b="b"/>
              <a:pathLst>
                <a:path w="466355" h="699970">
                  <a:moveTo>
                    <a:pt x="0" y="0"/>
                  </a:moveTo>
                  <a:lnTo>
                    <a:pt x="466355" y="0"/>
                  </a:lnTo>
                  <a:lnTo>
                    <a:pt x="466355" y="699971"/>
                  </a:lnTo>
                  <a:lnTo>
                    <a:pt x="0" y="6999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 rot="-3527984">
              <a:off x="503875" y="121299"/>
              <a:ext cx="425574" cy="638760"/>
            </a:xfrm>
            <a:custGeom>
              <a:avLst/>
              <a:gdLst/>
              <a:ahLst/>
              <a:cxnLst/>
              <a:rect l="l" t="t" r="r" b="b"/>
              <a:pathLst>
                <a:path w="425574" h="638760">
                  <a:moveTo>
                    <a:pt x="0" y="0"/>
                  </a:moveTo>
                  <a:lnTo>
                    <a:pt x="425574" y="0"/>
                  </a:lnTo>
                  <a:lnTo>
                    <a:pt x="425574" y="638760"/>
                  </a:lnTo>
                  <a:lnTo>
                    <a:pt x="0" y="6387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 rot="-6078961">
              <a:off x="221086" y="399711"/>
              <a:ext cx="390806" cy="586575"/>
            </a:xfrm>
            <a:custGeom>
              <a:avLst/>
              <a:gdLst/>
              <a:ahLst/>
              <a:cxnLst/>
              <a:rect l="l" t="t" r="r" b="b"/>
              <a:pathLst>
                <a:path w="390806" h="586575">
                  <a:moveTo>
                    <a:pt x="0" y="0"/>
                  </a:moveTo>
                  <a:lnTo>
                    <a:pt x="390806" y="0"/>
                  </a:lnTo>
                  <a:lnTo>
                    <a:pt x="390806" y="586575"/>
                  </a:lnTo>
                  <a:lnTo>
                    <a:pt x="0" y="5865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 rot="-7906289">
              <a:off x="136525" y="721177"/>
              <a:ext cx="347580" cy="521696"/>
            </a:xfrm>
            <a:custGeom>
              <a:avLst/>
              <a:gdLst/>
              <a:ahLst/>
              <a:cxnLst/>
              <a:rect l="l" t="t" r="r" b="b"/>
              <a:pathLst>
                <a:path w="347580" h="521696">
                  <a:moveTo>
                    <a:pt x="0" y="0"/>
                  </a:moveTo>
                  <a:lnTo>
                    <a:pt x="347579" y="0"/>
                  </a:lnTo>
                  <a:lnTo>
                    <a:pt x="347579" y="521695"/>
                  </a:lnTo>
                  <a:lnTo>
                    <a:pt x="0" y="5216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 rot="-10285624">
              <a:off x="212313" y="1062796"/>
              <a:ext cx="302405" cy="453891"/>
            </a:xfrm>
            <a:custGeom>
              <a:avLst/>
              <a:gdLst/>
              <a:ahLst/>
              <a:cxnLst/>
              <a:rect l="l" t="t" r="r" b="b"/>
              <a:pathLst>
                <a:path w="302405" h="453891">
                  <a:moveTo>
                    <a:pt x="0" y="0"/>
                  </a:moveTo>
                  <a:lnTo>
                    <a:pt x="302405" y="0"/>
                  </a:lnTo>
                  <a:lnTo>
                    <a:pt x="302405" y="453891"/>
                  </a:lnTo>
                  <a:lnTo>
                    <a:pt x="0" y="4538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 rot="-1578899">
              <a:off x="427047" y="1276528"/>
              <a:ext cx="261444" cy="392411"/>
            </a:xfrm>
            <a:custGeom>
              <a:avLst/>
              <a:gdLst/>
              <a:ahLst/>
              <a:cxnLst/>
              <a:rect l="l" t="t" r="r" b="b"/>
              <a:pathLst>
                <a:path w="261444" h="392411">
                  <a:moveTo>
                    <a:pt x="0" y="0"/>
                  </a:moveTo>
                  <a:lnTo>
                    <a:pt x="261444" y="0"/>
                  </a:lnTo>
                  <a:lnTo>
                    <a:pt x="261444" y="392411"/>
                  </a:lnTo>
                  <a:lnTo>
                    <a:pt x="0" y="3924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 rot="6582263">
              <a:off x="723505" y="1453153"/>
              <a:ext cx="233178" cy="349985"/>
            </a:xfrm>
            <a:custGeom>
              <a:avLst/>
              <a:gdLst/>
              <a:ahLst/>
              <a:cxnLst/>
              <a:rect l="l" t="t" r="r" b="b"/>
              <a:pathLst>
                <a:path w="233178" h="349985">
                  <a:moveTo>
                    <a:pt x="0" y="0"/>
                  </a:moveTo>
                  <a:lnTo>
                    <a:pt x="233177" y="0"/>
                  </a:lnTo>
                  <a:lnTo>
                    <a:pt x="233177" y="349985"/>
                  </a:lnTo>
                  <a:lnTo>
                    <a:pt x="0" y="3499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668397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K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034758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a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422903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n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2181657" y="731913"/>
              <a:ext cx="372287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u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780533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S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2455310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r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2752546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v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3003108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i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3256949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v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3597635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e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3992181" y="1101515"/>
              <a:ext cx="184337" cy="3508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960" spc="-68">
                  <a:solidFill>
                    <a:srgbClr val="E9A500"/>
                  </a:solidFill>
                  <a:latin typeface="Sunborn"/>
                  <a:ea typeface="Sunborn"/>
                  <a:cs typeface="Sunborn"/>
                  <a:sym typeface="Sunborn"/>
                </a:rPr>
                <a:t>2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4231271" y="1105127"/>
              <a:ext cx="216779" cy="3508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960" spc="-68">
                  <a:solidFill>
                    <a:srgbClr val="DC9C02"/>
                  </a:solidFill>
                  <a:latin typeface="Sunborn"/>
                  <a:ea typeface="Sunborn"/>
                  <a:cs typeface="Sunborn"/>
                  <a:sym typeface="Sunborn"/>
                </a:rPr>
                <a:t>0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4186597" y="1101515"/>
              <a:ext cx="60475" cy="3508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960" spc="-68">
                  <a:solidFill>
                    <a:srgbClr val="DC9C02"/>
                  </a:solidFill>
                  <a:latin typeface="Sunborn"/>
                  <a:ea typeface="Sunborn"/>
                  <a:cs typeface="Sunborn"/>
                  <a:sym typeface="Sunborn"/>
                </a:rPr>
                <a:t>.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4500955" y="1739794"/>
            <a:ext cx="2758345" cy="245871"/>
            <a:chOff x="0" y="0"/>
            <a:chExt cx="726478" cy="64756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F9B31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726478" cy="1028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8221136" y="1028700"/>
            <a:ext cx="9038164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320"/>
              </a:lnSpc>
            </a:pPr>
            <a:r>
              <a:rPr lang="en-US" sz="3600" b="1">
                <a:solidFill>
                  <a:srgbClr val="10101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Late &amp; Long-Term Side Effects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028700" y="3481512"/>
            <a:ext cx="5790324" cy="529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 b="1">
                <a:solidFill>
                  <a:srgbClr val="00136F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Surgery &amp; Radiation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566196" y="4918747"/>
            <a:ext cx="6377173" cy="27150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35319" lvl="1" indent="-367660" algn="l">
              <a:lnSpc>
                <a:spcPts val="5619"/>
              </a:lnSpc>
              <a:buFont typeface="Arial"/>
              <a:buChar char="•"/>
            </a:pPr>
            <a:r>
              <a:rPr lang="en-US" sz="3405" b="1" spc="-119">
                <a:solidFill>
                  <a:srgbClr val="000000"/>
                </a:solidFill>
                <a:latin typeface="Univers Bold"/>
                <a:ea typeface="Univers Bold"/>
                <a:cs typeface="Univers Bold"/>
                <a:sym typeface="Univers Bold"/>
              </a:rPr>
              <a:t>Surgery</a:t>
            </a:r>
          </a:p>
          <a:p>
            <a:pPr marL="1374446" lvl="2" indent="-458149" algn="l">
              <a:lnSpc>
                <a:spcPts val="5252"/>
              </a:lnSpc>
              <a:buFont typeface="Arial"/>
              <a:buChar char="⚬"/>
            </a:pPr>
            <a:r>
              <a:rPr lang="en-US" sz="3183" spc="-111">
                <a:solidFill>
                  <a:srgbClr val="000000"/>
                </a:solidFill>
                <a:latin typeface="Univers"/>
                <a:ea typeface="Univers"/>
                <a:cs typeface="Univers"/>
                <a:sym typeface="Univers"/>
              </a:rPr>
              <a:t>Lymphedema</a:t>
            </a:r>
          </a:p>
          <a:p>
            <a:pPr marL="1374446" lvl="2" indent="-458149" algn="l">
              <a:lnSpc>
                <a:spcPts val="5252"/>
              </a:lnSpc>
              <a:buFont typeface="Arial"/>
              <a:buChar char="⚬"/>
            </a:pPr>
            <a:r>
              <a:rPr lang="en-US" sz="3183" spc="-111">
                <a:solidFill>
                  <a:srgbClr val="000000"/>
                </a:solidFill>
                <a:latin typeface="Univers"/>
                <a:ea typeface="Univers"/>
                <a:cs typeface="Univers"/>
                <a:sym typeface="Univers"/>
              </a:rPr>
              <a:t>Shoulder mobility issues</a:t>
            </a:r>
          </a:p>
          <a:p>
            <a:pPr marL="1374446" lvl="2" indent="-458149" algn="l">
              <a:lnSpc>
                <a:spcPts val="5252"/>
              </a:lnSpc>
              <a:buFont typeface="Arial"/>
              <a:buChar char="⚬"/>
            </a:pPr>
            <a:r>
              <a:rPr lang="en-US" sz="3183" spc="-111">
                <a:solidFill>
                  <a:srgbClr val="000000"/>
                </a:solidFill>
                <a:latin typeface="Univers"/>
                <a:ea typeface="Univers"/>
                <a:cs typeface="Univers"/>
                <a:sym typeface="Univers"/>
              </a:rPr>
              <a:t>Neuropathic pain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8215040" y="4918747"/>
            <a:ext cx="8723161" cy="27150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35319" lvl="1" indent="-367660" algn="l">
              <a:lnSpc>
                <a:spcPts val="5619"/>
              </a:lnSpc>
              <a:buFont typeface="Arial"/>
              <a:buChar char="•"/>
            </a:pPr>
            <a:r>
              <a:rPr lang="en-US" sz="3405" b="1" spc="-119">
                <a:solidFill>
                  <a:srgbClr val="000000"/>
                </a:solidFill>
                <a:latin typeface="Univers Bold"/>
                <a:ea typeface="Univers Bold"/>
                <a:cs typeface="Univers Bold"/>
                <a:sym typeface="Univers Bold"/>
              </a:rPr>
              <a:t>Radiation</a:t>
            </a:r>
          </a:p>
          <a:p>
            <a:pPr marL="1374446" lvl="2" indent="-458149" algn="l">
              <a:lnSpc>
                <a:spcPts val="5252"/>
              </a:lnSpc>
              <a:buFont typeface="Arial"/>
              <a:buChar char="⚬"/>
            </a:pPr>
            <a:r>
              <a:rPr lang="en-US" sz="3183" spc="-111">
                <a:solidFill>
                  <a:srgbClr val="000000"/>
                </a:solidFill>
                <a:latin typeface="Univers"/>
                <a:ea typeface="Univers"/>
                <a:cs typeface="Univers"/>
                <a:sym typeface="Univers"/>
              </a:rPr>
              <a:t>Skin changes, fibrosis</a:t>
            </a:r>
          </a:p>
          <a:p>
            <a:pPr marL="1374446" lvl="2" indent="-458149" algn="l">
              <a:lnSpc>
                <a:spcPts val="5252"/>
              </a:lnSpc>
              <a:buFont typeface="Arial"/>
              <a:buChar char="⚬"/>
            </a:pPr>
            <a:r>
              <a:rPr lang="en-US" sz="3183" spc="-111">
                <a:solidFill>
                  <a:srgbClr val="000000"/>
                </a:solidFill>
                <a:latin typeface="Univers"/>
                <a:ea typeface="Univers"/>
                <a:cs typeface="Univers"/>
                <a:sym typeface="Univers"/>
              </a:rPr>
              <a:t>Pulmonary fibrosis</a:t>
            </a:r>
          </a:p>
          <a:p>
            <a:pPr marL="1374446" lvl="2" indent="-458149" algn="l">
              <a:lnSpc>
                <a:spcPts val="5252"/>
              </a:lnSpc>
              <a:buFont typeface="Arial"/>
              <a:buChar char="⚬"/>
            </a:pPr>
            <a:r>
              <a:rPr lang="en-US" sz="3183" spc="-111">
                <a:solidFill>
                  <a:srgbClr val="000000"/>
                </a:solidFill>
                <a:latin typeface="Univers"/>
                <a:ea typeface="Univers"/>
                <a:cs typeface="Univers"/>
                <a:sym typeface="Univers"/>
              </a:rPr>
              <a:t>Increased cardiac risk (esp. left-sided)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3464317" y="9053830"/>
            <a:ext cx="3794983" cy="204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00"/>
              </a:lnSpc>
              <a:spcBef>
                <a:spcPct val="0"/>
              </a:spcBef>
            </a:pPr>
            <a:r>
              <a:rPr lang="en-US" sz="1300" u="sng" spc="-45">
                <a:solidFill>
                  <a:srgbClr val="000000"/>
                </a:solidFill>
                <a:latin typeface="Univers"/>
                <a:ea typeface="Univers"/>
                <a:cs typeface="Univers"/>
                <a:sym typeface="Univers"/>
                <a:hlinkClick r:id="rId12" tooltip="https://www.nccn.org/professionals/physician_gls/pdf/breast.pdf"/>
              </a:rPr>
              <a:t>NCCN Guidelines</a:t>
            </a:r>
            <a:r>
              <a:rPr lang="en-US" sz="1300" spc="-45">
                <a:solidFill>
                  <a:srgbClr val="000000"/>
                </a:solidFill>
                <a:latin typeface="Univers"/>
                <a:ea typeface="Univers"/>
                <a:cs typeface="Univers"/>
                <a:sym typeface="Univers"/>
              </a:rPr>
              <a:t> Version 4.2025 - Breast Cancer</a:t>
            </a:r>
          </a:p>
        </p:txBody>
      </p:sp>
      <p:sp>
        <p:nvSpPr>
          <p:cNvPr id="31" name="Freeform 31"/>
          <p:cNvSpPr/>
          <p:nvPr/>
        </p:nvSpPr>
        <p:spPr>
          <a:xfrm>
            <a:off x="15043334" y="2299335"/>
            <a:ext cx="1806937" cy="1605915"/>
          </a:xfrm>
          <a:custGeom>
            <a:avLst/>
            <a:gdLst/>
            <a:ahLst/>
            <a:cxnLst/>
            <a:rect l="l" t="t" r="r" b="b"/>
            <a:pathLst>
              <a:path w="1806937" h="1605915">
                <a:moveTo>
                  <a:pt x="0" y="0"/>
                </a:moveTo>
                <a:lnTo>
                  <a:pt x="1806937" y="0"/>
                </a:lnTo>
                <a:lnTo>
                  <a:pt x="1806937" y="1605915"/>
                </a:lnTo>
                <a:lnTo>
                  <a:pt x="0" y="160591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65953"/>
            <a:ext cx="3336038" cy="1347682"/>
            <a:chOff x="0" y="0"/>
            <a:chExt cx="4448050" cy="1796909"/>
          </a:xfrm>
        </p:grpSpPr>
        <p:sp>
          <p:nvSpPr>
            <p:cNvPr id="3" name="Freeform 3"/>
            <p:cNvSpPr/>
            <p:nvPr/>
          </p:nvSpPr>
          <p:spPr>
            <a:xfrm rot="-586919">
              <a:off x="915157" y="34528"/>
              <a:ext cx="466355" cy="699970"/>
            </a:xfrm>
            <a:custGeom>
              <a:avLst/>
              <a:gdLst/>
              <a:ahLst/>
              <a:cxnLst/>
              <a:rect l="l" t="t" r="r" b="b"/>
              <a:pathLst>
                <a:path w="466355" h="699970">
                  <a:moveTo>
                    <a:pt x="0" y="0"/>
                  </a:moveTo>
                  <a:lnTo>
                    <a:pt x="466355" y="0"/>
                  </a:lnTo>
                  <a:lnTo>
                    <a:pt x="466355" y="699971"/>
                  </a:lnTo>
                  <a:lnTo>
                    <a:pt x="0" y="6999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 rot="-3527984">
              <a:off x="503875" y="121299"/>
              <a:ext cx="425574" cy="638760"/>
            </a:xfrm>
            <a:custGeom>
              <a:avLst/>
              <a:gdLst/>
              <a:ahLst/>
              <a:cxnLst/>
              <a:rect l="l" t="t" r="r" b="b"/>
              <a:pathLst>
                <a:path w="425574" h="638760">
                  <a:moveTo>
                    <a:pt x="0" y="0"/>
                  </a:moveTo>
                  <a:lnTo>
                    <a:pt x="425574" y="0"/>
                  </a:lnTo>
                  <a:lnTo>
                    <a:pt x="425574" y="638760"/>
                  </a:lnTo>
                  <a:lnTo>
                    <a:pt x="0" y="6387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 rot="-6078961">
              <a:off x="221086" y="399711"/>
              <a:ext cx="390806" cy="586575"/>
            </a:xfrm>
            <a:custGeom>
              <a:avLst/>
              <a:gdLst/>
              <a:ahLst/>
              <a:cxnLst/>
              <a:rect l="l" t="t" r="r" b="b"/>
              <a:pathLst>
                <a:path w="390806" h="586575">
                  <a:moveTo>
                    <a:pt x="0" y="0"/>
                  </a:moveTo>
                  <a:lnTo>
                    <a:pt x="390806" y="0"/>
                  </a:lnTo>
                  <a:lnTo>
                    <a:pt x="390806" y="586575"/>
                  </a:lnTo>
                  <a:lnTo>
                    <a:pt x="0" y="5865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 rot="-7906289">
              <a:off x="136525" y="721177"/>
              <a:ext cx="347580" cy="521696"/>
            </a:xfrm>
            <a:custGeom>
              <a:avLst/>
              <a:gdLst/>
              <a:ahLst/>
              <a:cxnLst/>
              <a:rect l="l" t="t" r="r" b="b"/>
              <a:pathLst>
                <a:path w="347580" h="521696">
                  <a:moveTo>
                    <a:pt x="0" y="0"/>
                  </a:moveTo>
                  <a:lnTo>
                    <a:pt x="347579" y="0"/>
                  </a:lnTo>
                  <a:lnTo>
                    <a:pt x="347579" y="521695"/>
                  </a:lnTo>
                  <a:lnTo>
                    <a:pt x="0" y="5216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 rot="-10285624">
              <a:off x="212313" y="1062796"/>
              <a:ext cx="302405" cy="453891"/>
            </a:xfrm>
            <a:custGeom>
              <a:avLst/>
              <a:gdLst/>
              <a:ahLst/>
              <a:cxnLst/>
              <a:rect l="l" t="t" r="r" b="b"/>
              <a:pathLst>
                <a:path w="302405" h="453891">
                  <a:moveTo>
                    <a:pt x="0" y="0"/>
                  </a:moveTo>
                  <a:lnTo>
                    <a:pt x="302405" y="0"/>
                  </a:lnTo>
                  <a:lnTo>
                    <a:pt x="302405" y="453891"/>
                  </a:lnTo>
                  <a:lnTo>
                    <a:pt x="0" y="4538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 rot="-1578899">
              <a:off x="427047" y="1276528"/>
              <a:ext cx="261444" cy="392411"/>
            </a:xfrm>
            <a:custGeom>
              <a:avLst/>
              <a:gdLst/>
              <a:ahLst/>
              <a:cxnLst/>
              <a:rect l="l" t="t" r="r" b="b"/>
              <a:pathLst>
                <a:path w="261444" h="392411">
                  <a:moveTo>
                    <a:pt x="0" y="0"/>
                  </a:moveTo>
                  <a:lnTo>
                    <a:pt x="261444" y="0"/>
                  </a:lnTo>
                  <a:lnTo>
                    <a:pt x="261444" y="392411"/>
                  </a:lnTo>
                  <a:lnTo>
                    <a:pt x="0" y="3924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 rot="6582263">
              <a:off x="723505" y="1453153"/>
              <a:ext cx="233178" cy="349985"/>
            </a:xfrm>
            <a:custGeom>
              <a:avLst/>
              <a:gdLst/>
              <a:ahLst/>
              <a:cxnLst/>
              <a:rect l="l" t="t" r="r" b="b"/>
              <a:pathLst>
                <a:path w="233178" h="349985">
                  <a:moveTo>
                    <a:pt x="0" y="0"/>
                  </a:moveTo>
                  <a:lnTo>
                    <a:pt x="233177" y="0"/>
                  </a:lnTo>
                  <a:lnTo>
                    <a:pt x="233177" y="349985"/>
                  </a:lnTo>
                  <a:lnTo>
                    <a:pt x="0" y="3499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668397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K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034758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a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422903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n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2181657" y="731913"/>
              <a:ext cx="372287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u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780533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S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2455310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r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2752546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v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3003108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i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3256949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v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3597635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e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3992181" y="1101515"/>
              <a:ext cx="184337" cy="3508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960" spc="-68">
                  <a:solidFill>
                    <a:srgbClr val="E9A500"/>
                  </a:solidFill>
                  <a:latin typeface="Sunborn"/>
                  <a:ea typeface="Sunborn"/>
                  <a:cs typeface="Sunborn"/>
                  <a:sym typeface="Sunborn"/>
                </a:rPr>
                <a:t>2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4231271" y="1105127"/>
              <a:ext cx="216779" cy="3508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960" spc="-68">
                  <a:solidFill>
                    <a:srgbClr val="DC9C02"/>
                  </a:solidFill>
                  <a:latin typeface="Sunborn"/>
                  <a:ea typeface="Sunborn"/>
                  <a:cs typeface="Sunborn"/>
                  <a:sym typeface="Sunborn"/>
                </a:rPr>
                <a:t>0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4186597" y="1101515"/>
              <a:ext cx="60475" cy="3508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960" spc="-68">
                  <a:solidFill>
                    <a:srgbClr val="DC9C02"/>
                  </a:solidFill>
                  <a:latin typeface="Sunborn"/>
                  <a:ea typeface="Sunborn"/>
                  <a:cs typeface="Sunborn"/>
                  <a:sym typeface="Sunborn"/>
                </a:rPr>
                <a:t>.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4500955" y="1739794"/>
            <a:ext cx="2758345" cy="245871"/>
            <a:chOff x="0" y="0"/>
            <a:chExt cx="726478" cy="64756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F9B31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726478" cy="1028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8221136" y="1028700"/>
            <a:ext cx="9038164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320"/>
              </a:lnSpc>
            </a:pPr>
            <a:r>
              <a:rPr lang="en-US" sz="3600" b="1">
                <a:solidFill>
                  <a:srgbClr val="10101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Late &amp; Long-Term Side Effects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682851" y="2754247"/>
            <a:ext cx="10297605" cy="529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 b="1">
                <a:solidFill>
                  <a:srgbClr val="00136F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Lymphedema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488077" y="4175071"/>
            <a:ext cx="16003806" cy="4290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76250" lvl="1" indent="-238125" algn="l">
              <a:lnSpc>
                <a:spcPct val="150000"/>
              </a:lnSpc>
              <a:buFont typeface="Arial"/>
              <a:buChar char="•"/>
            </a:pPr>
            <a:r>
              <a:rPr lang="en-US" sz="2700" spc="-77">
                <a:solidFill>
                  <a:srgbClr val="000000"/>
                </a:solidFill>
                <a:latin typeface="Univers"/>
                <a:ea typeface="Univers"/>
                <a:cs typeface="Univers"/>
                <a:sym typeface="Univers"/>
              </a:rPr>
              <a:t>3-8% with sentinel lymph node surgery  </a:t>
            </a:r>
            <a:endParaRPr lang="en-US"/>
          </a:p>
          <a:p>
            <a:pPr marL="476250" lvl="1" indent="-238125" algn="l">
              <a:lnSpc>
                <a:spcPct val="150000"/>
              </a:lnSpc>
              <a:buFont typeface="Arial"/>
              <a:buChar char="•"/>
            </a:pPr>
            <a:r>
              <a:rPr lang="en-US" sz="2700" spc="-77">
                <a:solidFill>
                  <a:srgbClr val="000000"/>
                </a:solidFill>
                <a:latin typeface="Univers"/>
                <a:ea typeface="Univers"/>
                <a:cs typeface="Univers"/>
                <a:sym typeface="Univers"/>
              </a:rPr>
              <a:t>11% with radiation therapy  </a:t>
            </a:r>
            <a:endParaRPr lang="en-US" sz="2700" spc="-77">
              <a:solidFill>
                <a:srgbClr val="000000"/>
              </a:solidFill>
              <a:latin typeface="Univers"/>
              <a:ea typeface="Univers"/>
              <a:cs typeface="Univers"/>
            </a:endParaRPr>
          </a:p>
          <a:p>
            <a:pPr marL="476250" lvl="1" indent="-238125" algn="l">
              <a:lnSpc>
                <a:spcPct val="150000"/>
              </a:lnSpc>
              <a:buFont typeface="Arial"/>
              <a:buChar char="•"/>
            </a:pPr>
            <a:r>
              <a:rPr lang="en-US" sz="2700" spc="-77">
                <a:solidFill>
                  <a:srgbClr val="000000"/>
                </a:solidFill>
                <a:latin typeface="Univers"/>
                <a:ea typeface="Univers"/>
                <a:cs typeface="Univers"/>
                <a:sym typeface="Univers"/>
              </a:rPr>
              <a:t>23% with axillary lymph node dissection  </a:t>
            </a:r>
            <a:endParaRPr lang="en-US" sz="2700" spc="-77">
              <a:solidFill>
                <a:srgbClr val="000000"/>
              </a:solidFill>
              <a:latin typeface="Univers"/>
              <a:ea typeface="Univers"/>
              <a:cs typeface="Univers"/>
            </a:endParaRPr>
          </a:p>
          <a:p>
            <a:pPr marL="952500" lvl="2" indent="-317500" algn="l">
              <a:lnSpc>
                <a:spcPct val="150000"/>
              </a:lnSpc>
              <a:buFont typeface="Arial"/>
              <a:buChar char="⚬"/>
            </a:pPr>
            <a:r>
              <a:rPr lang="en-US" sz="2700" spc="-77">
                <a:solidFill>
                  <a:srgbClr val="000000"/>
                </a:solidFill>
                <a:latin typeface="Univers"/>
                <a:ea typeface="Univers"/>
                <a:cs typeface="Univers"/>
                <a:sym typeface="Univers"/>
              </a:rPr>
              <a:t>Typically presents in the first 3 yrs post-treatment in 75% of patients, but can present anytime   </a:t>
            </a:r>
            <a:endParaRPr lang="en-US" sz="2700" spc="-77">
              <a:solidFill>
                <a:srgbClr val="000000"/>
              </a:solidFill>
              <a:latin typeface="Univers"/>
              <a:ea typeface="Univers"/>
              <a:cs typeface="Univers"/>
            </a:endParaRPr>
          </a:p>
          <a:p>
            <a:pPr marL="476250" lvl="1" indent="-238125">
              <a:lnSpc>
                <a:spcPct val="150000"/>
              </a:lnSpc>
              <a:buFont typeface="Arial"/>
              <a:buChar char="•"/>
            </a:pPr>
            <a:r>
              <a:rPr lang="en-US" sz="2700" spc="-77">
                <a:solidFill>
                  <a:srgbClr val="000000"/>
                </a:solidFill>
                <a:latin typeface="Univers"/>
                <a:ea typeface="Univers"/>
                <a:cs typeface="Univers"/>
              </a:rPr>
              <a:t>Overweight / obesity is a risk factor</a:t>
            </a:r>
            <a:endParaRPr lang="en-US" sz="2700" spc="-77">
              <a:solidFill>
                <a:srgbClr val="000000"/>
              </a:solidFill>
              <a:latin typeface="Univers"/>
              <a:ea typeface="Univers"/>
              <a:cs typeface="Univers"/>
              <a:sym typeface="Univers"/>
            </a:endParaRPr>
          </a:p>
          <a:p>
            <a:pPr marL="476250" lvl="1" indent="-238125" algn="l">
              <a:lnSpc>
                <a:spcPct val="150000"/>
              </a:lnSpc>
              <a:buFont typeface="Arial"/>
              <a:buChar char="•"/>
            </a:pPr>
            <a:r>
              <a:rPr lang="en-US" sz="2700" b="1" spc="-77">
                <a:solidFill>
                  <a:srgbClr val="000000"/>
                </a:solidFill>
                <a:latin typeface="Univers Bold"/>
                <a:ea typeface="Univers Bold"/>
                <a:cs typeface="Univers Bold"/>
                <a:sym typeface="Univers Bold"/>
              </a:rPr>
              <a:t>Lymphedema prevention: </a:t>
            </a:r>
            <a:r>
              <a:rPr lang="en-US" sz="2700" spc="-77">
                <a:solidFill>
                  <a:srgbClr val="000000"/>
                </a:solidFill>
                <a:latin typeface="Univers"/>
                <a:ea typeface="Univers"/>
                <a:cs typeface="Univers"/>
                <a:sym typeface="Univers"/>
              </a:rPr>
              <a:t>IV blood draws, BP cuffs, exercise, flying </a:t>
            </a:r>
          </a:p>
          <a:p>
            <a:pPr marL="933450" lvl="2" indent="-238125">
              <a:lnSpc>
                <a:spcPct val="150000"/>
              </a:lnSpc>
              <a:buFont typeface="Arial"/>
              <a:buChar char="⚬"/>
            </a:pPr>
            <a:r>
              <a:rPr lang="en-US" sz="2700" spc="-77">
                <a:solidFill>
                  <a:srgbClr val="000000"/>
                </a:solidFill>
                <a:latin typeface="Univers"/>
                <a:ea typeface="Univers"/>
                <a:cs typeface="Univers"/>
              </a:rPr>
              <a:t>Encourage patients to </a:t>
            </a:r>
            <a:r>
              <a:rPr lang="en-US" sz="2700" b="1" spc="-77">
                <a:solidFill>
                  <a:srgbClr val="000000"/>
                </a:solidFill>
                <a:latin typeface="Univers Bold"/>
                <a:ea typeface="Univers"/>
                <a:cs typeface="Univers"/>
              </a:rPr>
              <a:t>maintain range of motion and strength training</a:t>
            </a:r>
            <a:r>
              <a:rPr lang="en-US" sz="2700" spc="-77">
                <a:solidFill>
                  <a:srgbClr val="000000"/>
                </a:solidFill>
                <a:latin typeface="Univers"/>
                <a:ea typeface="Univers"/>
                <a:cs typeface="Univers"/>
              </a:rPr>
              <a:t> in their upper extremity 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682851" y="3679227"/>
            <a:ext cx="14354518" cy="4022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58"/>
              </a:lnSpc>
              <a:spcBef>
                <a:spcPct val="0"/>
              </a:spcBef>
            </a:pPr>
            <a:r>
              <a:rPr lang="en-US" sz="2900" b="1" spc="-103">
                <a:solidFill>
                  <a:srgbClr val="000000"/>
                </a:solidFill>
                <a:latin typeface="Univers Bold"/>
                <a:ea typeface="Univers Bold"/>
                <a:cs typeface="Univers Bold"/>
                <a:sym typeface="Univers Bold"/>
              </a:rPr>
              <a:t>Approximately 1 in 5 patients following BC treatment will develop lymphedema. 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7255329" y="9047843"/>
            <a:ext cx="4698976" cy="406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00"/>
              </a:lnSpc>
              <a:spcBef>
                <a:spcPct val="0"/>
              </a:spcBef>
            </a:pPr>
            <a:r>
              <a:rPr lang="en-US" sz="1000" spc="-35">
                <a:solidFill>
                  <a:srgbClr val="000000"/>
                </a:solidFill>
                <a:latin typeface="Univers"/>
                <a:ea typeface="Univers"/>
                <a:cs typeface="Univers"/>
                <a:sym typeface="Univers"/>
              </a:rPr>
              <a:t>DiSipio T, Rye S, Hayes S. Incidence of unilateral arm lymphoedema after breast cancer: a systematic review and meta-analysis. Lancet Oncol. 2014;14(6):500-515. doi:10.1016/S1470-2045(13)70076-7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2534900" y="9051858"/>
            <a:ext cx="4698976" cy="654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00"/>
              </a:lnSpc>
            </a:pPr>
            <a:r>
              <a:rPr lang="en-US" sz="1000" spc="-35">
                <a:solidFill>
                  <a:srgbClr val="000000"/>
                </a:solidFill>
                <a:latin typeface="Univers"/>
                <a:ea typeface="Univers"/>
                <a:cs typeface="Univers"/>
                <a:sym typeface="Univers"/>
              </a:rPr>
              <a:t>Gillespie TC, et al. Breast cancer-related lymphedema: Risk factors, precautionary measures, and treatments. Gland Surg. 2018;7(4):379-403. doi:10.21037/gs.2017.11.04</a:t>
            </a:r>
          </a:p>
          <a:p>
            <a:pPr algn="l">
              <a:lnSpc>
                <a:spcPts val="1000"/>
              </a:lnSpc>
            </a:pPr>
            <a:endParaRPr lang="en-US" sz="1000" spc="-35">
              <a:solidFill>
                <a:srgbClr val="000000"/>
              </a:solidFill>
              <a:latin typeface="Univers"/>
              <a:ea typeface="Univers"/>
              <a:cs typeface="Univers"/>
              <a:sym typeface="Univers"/>
            </a:endParaRPr>
          </a:p>
          <a:p>
            <a:pPr algn="l">
              <a:lnSpc>
                <a:spcPts val="1000"/>
              </a:lnSpc>
            </a:pPr>
            <a:r>
              <a:rPr lang="en-US" sz="1000" spc="-35">
                <a:solidFill>
                  <a:srgbClr val="000000"/>
                </a:solidFill>
                <a:latin typeface="Univers"/>
                <a:ea typeface="Univers"/>
                <a:cs typeface="Univers"/>
                <a:sym typeface="Univers"/>
              </a:rPr>
              <a:t>Fu MR. Breast cancer-related lymphedema: Symptoms, diagnosis, risk reduction, and Management. World J Clin Oncol. 2014;5(3):241-247. doi:10.5306/wjco.v5.i3.241</a:t>
            </a:r>
          </a:p>
        </p:txBody>
      </p:sp>
      <p:sp>
        <p:nvSpPr>
          <p:cNvPr id="33" name="Freeform 33"/>
          <p:cNvSpPr/>
          <p:nvPr/>
        </p:nvSpPr>
        <p:spPr>
          <a:xfrm>
            <a:off x="15043334" y="2327910"/>
            <a:ext cx="1806937" cy="1605915"/>
          </a:xfrm>
          <a:custGeom>
            <a:avLst/>
            <a:gdLst/>
            <a:ahLst/>
            <a:cxnLst/>
            <a:rect l="l" t="t" r="r" b="b"/>
            <a:pathLst>
              <a:path w="1806937" h="1605915">
                <a:moveTo>
                  <a:pt x="0" y="0"/>
                </a:moveTo>
                <a:lnTo>
                  <a:pt x="1806937" y="0"/>
                </a:lnTo>
                <a:lnTo>
                  <a:pt x="1806937" y="1605915"/>
                </a:lnTo>
                <a:lnTo>
                  <a:pt x="0" y="160591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65953"/>
            <a:ext cx="3336038" cy="1347682"/>
            <a:chOff x="0" y="0"/>
            <a:chExt cx="4448050" cy="1796909"/>
          </a:xfrm>
        </p:grpSpPr>
        <p:sp>
          <p:nvSpPr>
            <p:cNvPr id="3" name="Freeform 3"/>
            <p:cNvSpPr/>
            <p:nvPr/>
          </p:nvSpPr>
          <p:spPr>
            <a:xfrm rot="-586919">
              <a:off x="915157" y="34528"/>
              <a:ext cx="466355" cy="699970"/>
            </a:xfrm>
            <a:custGeom>
              <a:avLst/>
              <a:gdLst/>
              <a:ahLst/>
              <a:cxnLst/>
              <a:rect l="l" t="t" r="r" b="b"/>
              <a:pathLst>
                <a:path w="466355" h="699970">
                  <a:moveTo>
                    <a:pt x="0" y="0"/>
                  </a:moveTo>
                  <a:lnTo>
                    <a:pt x="466355" y="0"/>
                  </a:lnTo>
                  <a:lnTo>
                    <a:pt x="466355" y="699971"/>
                  </a:lnTo>
                  <a:lnTo>
                    <a:pt x="0" y="6999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 rot="-3527984">
              <a:off x="503875" y="121299"/>
              <a:ext cx="425574" cy="638760"/>
            </a:xfrm>
            <a:custGeom>
              <a:avLst/>
              <a:gdLst/>
              <a:ahLst/>
              <a:cxnLst/>
              <a:rect l="l" t="t" r="r" b="b"/>
              <a:pathLst>
                <a:path w="425574" h="638760">
                  <a:moveTo>
                    <a:pt x="0" y="0"/>
                  </a:moveTo>
                  <a:lnTo>
                    <a:pt x="425574" y="0"/>
                  </a:lnTo>
                  <a:lnTo>
                    <a:pt x="425574" y="638760"/>
                  </a:lnTo>
                  <a:lnTo>
                    <a:pt x="0" y="6387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 rot="-6078961">
              <a:off x="221086" y="399711"/>
              <a:ext cx="390806" cy="586575"/>
            </a:xfrm>
            <a:custGeom>
              <a:avLst/>
              <a:gdLst/>
              <a:ahLst/>
              <a:cxnLst/>
              <a:rect l="l" t="t" r="r" b="b"/>
              <a:pathLst>
                <a:path w="390806" h="586575">
                  <a:moveTo>
                    <a:pt x="0" y="0"/>
                  </a:moveTo>
                  <a:lnTo>
                    <a:pt x="390806" y="0"/>
                  </a:lnTo>
                  <a:lnTo>
                    <a:pt x="390806" y="586575"/>
                  </a:lnTo>
                  <a:lnTo>
                    <a:pt x="0" y="5865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 rot="-7906289">
              <a:off x="136525" y="721177"/>
              <a:ext cx="347580" cy="521696"/>
            </a:xfrm>
            <a:custGeom>
              <a:avLst/>
              <a:gdLst/>
              <a:ahLst/>
              <a:cxnLst/>
              <a:rect l="l" t="t" r="r" b="b"/>
              <a:pathLst>
                <a:path w="347580" h="521696">
                  <a:moveTo>
                    <a:pt x="0" y="0"/>
                  </a:moveTo>
                  <a:lnTo>
                    <a:pt x="347579" y="0"/>
                  </a:lnTo>
                  <a:lnTo>
                    <a:pt x="347579" y="521695"/>
                  </a:lnTo>
                  <a:lnTo>
                    <a:pt x="0" y="5216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 rot="-10285624">
              <a:off x="212313" y="1062796"/>
              <a:ext cx="302405" cy="453891"/>
            </a:xfrm>
            <a:custGeom>
              <a:avLst/>
              <a:gdLst/>
              <a:ahLst/>
              <a:cxnLst/>
              <a:rect l="l" t="t" r="r" b="b"/>
              <a:pathLst>
                <a:path w="302405" h="453891">
                  <a:moveTo>
                    <a:pt x="0" y="0"/>
                  </a:moveTo>
                  <a:lnTo>
                    <a:pt x="302405" y="0"/>
                  </a:lnTo>
                  <a:lnTo>
                    <a:pt x="302405" y="453891"/>
                  </a:lnTo>
                  <a:lnTo>
                    <a:pt x="0" y="4538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 rot="-1578899">
              <a:off x="427047" y="1276528"/>
              <a:ext cx="261444" cy="392411"/>
            </a:xfrm>
            <a:custGeom>
              <a:avLst/>
              <a:gdLst/>
              <a:ahLst/>
              <a:cxnLst/>
              <a:rect l="l" t="t" r="r" b="b"/>
              <a:pathLst>
                <a:path w="261444" h="392411">
                  <a:moveTo>
                    <a:pt x="0" y="0"/>
                  </a:moveTo>
                  <a:lnTo>
                    <a:pt x="261444" y="0"/>
                  </a:lnTo>
                  <a:lnTo>
                    <a:pt x="261444" y="392411"/>
                  </a:lnTo>
                  <a:lnTo>
                    <a:pt x="0" y="3924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 rot="6582263">
              <a:off x="723505" y="1453153"/>
              <a:ext cx="233178" cy="349985"/>
            </a:xfrm>
            <a:custGeom>
              <a:avLst/>
              <a:gdLst/>
              <a:ahLst/>
              <a:cxnLst/>
              <a:rect l="l" t="t" r="r" b="b"/>
              <a:pathLst>
                <a:path w="233178" h="349985">
                  <a:moveTo>
                    <a:pt x="0" y="0"/>
                  </a:moveTo>
                  <a:lnTo>
                    <a:pt x="233177" y="0"/>
                  </a:lnTo>
                  <a:lnTo>
                    <a:pt x="233177" y="349985"/>
                  </a:lnTo>
                  <a:lnTo>
                    <a:pt x="0" y="3499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668397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K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034758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a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422903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n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2181657" y="731913"/>
              <a:ext cx="372287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u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780533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S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2455310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r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2752546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v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3003108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i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3256949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v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3597635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e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3992181" y="1101515"/>
              <a:ext cx="184337" cy="3508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960" spc="-68">
                  <a:solidFill>
                    <a:srgbClr val="E9A500"/>
                  </a:solidFill>
                  <a:latin typeface="Sunborn"/>
                  <a:ea typeface="Sunborn"/>
                  <a:cs typeface="Sunborn"/>
                  <a:sym typeface="Sunborn"/>
                </a:rPr>
                <a:t>2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4231271" y="1105127"/>
              <a:ext cx="216779" cy="3508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960" spc="-68">
                  <a:solidFill>
                    <a:srgbClr val="DC9C02"/>
                  </a:solidFill>
                  <a:latin typeface="Sunborn"/>
                  <a:ea typeface="Sunborn"/>
                  <a:cs typeface="Sunborn"/>
                  <a:sym typeface="Sunborn"/>
                </a:rPr>
                <a:t>0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4186597" y="1101515"/>
              <a:ext cx="60475" cy="3508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960" spc="-68">
                  <a:solidFill>
                    <a:srgbClr val="DC9C02"/>
                  </a:solidFill>
                  <a:latin typeface="Sunborn"/>
                  <a:ea typeface="Sunborn"/>
                  <a:cs typeface="Sunborn"/>
                  <a:sym typeface="Sunborn"/>
                </a:rPr>
                <a:t>.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4500955" y="1739794"/>
            <a:ext cx="2758345" cy="245871"/>
            <a:chOff x="0" y="0"/>
            <a:chExt cx="726478" cy="64756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F9B31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726478" cy="1028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8221136" y="1028700"/>
            <a:ext cx="9038164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320"/>
              </a:lnSpc>
            </a:pPr>
            <a:r>
              <a:rPr lang="en-US" sz="3600" b="1">
                <a:solidFill>
                  <a:srgbClr val="10101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Late &amp; Long-Term Side Effects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3863237" y="9106535"/>
            <a:ext cx="3396063" cy="151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0"/>
              </a:lnSpc>
              <a:spcBef>
                <a:spcPct val="0"/>
              </a:spcBef>
            </a:pPr>
            <a:r>
              <a:rPr lang="en-US" sz="1100" u="sng" spc="-38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  <a:hlinkClick r:id="rId12" tooltip="https://www.nccn.org/professionals/physician_gls/pdf/breast.pdf"/>
              </a:rPr>
              <a:t>NCCN Guidelines</a:t>
            </a:r>
            <a:r>
              <a:rPr lang="en-US" sz="1100" spc="-38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 Version 4.2025 - Breast Cancer</a:t>
            </a:r>
          </a:p>
        </p:txBody>
      </p:sp>
      <p:sp>
        <p:nvSpPr>
          <p:cNvPr id="28" name="Freeform 28"/>
          <p:cNvSpPr/>
          <p:nvPr/>
        </p:nvSpPr>
        <p:spPr>
          <a:xfrm>
            <a:off x="15043334" y="2413635"/>
            <a:ext cx="1806937" cy="1605915"/>
          </a:xfrm>
          <a:custGeom>
            <a:avLst/>
            <a:gdLst/>
            <a:ahLst/>
            <a:cxnLst/>
            <a:rect l="l" t="t" r="r" b="b"/>
            <a:pathLst>
              <a:path w="1806937" h="1605915">
                <a:moveTo>
                  <a:pt x="0" y="0"/>
                </a:moveTo>
                <a:lnTo>
                  <a:pt x="1806937" y="0"/>
                </a:lnTo>
                <a:lnTo>
                  <a:pt x="1806937" y="1605915"/>
                </a:lnTo>
                <a:lnTo>
                  <a:pt x="0" y="160591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TextBox 29"/>
          <p:cNvSpPr txBox="1"/>
          <p:nvPr/>
        </p:nvSpPr>
        <p:spPr>
          <a:xfrm>
            <a:off x="1028700" y="3321367"/>
            <a:ext cx="8115300" cy="529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 b="1">
                <a:solidFill>
                  <a:srgbClr val="00136F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Chemo &amp; Endocrine Therapy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237052" y="4826073"/>
            <a:ext cx="9038164" cy="24312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60139" lvl="1" indent="-330070" algn="l">
              <a:lnSpc>
                <a:spcPts val="5045"/>
              </a:lnSpc>
              <a:buFont typeface="Arial"/>
              <a:buChar char="•"/>
            </a:pPr>
            <a:r>
              <a:rPr lang="en-US" sz="3057" b="1" spc="-107">
                <a:solidFill>
                  <a:srgbClr val="000000"/>
                </a:solidFill>
                <a:latin typeface="Univers Bold"/>
                <a:ea typeface="Univers Bold"/>
                <a:cs typeface="Univers Bold"/>
                <a:sym typeface="Univers Bold"/>
              </a:rPr>
              <a:t>Chemotherapy</a:t>
            </a:r>
          </a:p>
          <a:p>
            <a:pPr marL="1233920" lvl="2" indent="-411307" algn="l">
              <a:lnSpc>
                <a:spcPts val="4715"/>
              </a:lnSpc>
              <a:buFont typeface="Arial"/>
              <a:buChar char="⚬"/>
            </a:pPr>
            <a:r>
              <a:rPr lang="en-US" sz="2500" spc="-100">
                <a:solidFill>
                  <a:srgbClr val="000000"/>
                </a:solidFill>
                <a:latin typeface="Univers"/>
                <a:ea typeface="Univers"/>
                <a:cs typeface="Univers"/>
                <a:sym typeface="Univers"/>
              </a:rPr>
              <a:t>Neuropathy</a:t>
            </a:r>
          </a:p>
          <a:p>
            <a:pPr marL="1233920" lvl="2" indent="-411307" algn="l">
              <a:lnSpc>
                <a:spcPts val="4715"/>
              </a:lnSpc>
              <a:buFont typeface="Arial"/>
              <a:buChar char="⚬"/>
            </a:pPr>
            <a:r>
              <a:rPr lang="en-US" sz="2500" spc="-100">
                <a:solidFill>
                  <a:srgbClr val="000000"/>
                </a:solidFill>
                <a:latin typeface="Univers"/>
                <a:ea typeface="Univers"/>
                <a:cs typeface="Univers"/>
                <a:sym typeface="Univers"/>
              </a:rPr>
              <a:t>Cardiotoxicity (anthracyclines, HER2 therapy)</a:t>
            </a:r>
          </a:p>
          <a:p>
            <a:pPr marL="1233920" lvl="2" indent="-411307" algn="l">
              <a:lnSpc>
                <a:spcPts val="4715"/>
              </a:lnSpc>
              <a:buFont typeface="Arial"/>
              <a:buChar char="⚬"/>
            </a:pPr>
            <a:r>
              <a:rPr lang="en-US" sz="2500" spc="-100">
                <a:solidFill>
                  <a:srgbClr val="000000"/>
                </a:solidFill>
                <a:latin typeface="Univers"/>
                <a:ea typeface="Univers"/>
                <a:cs typeface="Univers"/>
                <a:sym typeface="Univers"/>
              </a:rPr>
              <a:t>Cognitive changes (“chemo brain”)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9296400" y="4756527"/>
            <a:ext cx="8298373" cy="30218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60139" lvl="1" indent="-330070" algn="l">
              <a:lnSpc>
                <a:spcPts val="5045"/>
              </a:lnSpc>
              <a:buFont typeface="Arial"/>
              <a:buChar char="•"/>
            </a:pPr>
            <a:r>
              <a:rPr lang="en-US" sz="3057" b="1" spc="-107">
                <a:solidFill>
                  <a:srgbClr val="000000"/>
                </a:solidFill>
                <a:latin typeface="Univers Bold"/>
                <a:ea typeface="Univers Bold"/>
                <a:cs typeface="Univers Bold"/>
                <a:sym typeface="Univers Bold"/>
              </a:rPr>
              <a:t>Endocrine Therapy</a:t>
            </a:r>
          </a:p>
          <a:p>
            <a:pPr marL="1233920" lvl="2" indent="-411307" algn="l">
              <a:lnSpc>
                <a:spcPts val="4715"/>
              </a:lnSpc>
              <a:buFont typeface="Arial"/>
              <a:buChar char="⚬"/>
            </a:pPr>
            <a:r>
              <a:rPr lang="en-US" sz="2500" b="1" spc="-100">
                <a:solidFill>
                  <a:srgbClr val="000000"/>
                </a:solidFill>
                <a:latin typeface="Univers Bold"/>
                <a:ea typeface="Univers Bold"/>
                <a:cs typeface="Univers Bold"/>
                <a:sym typeface="Univers Bold"/>
              </a:rPr>
              <a:t>Tamoxifen</a:t>
            </a:r>
            <a:r>
              <a:rPr lang="en-US" sz="2500" spc="-100">
                <a:solidFill>
                  <a:srgbClr val="000000"/>
                </a:solidFill>
                <a:latin typeface="Univers"/>
                <a:ea typeface="Univers"/>
                <a:cs typeface="Univers"/>
                <a:sym typeface="Univers"/>
              </a:rPr>
              <a:t>: ↑ risk VTE, endometrial cancer, menopausal symptoms</a:t>
            </a:r>
          </a:p>
          <a:p>
            <a:pPr marL="1233920" lvl="2" indent="-411307" algn="l">
              <a:lnSpc>
                <a:spcPts val="4715"/>
              </a:lnSpc>
              <a:buFont typeface="Arial"/>
              <a:buChar char="⚬"/>
            </a:pPr>
            <a:r>
              <a:rPr lang="en-US" sz="2500" b="1" spc="-100">
                <a:solidFill>
                  <a:srgbClr val="000000"/>
                </a:solidFill>
                <a:latin typeface="Univers Bold"/>
                <a:ea typeface="Univers Bold"/>
                <a:cs typeface="Univers Bold"/>
                <a:sym typeface="Univers Bold"/>
              </a:rPr>
              <a:t>Aromatase inhibitors</a:t>
            </a:r>
            <a:r>
              <a:rPr lang="en-US" sz="2500" spc="-100">
                <a:solidFill>
                  <a:srgbClr val="000000"/>
                </a:solidFill>
                <a:latin typeface="Univers"/>
                <a:ea typeface="Univers"/>
                <a:cs typeface="Univers"/>
                <a:sym typeface="Univers"/>
              </a:rPr>
              <a:t>: bone loss, arthralgia, cardiovascular risk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65953"/>
            <a:ext cx="3336038" cy="1347682"/>
            <a:chOff x="0" y="0"/>
            <a:chExt cx="4448050" cy="1796909"/>
          </a:xfrm>
        </p:grpSpPr>
        <p:sp>
          <p:nvSpPr>
            <p:cNvPr id="3" name="Freeform 3"/>
            <p:cNvSpPr/>
            <p:nvPr/>
          </p:nvSpPr>
          <p:spPr>
            <a:xfrm rot="-586919">
              <a:off x="915157" y="34528"/>
              <a:ext cx="466355" cy="699970"/>
            </a:xfrm>
            <a:custGeom>
              <a:avLst/>
              <a:gdLst/>
              <a:ahLst/>
              <a:cxnLst/>
              <a:rect l="l" t="t" r="r" b="b"/>
              <a:pathLst>
                <a:path w="466355" h="699970">
                  <a:moveTo>
                    <a:pt x="0" y="0"/>
                  </a:moveTo>
                  <a:lnTo>
                    <a:pt x="466355" y="0"/>
                  </a:lnTo>
                  <a:lnTo>
                    <a:pt x="466355" y="699971"/>
                  </a:lnTo>
                  <a:lnTo>
                    <a:pt x="0" y="6999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 rot="-3527984">
              <a:off x="503875" y="121299"/>
              <a:ext cx="425574" cy="638760"/>
            </a:xfrm>
            <a:custGeom>
              <a:avLst/>
              <a:gdLst/>
              <a:ahLst/>
              <a:cxnLst/>
              <a:rect l="l" t="t" r="r" b="b"/>
              <a:pathLst>
                <a:path w="425574" h="638760">
                  <a:moveTo>
                    <a:pt x="0" y="0"/>
                  </a:moveTo>
                  <a:lnTo>
                    <a:pt x="425574" y="0"/>
                  </a:lnTo>
                  <a:lnTo>
                    <a:pt x="425574" y="638760"/>
                  </a:lnTo>
                  <a:lnTo>
                    <a:pt x="0" y="6387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 rot="-6078961">
              <a:off x="221086" y="399711"/>
              <a:ext cx="390806" cy="586575"/>
            </a:xfrm>
            <a:custGeom>
              <a:avLst/>
              <a:gdLst/>
              <a:ahLst/>
              <a:cxnLst/>
              <a:rect l="l" t="t" r="r" b="b"/>
              <a:pathLst>
                <a:path w="390806" h="586575">
                  <a:moveTo>
                    <a:pt x="0" y="0"/>
                  </a:moveTo>
                  <a:lnTo>
                    <a:pt x="390806" y="0"/>
                  </a:lnTo>
                  <a:lnTo>
                    <a:pt x="390806" y="586575"/>
                  </a:lnTo>
                  <a:lnTo>
                    <a:pt x="0" y="5865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 rot="-7906289">
              <a:off x="136525" y="721177"/>
              <a:ext cx="347580" cy="521696"/>
            </a:xfrm>
            <a:custGeom>
              <a:avLst/>
              <a:gdLst/>
              <a:ahLst/>
              <a:cxnLst/>
              <a:rect l="l" t="t" r="r" b="b"/>
              <a:pathLst>
                <a:path w="347580" h="521696">
                  <a:moveTo>
                    <a:pt x="0" y="0"/>
                  </a:moveTo>
                  <a:lnTo>
                    <a:pt x="347579" y="0"/>
                  </a:lnTo>
                  <a:lnTo>
                    <a:pt x="347579" y="521695"/>
                  </a:lnTo>
                  <a:lnTo>
                    <a:pt x="0" y="5216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 rot="-10285624">
              <a:off x="212313" y="1062796"/>
              <a:ext cx="302405" cy="453891"/>
            </a:xfrm>
            <a:custGeom>
              <a:avLst/>
              <a:gdLst/>
              <a:ahLst/>
              <a:cxnLst/>
              <a:rect l="l" t="t" r="r" b="b"/>
              <a:pathLst>
                <a:path w="302405" h="453891">
                  <a:moveTo>
                    <a:pt x="0" y="0"/>
                  </a:moveTo>
                  <a:lnTo>
                    <a:pt x="302405" y="0"/>
                  </a:lnTo>
                  <a:lnTo>
                    <a:pt x="302405" y="453891"/>
                  </a:lnTo>
                  <a:lnTo>
                    <a:pt x="0" y="4538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 rot="-1578899">
              <a:off x="427047" y="1276528"/>
              <a:ext cx="261444" cy="392411"/>
            </a:xfrm>
            <a:custGeom>
              <a:avLst/>
              <a:gdLst/>
              <a:ahLst/>
              <a:cxnLst/>
              <a:rect l="l" t="t" r="r" b="b"/>
              <a:pathLst>
                <a:path w="261444" h="392411">
                  <a:moveTo>
                    <a:pt x="0" y="0"/>
                  </a:moveTo>
                  <a:lnTo>
                    <a:pt x="261444" y="0"/>
                  </a:lnTo>
                  <a:lnTo>
                    <a:pt x="261444" y="392411"/>
                  </a:lnTo>
                  <a:lnTo>
                    <a:pt x="0" y="3924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 rot="6582263">
              <a:off x="723505" y="1453153"/>
              <a:ext cx="233178" cy="349985"/>
            </a:xfrm>
            <a:custGeom>
              <a:avLst/>
              <a:gdLst/>
              <a:ahLst/>
              <a:cxnLst/>
              <a:rect l="l" t="t" r="r" b="b"/>
              <a:pathLst>
                <a:path w="233178" h="349985">
                  <a:moveTo>
                    <a:pt x="0" y="0"/>
                  </a:moveTo>
                  <a:lnTo>
                    <a:pt x="233177" y="0"/>
                  </a:lnTo>
                  <a:lnTo>
                    <a:pt x="233177" y="349985"/>
                  </a:lnTo>
                  <a:lnTo>
                    <a:pt x="0" y="3499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668397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K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034758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a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422903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n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2181657" y="731913"/>
              <a:ext cx="372287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u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780533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S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2455310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r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2752546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v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3003108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i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3256949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v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3597635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e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3992181" y="1101515"/>
              <a:ext cx="184337" cy="3508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960" spc="-68">
                  <a:solidFill>
                    <a:srgbClr val="E9A500"/>
                  </a:solidFill>
                  <a:latin typeface="Sunborn"/>
                  <a:ea typeface="Sunborn"/>
                  <a:cs typeface="Sunborn"/>
                  <a:sym typeface="Sunborn"/>
                </a:rPr>
                <a:t>2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4231271" y="1105127"/>
              <a:ext cx="216779" cy="3508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960" spc="-68">
                  <a:solidFill>
                    <a:srgbClr val="DC9C02"/>
                  </a:solidFill>
                  <a:latin typeface="Sunborn"/>
                  <a:ea typeface="Sunborn"/>
                  <a:cs typeface="Sunborn"/>
                  <a:sym typeface="Sunborn"/>
                </a:rPr>
                <a:t>0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4186597" y="1101515"/>
              <a:ext cx="60475" cy="3508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960" spc="-68">
                  <a:solidFill>
                    <a:srgbClr val="DC9C02"/>
                  </a:solidFill>
                  <a:latin typeface="Sunborn"/>
                  <a:ea typeface="Sunborn"/>
                  <a:cs typeface="Sunborn"/>
                  <a:sym typeface="Sunborn"/>
                </a:rPr>
                <a:t>.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4500955" y="1787419"/>
            <a:ext cx="2758345" cy="245871"/>
            <a:chOff x="0" y="0"/>
            <a:chExt cx="726478" cy="64756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F9B31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726478" cy="1028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8221136" y="1028700"/>
            <a:ext cx="9038164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320"/>
              </a:lnSpc>
            </a:pPr>
            <a:r>
              <a:rPr lang="en-US" sz="3600" b="1">
                <a:solidFill>
                  <a:srgbClr val="10101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Late &amp; Long-Term Side Effects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9144000" y="8973185"/>
            <a:ext cx="8115300" cy="285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00"/>
              </a:lnSpc>
              <a:spcBef>
                <a:spcPct val="0"/>
              </a:spcBef>
            </a:pPr>
            <a:r>
              <a:rPr lang="en-US" sz="1100" spc="-38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Kidane, RD, et. al, Cardiovascular Health Considerations for Primary Care Physicians Treating Breast Cancer Survivors Mayo Clin Proc 2025 Vol. 100 Issue 1 Pgs 124-140 DOI: 10.1016/j.mayocp.2024.08.014. </a:t>
            </a:r>
            <a:r>
              <a:rPr lang="en-US" sz="1100" u="sng" spc="-38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  <a:hlinkClick r:id="rId12" tooltip="https://www.ncbi.nlm.nih.gov/pubmed/39641716"/>
              </a:rPr>
              <a:t>https://www.ncbi.nlm.nih.gov/pubmed/39641716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903679" y="3260847"/>
            <a:ext cx="5790324" cy="529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 b="1">
                <a:solidFill>
                  <a:srgbClr val="00136F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Cardiotoxicity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2696719" y="4316810"/>
            <a:ext cx="10665974" cy="3534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9557" lvl="1" indent="-304778" algn="l">
              <a:lnSpc>
                <a:spcPts val="4658"/>
              </a:lnSpc>
              <a:buFont typeface="Arial"/>
              <a:buChar char="•"/>
            </a:pPr>
            <a:r>
              <a:rPr lang="en-US" sz="2823" spc="-98">
                <a:solidFill>
                  <a:srgbClr val="000000"/>
                </a:solidFill>
                <a:latin typeface="Univers"/>
                <a:ea typeface="Univers"/>
                <a:cs typeface="Univers"/>
                <a:sym typeface="Univers"/>
              </a:rPr>
              <a:t>Left Chest </a:t>
            </a:r>
            <a:r>
              <a:rPr lang="en-US" sz="2823" b="1" spc="-98">
                <a:solidFill>
                  <a:srgbClr val="000000"/>
                </a:solidFill>
                <a:latin typeface="Univers Bold"/>
                <a:ea typeface="Univers Bold"/>
                <a:cs typeface="Univers Bold"/>
                <a:sym typeface="Univers Bold"/>
              </a:rPr>
              <a:t>Radiation therapy</a:t>
            </a:r>
          </a:p>
          <a:p>
            <a:pPr marL="1219114" lvl="2" indent="-406371" algn="l">
              <a:lnSpc>
                <a:spcPts val="4658"/>
              </a:lnSpc>
              <a:buFont typeface="Arial"/>
              <a:buChar char="⚬"/>
            </a:pPr>
            <a:r>
              <a:rPr lang="en-US" sz="2823" spc="-98">
                <a:solidFill>
                  <a:srgbClr val="000000"/>
                </a:solidFill>
                <a:latin typeface="Univers"/>
                <a:ea typeface="Univers"/>
                <a:cs typeface="Univers"/>
                <a:sym typeface="Univers"/>
              </a:rPr>
              <a:t>Small risk of CVD appearing </a:t>
            </a:r>
            <a:r>
              <a:rPr lang="en-US" sz="2823" b="1" spc="-98">
                <a:solidFill>
                  <a:srgbClr val="000000"/>
                </a:solidFill>
                <a:latin typeface="Univers Bold"/>
                <a:ea typeface="Univers Bold"/>
                <a:cs typeface="Univers Bold"/>
                <a:sym typeface="Univers Bold"/>
              </a:rPr>
              <a:t>10-15 years</a:t>
            </a:r>
            <a:r>
              <a:rPr lang="en-US" sz="2823" spc="-98">
                <a:solidFill>
                  <a:srgbClr val="000000"/>
                </a:solidFill>
                <a:latin typeface="Univers"/>
                <a:ea typeface="Univers"/>
                <a:cs typeface="Univers"/>
                <a:sym typeface="Univers"/>
              </a:rPr>
              <a:t> post-treatment </a:t>
            </a:r>
          </a:p>
          <a:p>
            <a:pPr marL="609557" lvl="1" indent="-304778" algn="l">
              <a:lnSpc>
                <a:spcPts val="4658"/>
              </a:lnSpc>
              <a:buFont typeface="Arial"/>
              <a:buChar char="•"/>
            </a:pPr>
            <a:r>
              <a:rPr lang="en-US" sz="2823" b="1" spc="-98">
                <a:solidFill>
                  <a:srgbClr val="000000"/>
                </a:solidFill>
                <a:latin typeface="Univers Bold"/>
                <a:ea typeface="Univers Bold"/>
                <a:cs typeface="Univers Bold"/>
                <a:sym typeface="Univers Bold"/>
              </a:rPr>
              <a:t>HER2-targeted</a:t>
            </a:r>
            <a:r>
              <a:rPr lang="en-US" sz="2823" spc="-98">
                <a:solidFill>
                  <a:srgbClr val="000000"/>
                </a:solidFill>
                <a:latin typeface="Univers"/>
                <a:ea typeface="Univers"/>
                <a:cs typeface="Univers"/>
                <a:sym typeface="Univers"/>
              </a:rPr>
              <a:t> </a:t>
            </a:r>
            <a:r>
              <a:rPr lang="en-US" sz="2823" b="1" spc="-98">
                <a:solidFill>
                  <a:srgbClr val="000000"/>
                </a:solidFill>
                <a:latin typeface="Univers Bold"/>
                <a:ea typeface="Univers Bold"/>
                <a:cs typeface="Univers Bold"/>
                <a:sym typeface="Univers Bold"/>
              </a:rPr>
              <a:t>therapy</a:t>
            </a:r>
            <a:r>
              <a:rPr lang="en-US" sz="2823" spc="-98">
                <a:solidFill>
                  <a:srgbClr val="000000"/>
                </a:solidFill>
                <a:latin typeface="Univers"/>
                <a:ea typeface="Univers"/>
                <a:cs typeface="Univers"/>
                <a:sym typeface="Univers"/>
              </a:rPr>
              <a:t> (trastuzumab)</a:t>
            </a:r>
          </a:p>
          <a:p>
            <a:pPr marL="1219114" lvl="2" indent="-406371" algn="l">
              <a:lnSpc>
                <a:spcPts val="4658"/>
              </a:lnSpc>
              <a:buFont typeface="Arial"/>
              <a:buChar char="⚬"/>
            </a:pPr>
            <a:r>
              <a:rPr lang="en-US" sz="2823" spc="-98">
                <a:solidFill>
                  <a:srgbClr val="000000"/>
                </a:solidFill>
                <a:latin typeface="Univers"/>
                <a:ea typeface="Univers"/>
                <a:cs typeface="Univers"/>
                <a:sym typeface="Univers"/>
              </a:rPr>
              <a:t>~3-18% incidence of cardiac dysfunction</a:t>
            </a:r>
          </a:p>
          <a:p>
            <a:pPr marL="609557" lvl="1" indent="-304778" algn="l">
              <a:lnSpc>
                <a:spcPts val="4658"/>
              </a:lnSpc>
              <a:buFont typeface="Arial"/>
              <a:buChar char="•"/>
            </a:pPr>
            <a:r>
              <a:rPr lang="en-US" sz="2823" b="1" spc="-98">
                <a:solidFill>
                  <a:srgbClr val="000000"/>
                </a:solidFill>
                <a:latin typeface="Univers Bold"/>
                <a:ea typeface="Univers Bold"/>
                <a:cs typeface="Univers Bold"/>
                <a:sym typeface="Univers Bold"/>
              </a:rPr>
              <a:t>Anthracyclines</a:t>
            </a:r>
          </a:p>
          <a:p>
            <a:pPr marL="1219114" lvl="2" indent="-406371" algn="l">
              <a:lnSpc>
                <a:spcPts val="4658"/>
              </a:lnSpc>
              <a:buFont typeface="Arial"/>
              <a:buChar char="⚬"/>
            </a:pPr>
            <a:r>
              <a:rPr lang="en-US" sz="2823" spc="-98">
                <a:solidFill>
                  <a:srgbClr val="000000"/>
                </a:solidFill>
                <a:latin typeface="Univers"/>
                <a:ea typeface="Univers"/>
                <a:cs typeface="Univers"/>
                <a:sym typeface="Univers"/>
              </a:rPr>
              <a:t>~5% incidence of symptomatic heart failure</a:t>
            </a:r>
          </a:p>
        </p:txBody>
      </p:sp>
      <p:sp>
        <p:nvSpPr>
          <p:cNvPr id="30" name="Freeform 30"/>
          <p:cNvSpPr/>
          <p:nvPr/>
        </p:nvSpPr>
        <p:spPr>
          <a:xfrm>
            <a:off x="14868118" y="2327910"/>
            <a:ext cx="2087132" cy="1622745"/>
          </a:xfrm>
          <a:custGeom>
            <a:avLst/>
            <a:gdLst/>
            <a:ahLst/>
            <a:cxnLst/>
            <a:rect l="l" t="t" r="r" b="b"/>
            <a:pathLst>
              <a:path w="2087132" h="1622745">
                <a:moveTo>
                  <a:pt x="0" y="0"/>
                </a:moveTo>
                <a:lnTo>
                  <a:pt x="2087131" y="0"/>
                </a:lnTo>
                <a:lnTo>
                  <a:pt x="2087131" y="1622745"/>
                </a:lnTo>
                <a:lnTo>
                  <a:pt x="0" y="162274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500955" y="1773628"/>
            <a:ext cx="2758345" cy="245871"/>
            <a:chOff x="0" y="0"/>
            <a:chExt cx="726478" cy="6475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F9B31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726478" cy="1028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53796" y="548881"/>
            <a:ext cx="3336038" cy="1347682"/>
            <a:chOff x="0" y="0"/>
            <a:chExt cx="4448050" cy="1796909"/>
          </a:xfrm>
        </p:grpSpPr>
        <p:sp>
          <p:nvSpPr>
            <p:cNvPr id="6" name="Freeform 6"/>
            <p:cNvSpPr/>
            <p:nvPr/>
          </p:nvSpPr>
          <p:spPr>
            <a:xfrm rot="-586919">
              <a:off x="915157" y="34528"/>
              <a:ext cx="466355" cy="699970"/>
            </a:xfrm>
            <a:custGeom>
              <a:avLst/>
              <a:gdLst/>
              <a:ahLst/>
              <a:cxnLst/>
              <a:rect l="l" t="t" r="r" b="b"/>
              <a:pathLst>
                <a:path w="466355" h="699970">
                  <a:moveTo>
                    <a:pt x="0" y="0"/>
                  </a:moveTo>
                  <a:lnTo>
                    <a:pt x="466355" y="0"/>
                  </a:lnTo>
                  <a:lnTo>
                    <a:pt x="466355" y="699971"/>
                  </a:lnTo>
                  <a:lnTo>
                    <a:pt x="0" y="6999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 rot="-3527984">
              <a:off x="503875" y="121299"/>
              <a:ext cx="425574" cy="638760"/>
            </a:xfrm>
            <a:custGeom>
              <a:avLst/>
              <a:gdLst/>
              <a:ahLst/>
              <a:cxnLst/>
              <a:rect l="l" t="t" r="r" b="b"/>
              <a:pathLst>
                <a:path w="425574" h="638760">
                  <a:moveTo>
                    <a:pt x="0" y="0"/>
                  </a:moveTo>
                  <a:lnTo>
                    <a:pt x="425574" y="0"/>
                  </a:lnTo>
                  <a:lnTo>
                    <a:pt x="425574" y="638760"/>
                  </a:lnTo>
                  <a:lnTo>
                    <a:pt x="0" y="6387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 rot="-6078961">
              <a:off x="221086" y="399711"/>
              <a:ext cx="390806" cy="586575"/>
            </a:xfrm>
            <a:custGeom>
              <a:avLst/>
              <a:gdLst/>
              <a:ahLst/>
              <a:cxnLst/>
              <a:rect l="l" t="t" r="r" b="b"/>
              <a:pathLst>
                <a:path w="390806" h="586575">
                  <a:moveTo>
                    <a:pt x="0" y="0"/>
                  </a:moveTo>
                  <a:lnTo>
                    <a:pt x="390806" y="0"/>
                  </a:lnTo>
                  <a:lnTo>
                    <a:pt x="390806" y="586575"/>
                  </a:lnTo>
                  <a:lnTo>
                    <a:pt x="0" y="5865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 rot="-7906289">
              <a:off x="136525" y="721177"/>
              <a:ext cx="347580" cy="521696"/>
            </a:xfrm>
            <a:custGeom>
              <a:avLst/>
              <a:gdLst/>
              <a:ahLst/>
              <a:cxnLst/>
              <a:rect l="l" t="t" r="r" b="b"/>
              <a:pathLst>
                <a:path w="347580" h="521696">
                  <a:moveTo>
                    <a:pt x="0" y="0"/>
                  </a:moveTo>
                  <a:lnTo>
                    <a:pt x="347579" y="0"/>
                  </a:lnTo>
                  <a:lnTo>
                    <a:pt x="347579" y="521695"/>
                  </a:lnTo>
                  <a:lnTo>
                    <a:pt x="0" y="5216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 rot="-10285624">
              <a:off x="212313" y="1062796"/>
              <a:ext cx="302405" cy="453891"/>
            </a:xfrm>
            <a:custGeom>
              <a:avLst/>
              <a:gdLst/>
              <a:ahLst/>
              <a:cxnLst/>
              <a:rect l="l" t="t" r="r" b="b"/>
              <a:pathLst>
                <a:path w="302405" h="453891">
                  <a:moveTo>
                    <a:pt x="0" y="0"/>
                  </a:moveTo>
                  <a:lnTo>
                    <a:pt x="302405" y="0"/>
                  </a:lnTo>
                  <a:lnTo>
                    <a:pt x="302405" y="453891"/>
                  </a:lnTo>
                  <a:lnTo>
                    <a:pt x="0" y="4538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 rot="-1578899">
              <a:off x="427047" y="1276528"/>
              <a:ext cx="261444" cy="392411"/>
            </a:xfrm>
            <a:custGeom>
              <a:avLst/>
              <a:gdLst/>
              <a:ahLst/>
              <a:cxnLst/>
              <a:rect l="l" t="t" r="r" b="b"/>
              <a:pathLst>
                <a:path w="261444" h="392411">
                  <a:moveTo>
                    <a:pt x="0" y="0"/>
                  </a:moveTo>
                  <a:lnTo>
                    <a:pt x="261444" y="0"/>
                  </a:lnTo>
                  <a:lnTo>
                    <a:pt x="261444" y="392411"/>
                  </a:lnTo>
                  <a:lnTo>
                    <a:pt x="0" y="3924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/>
            <p:nvPr/>
          </p:nvSpPr>
          <p:spPr>
            <a:xfrm rot="6582263">
              <a:off x="723505" y="1453153"/>
              <a:ext cx="233178" cy="349985"/>
            </a:xfrm>
            <a:custGeom>
              <a:avLst/>
              <a:gdLst/>
              <a:ahLst/>
              <a:cxnLst/>
              <a:rect l="l" t="t" r="r" b="b"/>
              <a:pathLst>
                <a:path w="233178" h="349985">
                  <a:moveTo>
                    <a:pt x="0" y="0"/>
                  </a:moveTo>
                  <a:lnTo>
                    <a:pt x="233177" y="0"/>
                  </a:lnTo>
                  <a:lnTo>
                    <a:pt x="233177" y="349985"/>
                  </a:lnTo>
                  <a:lnTo>
                    <a:pt x="0" y="3499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668397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K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034758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a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422903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n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2181657" y="731913"/>
              <a:ext cx="372287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u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780533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S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2455310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r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2752546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v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3003108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i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3256949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v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3597635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e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3992181" y="1101515"/>
              <a:ext cx="184337" cy="3508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960" spc="-68">
                  <a:solidFill>
                    <a:srgbClr val="E9A500"/>
                  </a:solidFill>
                  <a:latin typeface="Sunborn"/>
                  <a:ea typeface="Sunborn"/>
                  <a:cs typeface="Sunborn"/>
                  <a:sym typeface="Sunborn"/>
                </a:rPr>
                <a:t>2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4231271" y="1105127"/>
              <a:ext cx="216779" cy="3508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960" spc="-68">
                  <a:solidFill>
                    <a:srgbClr val="DC9C02"/>
                  </a:solidFill>
                  <a:latin typeface="Sunborn"/>
                  <a:ea typeface="Sunborn"/>
                  <a:cs typeface="Sunborn"/>
                  <a:sym typeface="Sunborn"/>
                </a:rPr>
                <a:t>0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4186597" y="1101515"/>
              <a:ext cx="60475" cy="3508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960" spc="-68">
                  <a:solidFill>
                    <a:srgbClr val="DC9C02"/>
                  </a:solidFill>
                  <a:latin typeface="Sunborn"/>
                  <a:ea typeface="Sunborn"/>
                  <a:cs typeface="Sunborn"/>
                  <a:sym typeface="Sunborn"/>
                </a:rPr>
                <a:t>.</a:t>
              </a:r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1028700" y="4732597"/>
            <a:ext cx="16621856" cy="9886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2928" lvl="1" indent="-291464" algn="l">
              <a:lnSpc>
                <a:spcPts val="3779"/>
              </a:lnSpc>
              <a:buFont typeface="Arial"/>
              <a:buChar char="•"/>
            </a:pPr>
            <a:r>
              <a:rPr lang="en-US" sz="2699">
                <a:solidFill>
                  <a:srgbClr val="2D262A"/>
                </a:solidFill>
                <a:latin typeface="Univers"/>
                <a:ea typeface="Univers"/>
                <a:cs typeface="Univers"/>
                <a:sym typeface="Univers"/>
              </a:rPr>
              <a:t>Most cancer survivors living today were diagnosed more than 5 years ago and have transitioned from oncological to primary care settings. 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3769329" y="962025"/>
            <a:ext cx="3489971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040"/>
              </a:lnSpc>
            </a:pPr>
            <a:r>
              <a:rPr lang="en-US" sz="3600" b="1">
                <a:solidFill>
                  <a:srgbClr val="10101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Introduction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28700" y="2708014"/>
            <a:ext cx="11153228" cy="675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18"/>
              </a:lnSpc>
            </a:pPr>
            <a:r>
              <a:rPr lang="en-US" sz="4200" b="1">
                <a:solidFill>
                  <a:srgbClr val="00136F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Why Cancer Survivorship Care Matters 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028700" y="5940367"/>
            <a:ext cx="16621856" cy="9886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2928" lvl="1" indent="-291464" algn="l">
              <a:lnSpc>
                <a:spcPts val="3779"/>
              </a:lnSpc>
              <a:buFont typeface="Arial"/>
              <a:buChar char="•"/>
            </a:pPr>
            <a:r>
              <a:rPr lang="en-US" sz="2699">
                <a:solidFill>
                  <a:srgbClr val="2D262A"/>
                </a:solidFill>
                <a:latin typeface="Univers"/>
                <a:ea typeface="Univers"/>
                <a:cs typeface="Univers"/>
                <a:sym typeface="Univers"/>
              </a:rPr>
              <a:t>Cancer survivors are at </a:t>
            </a:r>
            <a:r>
              <a:rPr lang="en-US" sz="2699" b="1">
                <a:solidFill>
                  <a:srgbClr val="2D262A"/>
                </a:solidFill>
                <a:latin typeface="Univers Bold"/>
                <a:ea typeface="Univers Bold"/>
                <a:cs typeface="Univers Bold"/>
                <a:sym typeface="Univers Bold"/>
              </a:rPr>
              <a:t>greater risk</a:t>
            </a:r>
            <a:r>
              <a:rPr lang="en-US" sz="2699">
                <a:solidFill>
                  <a:srgbClr val="2D262A"/>
                </a:solidFill>
                <a:latin typeface="Univers"/>
                <a:ea typeface="Univers"/>
                <a:cs typeface="Univers"/>
                <a:sym typeface="Univers"/>
              </a:rPr>
              <a:t> for cardiovascular disease, depression, and secondary cancers (conditions routinely managed in primary care) than the general population.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028700" y="7148137"/>
            <a:ext cx="16621856" cy="512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2928" lvl="1" indent="-291464" algn="l">
              <a:lnSpc>
                <a:spcPts val="3779"/>
              </a:lnSpc>
              <a:buFont typeface="Arial"/>
              <a:buChar char="•"/>
            </a:pPr>
            <a:r>
              <a:rPr lang="en-US" sz="2699" b="1">
                <a:solidFill>
                  <a:srgbClr val="2D262A"/>
                </a:solidFill>
                <a:latin typeface="Univers Bold"/>
                <a:ea typeface="Univers Bold"/>
                <a:cs typeface="Univers Bold"/>
                <a:sym typeface="Univers Bold"/>
              </a:rPr>
              <a:t>Rural cancer survivors </a:t>
            </a:r>
            <a:r>
              <a:rPr lang="en-US" sz="2699">
                <a:solidFill>
                  <a:srgbClr val="2D262A"/>
                </a:solidFill>
                <a:latin typeface="Univers"/>
                <a:ea typeface="Univers"/>
                <a:cs typeface="Univers"/>
                <a:sym typeface="Univers"/>
              </a:rPr>
              <a:t>face unique barriers: distance, limited specialists, fewer support services.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028700" y="4003033"/>
            <a:ext cx="16621856" cy="512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2928" lvl="1" indent="-291464" algn="l">
              <a:lnSpc>
                <a:spcPts val="3779"/>
              </a:lnSpc>
              <a:buFont typeface="Arial"/>
              <a:buChar char="•"/>
            </a:pPr>
            <a:r>
              <a:rPr lang="en-US" sz="2699">
                <a:solidFill>
                  <a:srgbClr val="2D262A"/>
                </a:solidFill>
                <a:latin typeface="Univers"/>
                <a:ea typeface="Univers"/>
                <a:cs typeface="Univers"/>
                <a:sym typeface="Univers"/>
              </a:rPr>
              <a:t>Cancer survivorship is growing due to early detection &amp; treatment.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028700" y="9101455"/>
            <a:ext cx="9409539" cy="304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00"/>
              </a:lnSpc>
              <a:spcBef>
                <a:spcPct val="0"/>
              </a:spcBef>
            </a:pPr>
            <a:r>
              <a:rPr lang="en-US" sz="1100" spc="-38">
                <a:solidFill>
                  <a:srgbClr val="000000"/>
                </a:solidFill>
                <a:latin typeface="Univers"/>
                <a:ea typeface="Univers"/>
                <a:cs typeface="Univers"/>
                <a:sym typeface="Univers"/>
              </a:rPr>
              <a:t>X. Shen X., et al., Differences in Rural Versus Urban Patients With Prostate Cancer in Diagnosis and Treatment: An Analysis of a Population-Based Cohort</a:t>
            </a:r>
          </a:p>
          <a:p>
            <a:pPr algn="l">
              <a:lnSpc>
                <a:spcPts val="1100"/>
              </a:lnSpc>
              <a:spcBef>
                <a:spcPct val="0"/>
              </a:spcBef>
            </a:pPr>
            <a:r>
              <a:rPr lang="en-US" sz="1100" spc="-38">
                <a:solidFill>
                  <a:srgbClr val="000000"/>
                </a:solidFill>
                <a:latin typeface="Univers"/>
                <a:ea typeface="Univers"/>
                <a:cs typeface="Univers"/>
                <a:sym typeface="Univers"/>
              </a:rPr>
              <a:t>JCO Oncol Pract. 2024, Accession Number: 38739876 DOI: 10.1200/OP.23.00547. https://www.ncbi.nlm.nih.gov/pubmed/38739876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028700" y="8717587"/>
            <a:ext cx="9016587" cy="304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00"/>
              </a:lnSpc>
              <a:spcBef>
                <a:spcPct val="0"/>
              </a:spcBef>
            </a:pPr>
            <a:r>
              <a:rPr lang="en-US" sz="1100" spc="-38">
                <a:solidFill>
                  <a:srgbClr val="000000"/>
                </a:solidFill>
                <a:latin typeface="Univers"/>
                <a:ea typeface="Univers"/>
                <a:cs typeface="Univers"/>
                <a:sym typeface="Univers"/>
              </a:rPr>
              <a:t>M. Charlton, et al. Challenges of Rural Cancer Care in the United StatesOncology (Williston Park) 2015 Vol. 29 Issue 9 Pages 633-40. Accession Number: 26384798. https://www.ncbi.nlm.nih.gov/pubmed/26384798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65953"/>
            <a:ext cx="3336038" cy="1347682"/>
            <a:chOff x="0" y="0"/>
            <a:chExt cx="4448050" cy="1796909"/>
          </a:xfrm>
        </p:grpSpPr>
        <p:sp>
          <p:nvSpPr>
            <p:cNvPr id="3" name="Freeform 3"/>
            <p:cNvSpPr/>
            <p:nvPr/>
          </p:nvSpPr>
          <p:spPr>
            <a:xfrm rot="-586919">
              <a:off x="915157" y="34528"/>
              <a:ext cx="466355" cy="699970"/>
            </a:xfrm>
            <a:custGeom>
              <a:avLst/>
              <a:gdLst/>
              <a:ahLst/>
              <a:cxnLst/>
              <a:rect l="l" t="t" r="r" b="b"/>
              <a:pathLst>
                <a:path w="466355" h="699970">
                  <a:moveTo>
                    <a:pt x="0" y="0"/>
                  </a:moveTo>
                  <a:lnTo>
                    <a:pt x="466355" y="0"/>
                  </a:lnTo>
                  <a:lnTo>
                    <a:pt x="466355" y="699971"/>
                  </a:lnTo>
                  <a:lnTo>
                    <a:pt x="0" y="6999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 rot="-3527984">
              <a:off x="503875" y="121299"/>
              <a:ext cx="425574" cy="638760"/>
            </a:xfrm>
            <a:custGeom>
              <a:avLst/>
              <a:gdLst/>
              <a:ahLst/>
              <a:cxnLst/>
              <a:rect l="l" t="t" r="r" b="b"/>
              <a:pathLst>
                <a:path w="425574" h="638760">
                  <a:moveTo>
                    <a:pt x="0" y="0"/>
                  </a:moveTo>
                  <a:lnTo>
                    <a:pt x="425574" y="0"/>
                  </a:lnTo>
                  <a:lnTo>
                    <a:pt x="425574" y="638760"/>
                  </a:lnTo>
                  <a:lnTo>
                    <a:pt x="0" y="6387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 rot="-6078961">
              <a:off x="221086" y="399711"/>
              <a:ext cx="390806" cy="586575"/>
            </a:xfrm>
            <a:custGeom>
              <a:avLst/>
              <a:gdLst/>
              <a:ahLst/>
              <a:cxnLst/>
              <a:rect l="l" t="t" r="r" b="b"/>
              <a:pathLst>
                <a:path w="390806" h="586575">
                  <a:moveTo>
                    <a:pt x="0" y="0"/>
                  </a:moveTo>
                  <a:lnTo>
                    <a:pt x="390806" y="0"/>
                  </a:lnTo>
                  <a:lnTo>
                    <a:pt x="390806" y="586575"/>
                  </a:lnTo>
                  <a:lnTo>
                    <a:pt x="0" y="5865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 rot="-7906289">
              <a:off x="136525" y="721177"/>
              <a:ext cx="347580" cy="521696"/>
            </a:xfrm>
            <a:custGeom>
              <a:avLst/>
              <a:gdLst/>
              <a:ahLst/>
              <a:cxnLst/>
              <a:rect l="l" t="t" r="r" b="b"/>
              <a:pathLst>
                <a:path w="347580" h="521696">
                  <a:moveTo>
                    <a:pt x="0" y="0"/>
                  </a:moveTo>
                  <a:lnTo>
                    <a:pt x="347579" y="0"/>
                  </a:lnTo>
                  <a:lnTo>
                    <a:pt x="347579" y="521695"/>
                  </a:lnTo>
                  <a:lnTo>
                    <a:pt x="0" y="5216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 rot="-10285624">
              <a:off x="212313" y="1062796"/>
              <a:ext cx="302405" cy="453891"/>
            </a:xfrm>
            <a:custGeom>
              <a:avLst/>
              <a:gdLst/>
              <a:ahLst/>
              <a:cxnLst/>
              <a:rect l="l" t="t" r="r" b="b"/>
              <a:pathLst>
                <a:path w="302405" h="453891">
                  <a:moveTo>
                    <a:pt x="0" y="0"/>
                  </a:moveTo>
                  <a:lnTo>
                    <a:pt x="302405" y="0"/>
                  </a:lnTo>
                  <a:lnTo>
                    <a:pt x="302405" y="453891"/>
                  </a:lnTo>
                  <a:lnTo>
                    <a:pt x="0" y="4538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 rot="-1578899">
              <a:off x="427047" y="1276528"/>
              <a:ext cx="261444" cy="392411"/>
            </a:xfrm>
            <a:custGeom>
              <a:avLst/>
              <a:gdLst/>
              <a:ahLst/>
              <a:cxnLst/>
              <a:rect l="l" t="t" r="r" b="b"/>
              <a:pathLst>
                <a:path w="261444" h="392411">
                  <a:moveTo>
                    <a:pt x="0" y="0"/>
                  </a:moveTo>
                  <a:lnTo>
                    <a:pt x="261444" y="0"/>
                  </a:lnTo>
                  <a:lnTo>
                    <a:pt x="261444" y="392411"/>
                  </a:lnTo>
                  <a:lnTo>
                    <a:pt x="0" y="3924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 rot="6582263">
              <a:off x="723505" y="1453153"/>
              <a:ext cx="233178" cy="349985"/>
            </a:xfrm>
            <a:custGeom>
              <a:avLst/>
              <a:gdLst/>
              <a:ahLst/>
              <a:cxnLst/>
              <a:rect l="l" t="t" r="r" b="b"/>
              <a:pathLst>
                <a:path w="233178" h="349985">
                  <a:moveTo>
                    <a:pt x="0" y="0"/>
                  </a:moveTo>
                  <a:lnTo>
                    <a:pt x="233177" y="0"/>
                  </a:lnTo>
                  <a:lnTo>
                    <a:pt x="233177" y="349985"/>
                  </a:lnTo>
                  <a:lnTo>
                    <a:pt x="0" y="3499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668397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K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034758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a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422903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n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2181657" y="731913"/>
              <a:ext cx="372287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u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780533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S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2455310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r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2752546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v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3003108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i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3256949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v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3597635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e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3992181" y="1101515"/>
              <a:ext cx="184337" cy="3508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960" spc="-68">
                  <a:solidFill>
                    <a:srgbClr val="E9A500"/>
                  </a:solidFill>
                  <a:latin typeface="Sunborn"/>
                  <a:ea typeface="Sunborn"/>
                  <a:cs typeface="Sunborn"/>
                  <a:sym typeface="Sunborn"/>
                </a:rPr>
                <a:t>2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4231271" y="1105127"/>
              <a:ext cx="216779" cy="3508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960" spc="-68">
                  <a:solidFill>
                    <a:srgbClr val="DC9C02"/>
                  </a:solidFill>
                  <a:latin typeface="Sunborn"/>
                  <a:ea typeface="Sunborn"/>
                  <a:cs typeface="Sunborn"/>
                  <a:sym typeface="Sunborn"/>
                </a:rPr>
                <a:t>0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4186597" y="1101515"/>
              <a:ext cx="60475" cy="3508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960" spc="-68">
                  <a:solidFill>
                    <a:srgbClr val="DC9C02"/>
                  </a:solidFill>
                  <a:latin typeface="Sunborn"/>
                  <a:ea typeface="Sunborn"/>
                  <a:cs typeface="Sunborn"/>
                  <a:sym typeface="Sunborn"/>
                </a:rPr>
                <a:t>.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4500955" y="1739794"/>
            <a:ext cx="2758345" cy="245871"/>
            <a:chOff x="0" y="0"/>
            <a:chExt cx="726478" cy="64756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F9B31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726478" cy="1028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6" name="Freeform 26"/>
          <p:cNvSpPr/>
          <p:nvPr/>
        </p:nvSpPr>
        <p:spPr>
          <a:xfrm>
            <a:off x="14868118" y="2327910"/>
            <a:ext cx="2087132" cy="1622745"/>
          </a:xfrm>
          <a:custGeom>
            <a:avLst/>
            <a:gdLst/>
            <a:ahLst/>
            <a:cxnLst/>
            <a:rect l="l" t="t" r="r" b="b"/>
            <a:pathLst>
              <a:path w="2087132" h="1622745">
                <a:moveTo>
                  <a:pt x="0" y="0"/>
                </a:moveTo>
                <a:lnTo>
                  <a:pt x="2087131" y="0"/>
                </a:lnTo>
                <a:lnTo>
                  <a:pt x="2087131" y="1622745"/>
                </a:lnTo>
                <a:lnTo>
                  <a:pt x="0" y="162274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TextBox 27"/>
          <p:cNvSpPr txBox="1"/>
          <p:nvPr/>
        </p:nvSpPr>
        <p:spPr>
          <a:xfrm>
            <a:off x="8221136" y="1028700"/>
            <a:ext cx="9038164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320"/>
              </a:lnSpc>
            </a:pPr>
            <a:r>
              <a:rPr lang="en-US" sz="3600" b="1">
                <a:solidFill>
                  <a:srgbClr val="10101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Late &amp; Long-Term Side Effects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751778" y="3558789"/>
            <a:ext cx="5790324" cy="529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 b="1">
                <a:solidFill>
                  <a:srgbClr val="00136F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Cardiotoxicity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957622" y="4433120"/>
            <a:ext cx="12077595" cy="4059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9666" lvl="1" indent="-349833" algn="l">
              <a:lnSpc>
                <a:spcPts val="5347"/>
              </a:lnSpc>
              <a:buFont typeface="Arial"/>
              <a:buChar char="•"/>
            </a:pPr>
            <a:r>
              <a:rPr lang="en-US" sz="2900" b="1" spc="-113">
                <a:solidFill>
                  <a:srgbClr val="000000"/>
                </a:solidFill>
                <a:latin typeface="Univers Bold"/>
                <a:ea typeface="Univers Bold"/>
                <a:cs typeface="Univers Bold"/>
                <a:sym typeface="Univers Bold"/>
              </a:rPr>
              <a:t>Survivorship Monitoring</a:t>
            </a:r>
          </a:p>
          <a:p>
            <a:pPr marL="1399331" lvl="2" indent="-466444" algn="l">
              <a:lnSpc>
                <a:spcPts val="5347"/>
              </a:lnSpc>
              <a:buFont typeface="Arial"/>
              <a:buChar char="⚬"/>
            </a:pPr>
            <a:r>
              <a:rPr lang="en-US" sz="2900" spc="-113">
                <a:solidFill>
                  <a:srgbClr val="000000"/>
                </a:solidFill>
                <a:latin typeface="Univers"/>
                <a:ea typeface="Univers"/>
                <a:cs typeface="Univers"/>
                <a:sym typeface="Univers"/>
              </a:rPr>
              <a:t>Initial cardiac assessment 6-12 months post-treatment</a:t>
            </a:r>
          </a:p>
          <a:p>
            <a:pPr marL="1399331" lvl="2" indent="-466444" algn="l">
              <a:lnSpc>
                <a:spcPts val="5347"/>
              </a:lnSpc>
              <a:buFont typeface="Arial"/>
              <a:buChar char="⚬"/>
            </a:pPr>
            <a:r>
              <a:rPr lang="en-US" sz="2900" spc="-113">
                <a:solidFill>
                  <a:srgbClr val="000000"/>
                </a:solidFill>
                <a:latin typeface="Univers"/>
                <a:ea typeface="Univers"/>
                <a:cs typeface="Univers"/>
                <a:sym typeface="Univers"/>
              </a:rPr>
              <a:t>Repeat every 6 months for 2 years after systemic therapy</a:t>
            </a:r>
          </a:p>
          <a:p>
            <a:pPr marL="699666" lvl="1" indent="-349833" algn="l">
              <a:lnSpc>
                <a:spcPts val="5347"/>
              </a:lnSpc>
              <a:buFont typeface="Arial"/>
              <a:buChar char="•"/>
            </a:pPr>
            <a:r>
              <a:rPr lang="en-US" sz="2900" b="1" spc="-113">
                <a:solidFill>
                  <a:srgbClr val="000000"/>
                </a:solidFill>
                <a:latin typeface="Univers Bold"/>
                <a:ea typeface="Univers Bold"/>
                <a:cs typeface="Univers Bold"/>
                <a:sym typeface="Univers Bold"/>
              </a:rPr>
              <a:t>Risk Reduction Counseling</a:t>
            </a:r>
          </a:p>
          <a:p>
            <a:pPr marL="1399331" lvl="2" indent="-466444" algn="l">
              <a:lnSpc>
                <a:spcPts val="5347"/>
              </a:lnSpc>
              <a:buFont typeface="Arial"/>
              <a:buChar char="⚬"/>
            </a:pPr>
            <a:r>
              <a:rPr lang="en-US" sz="2900" spc="-113">
                <a:solidFill>
                  <a:srgbClr val="000000"/>
                </a:solidFill>
                <a:latin typeface="Univers"/>
                <a:ea typeface="Univers"/>
                <a:cs typeface="Univers"/>
                <a:sym typeface="Univers"/>
              </a:rPr>
              <a:t>Smoking cessation</a:t>
            </a:r>
          </a:p>
          <a:p>
            <a:pPr marL="1399331" lvl="2" indent="-466444" algn="l">
              <a:lnSpc>
                <a:spcPts val="5347"/>
              </a:lnSpc>
              <a:buFont typeface="Arial"/>
              <a:buChar char="⚬"/>
            </a:pPr>
            <a:r>
              <a:rPr lang="en-US" sz="2900" spc="-113">
                <a:solidFill>
                  <a:srgbClr val="000000"/>
                </a:solidFill>
                <a:latin typeface="Univers"/>
                <a:ea typeface="Univers"/>
                <a:cs typeface="Univers"/>
                <a:sym typeface="Univers"/>
              </a:rPr>
              <a:t>Diabetes, dyslipidemia, &amp; HTN control</a:t>
            </a:r>
          </a:p>
        </p:txBody>
      </p:sp>
      <p:grpSp>
        <p:nvGrpSpPr>
          <p:cNvPr id="30" name="Group 30"/>
          <p:cNvGrpSpPr/>
          <p:nvPr/>
        </p:nvGrpSpPr>
        <p:grpSpPr>
          <a:xfrm>
            <a:off x="13068986" y="8682104"/>
            <a:ext cx="3962463" cy="384810"/>
            <a:chOff x="0" y="0"/>
            <a:chExt cx="5283284" cy="513080"/>
          </a:xfrm>
        </p:grpSpPr>
        <p:sp>
          <p:nvSpPr>
            <p:cNvPr id="31" name="TextBox 31"/>
            <p:cNvSpPr txBox="1"/>
            <p:nvPr/>
          </p:nvSpPr>
          <p:spPr>
            <a:xfrm>
              <a:off x="0" y="0"/>
              <a:ext cx="5283284" cy="2599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299"/>
                </a:lnSpc>
                <a:spcBef>
                  <a:spcPct val="0"/>
                </a:spcBef>
              </a:pPr>
              <a:r>
                <a:rPr lang="en-US" sz="1299" spc="-45">
                  <a:solidFill>
                    <a:srgbClr val="000000"/>
                  </a:solidFill>
                  <a:latin typeface="Univers"/>
                  <a:ea typeface="Univers"/>
                  <a:cs typeface="Univers"/>
                  <a:sym typeface="Univers"/>
                </a:rPr>
                <a:t>NCCN Guidelines Version 2.2025. Cancer Survivorship</a:t>
              </a: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9300" y="307552"/>
              <a:ext cx="4528085" cy="2055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00"/>
                </a:lnSpc>
                <a:spcBef>
                  <a:spcPct val="0"/>
                </a:spcBef>
              </a:pPr>
              <a:r>
                <a:rPr lang="en-US" sz="1100" u="sng" spc="-38">
                  <a:solidFill>
                    <a:srgbClr val="000000"/>
                  </a:solidFill>
                  <a:latin typeface="Public Sans"/>
                  <a:ea typeface="Public Sans"/>
                  <a:cs typeface="Public Sans"/>
                  <a:sym typeface="Public Sans"/>
                  <a:hlinkClick r:id="rId14" tooltip="https://www.nccn.org/professionals/physician_gls/pdf/breast.pdf"/>
                </a:rPr>
                <a:t>NCCN Guidelines</a:t>
              </a:r>
              <a:r>
                <a:rPr lang="en-US" sz="1100" spc="-38">
                  <a:solidFill>
                    <a:srgbClr val="00000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 Version 4.2025 - Breast Cancer</a:t>
              </a:r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13068986" y="9222171"/>
            <a:ext cx="4206364" cy="570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00"/>
              </a:lnSpc>
              <a:spcBef>
                <a:spcPct val="0"/>
              </a:spcBef>
            </a:pPr>
            <a:r>
              <a:rPr lang="en-US" sz="1100" spc="-38">
                <a:solidFill>
                  <a:srgbClr val="000000"/>
                </a:solidFill>
                <a:latin typeface="Univers"/>
                <a:ea typeface="Univers"/>
                <a:cs typeface="Univers"/>
                <a:sym typeface="Univers"/>
              </a:rPr>
              <a:t>Wong J, Soh CH, Wang B, Marwick T. Long-term risk of heart failure in adult cancer survivors: a systematic review and meta-analysis. Heart. 2024 Sep 16;110(19):1188-1195. doi: 10.1136/heartjnl-2024-324301. PMID: 39174318; PMCID: PMC11420760.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65953"/>
            <a:ext cx="3336038" cy="1347682"/>
            <a:chOff x="0" y="0"/>
            <a:chExt cx="4448050" cy="1796909"/>
          </a:xfrm>
        </p:grpSpPr>
        <p:sp>
          <p:nvSpPr>
            <p:cNvPr id="3" name="Freeform 3"/>
            <p:cNvSpPr/>
            <p:nvPr/>
          </p:nvSpPr>
          <p:spPr>
            <a:xfrm rot="-586919">
              <a:off x="915157" y="34528"/>
              <a:ext cx="466355" cy="699970"/>
            </a:xfrm>
            <a:custGeom>
              <a:avLst/>
              <a:gdLst/>
              <a:ahLst/>
              <a:cxnLst/>
              <a:rect l="l" t="t" r="r" b="b"/>
              <a:pathLst>
                <a:path w="466355" h="699970">
                  <a:moveTo>
                    <a:pt x="0" y="0"/>
                  </a:moveTo>
                  <a:lnTo>
                    <a:pt x="466355" y="0"/>
                  </a:lnTo>
                  <a:lnTo>
                    <a:pt x="466355" y="699971"/>
                  </a:lnTo>
                  <a:lnTo>
                    <a:pt x="0" y="6999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 rot="-3527984">
              <a:off x="503875" y="121299"/>
              <a:ext cx="425574" cy="638760"/>
            </a:xfrm>
            <a:custGeom>
              <a:avLst/>
              <a:gdLst/>
              <a:ahLst/>
              <a:cxnLst/>
              <a:rect l="l" t="t" r="r" b="b"/>
              <a:pathLst>
                <a:path w="425574" h="638760">
                  <a:moveTo>
                    <a:pt x="0" y="0"/>
                  </a:moveTo>
                  <a:lnTo>
                    <a:pt x="425574" y="0"/>
                  </a:lnTo>
                  <a:lnTo>
                    <a:pt x="425574" y="638760"/>
                  </a:lnTo>
                  <a:lnTo>
                    <a:pt x="0" y="6387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 rot="-6078961">
              <a:off x="221086" y="399711"/>
              <a:ext cx="390806" cy="586575"/>
            </a:xfrm>
            <a:custGeom>
              <a:avLst/>
              <a:gdLst/>
              <a:ahLst/>
              <a:cxnLst/>
              <a:rect l="l" t="t" r="r" b="b"/>
              <a:pathLst>
                <a:path w="390806" h="586575">
                  <a:moveTo>
                    <a:pt x="0" y="0"/>
                  </a:moveTo>
                  <a:lnTo>
                    <a:pt x="390806" y="0"/>
                  </a:lnTo>
                  <a:lnTo>
                    <a:pt x="390806" y="586575"/>
                  </a:lnTo>
                  <a:lnTo>
                    <a:pt x="0" y="5865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 rot="-7906289">
              <a:off x="136525" y="721177"/>
              <a:ext cx="347580" cy="521696"/>
            </a:xfrm>
            <a:custGeom>
              <a:avLst/>
              <a:gdLst/>
              <a:ahLst/>
              <a:cxnLst/>
              <a:rect l="l" t="t" r="r" b="b"/>
              <a:pathLst>
                <a:path w="347580" h="521696">
                  <a:moveTo>
                    <a:pt x="0" y="0"/>
                  </a:moveTo>
                  <a:lnTo>
                    <a:pt x="347579" y="0"/>
                  </a:lnTo>
                  <a:lnTo>
                    <a:pt x="347579" y="521695"/>
                  </a:lnTo>
                  <a:lnTo>
                    <a:pt x="0" y="5216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 rot="-10285624">
              <a:off x="212313" y="1062796"/>
              <a:ext cx="302405" cy="453891"/>
            </a:xfrm>
            <a:custGeom>
              <a:avLst/>
              <a:gdLst/>
              <a:ahLst/>
              <a:cxnLst/>
              <a:rect l="l" t="t" r="r" b="b"/>
              <a:pathLst>
                <a:path w="302405" h="453891">
                  <a:moveTo>
                    <a:pt x="0" y="0"/>
                  </a:moveTo>
                  <a:lnTo>
                    <a:pt x="302405" y="0"/>
                  </a:lnTo>
                  <a:lnTo>
                    <a:pt x="302405" y="453891"/>
                  </a:lnTo>
                  <a:lnTo>
                    <a:pt x="0" y="4538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 rot="-1578899">
              <a:off x="427047" y="1276528"/>
              <a:ext cx="261444" cy="392411"/>
            </a:xfrm>
            <a:custGeom>
              <a:avLst/>
              <a:gdLst/>
              <a:ahLst/>
              <a:cxnLst/>
              <a:rect l="l" t="t" r="r" b="b"/>
              <a:pathLst>
                <a:path w="261444" h="392411">
                  <a:moveTo>
                    <a:pt x="0" y="0"/>
                  </a:moveTo>
                  <a:lnTo>
                    <a:pt x="261444" y="0"/>
                  </a:lnTo>
                  <a:lnTo>
                    <a:pt x="261444" y="392411"/>
                  </a:lnTo>
                  <a:lnTo>
                    <a:pt x="0" y="3924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 rot="6582263">
              <a:off x="723505" y="1453153"/>
              <a:ext cx="233178" cy="349985"/>
            </a:xfrm>
            <a:custGeom>
              <a:avLst/>
              <a:gdLst/>
              <a:ahLst/>
              <a:cxnLst/>
              <a:rect l="l" t="t" r="r" b="b"/>
              <a:pathLst>
                <a:path w="233178" h="349985">
                  <a:moveTo>
                    <a:pt x="0" y="0"/>
                  </a:moveTo>
                  <a:lnTo>
                    <a:pt x="233177" y="0"/>
                  </a:lnTo>
                  <a:lnTo>
                    <a:pt x="233177" y="349985"/>
                  </a:lnTo>
                  <a:lnTo>
                    <a:pt x="0" y="3499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668397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K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034758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a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422903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n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2181657" y="731913"/>
              <a:ext cx="372287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u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780533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S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2455310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r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2752546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v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3003108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i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3256949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v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3597635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e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3992181" y="1101515"/>
              <a:ext cx="184337" cy="3508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960" spc="-68">
                  <a:solidFill>
                    <a:srgbClr val="E9A500"/>
                  </a:solidFill>
                  <a:latin typeface="Sunborn"/>
                  <a:ea typeface="Sunborn"/>
                  <a:cs typeface="Sunborn"/>
                  <a:sym typeface="Sunborn"/>
                </a:rPr>
                <a:t>2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4231271" y="1105127"/>
              <a:ext cx="216779" cy="3508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960" spc="-68">
                  <a:solidFill>
                    <a:srgbClr val="DC9C02"/>
                  </a:solidFill>
                  <a:latin typeface="Sunborn"/>
                  <a:ea typeface="Sunborn"/>
                  <a:cs typeface="Sunborn"/>
                  <a:sym typeface="Sunborn"/>
                </a:rPr>
                <a:t>0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4186597" y="1101515"/>
              <a:ext cx="60475" cy="3508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960" spc="-68">
                  <a:solidFill>
                    <a:srgbClr val="DC9C02"/>
                  </a:solidFill>
                  <a:latin typeface="Sunborn"/>
                  <a:ea typeface="Sunborn"/>
                  <a:cs typeface="Sunborn"/>
                  <a:sym typeface="Sunborn"/>
                </a:rPr>
                <a:t>.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4500955" y="1739794"/>
            <a:ext cx="2758345" cy="245871"/>
            <a:chOff x="0" y="0"/>
            <a:chExt cx="726478" cy="64756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F9B31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726478" cy="1028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8221136" y="1028700"/>
            <a:ext cx="9038164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320"/>
              </a:lnSpc>
            </a:pPr>
            <a:r>
              <a:rPr lang="en-US" sz="3600" b="1">
                <a:solidFill>
                  <a:srgbClr val="10101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Late &amp; Long-Term Side Effects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028700" y="2976430"/>
            <a:ext cx="9360846" cy="529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 b="1">
                <a:solidFill>
                  <a:srgbClr val="00136F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Immunotherapy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842586" y="3772339"/>
            <a:ext cx="12658369" cy="47485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05"/>
              </a:lnSpc>
            </a:pPr>
            <a:r>
              <a:rPr lang="en-US" sz="2851" b="1" spc="-99">
                <a:solidFill>
                  <a:srgbClr val="000000"/>
                </a:solidFill>
                <a:latin typeface="Univers Bold"/>
                <a:ea typeface="Univers Bold"/>
                <a:cs typeface="Univers Bold"/>
                <a:sym typeface="Univers Bold"/>
              </a:rPr>
              <a:t>Emerging Role</a:t>
            </a:r>
          </a:p>
          <a:p>
            <a:pPr marL="615729" lvl="1" indent="-307865" algn="l">
              <a:lnSpc>
                <a:spcPts val="4705"/>
              </a:lnSpc>
              <a:buFont typeface="Arial"/>
              <a:buChar char="•"/>
            </a:pPr>
            <a:r>
              <a:rPr lang="en-US" sz="2851" spc="-99">
                <a:solidFill>
                  <a:srgbClr val="000000"/>
                </a:solidFill>
                <a:latin typeface="Univers"/>
                <a:ea typeface="Univers"/>
                <a:cs typeface="Univers"/>
                <a:sym typeface="Univers"/>
              </a:rPr>
              <a:t>Immunotherapy (e.g., checkpoint inhibitors, PARP inhibitors, investigational CAR-T) increasingly used in triple-negative and advanced breast cancer </a:t>
            </a:r>
          </a:p>
          <a:p>
            <a:pPr algn="l">
              <a:lnSpc>
                <a:spcPts val="4705"/>
              </a:lnSpc>
            </a:pPr>
            <a:r>
              <a:rPr lang="en-US" sz="2851" b="1" spc="-99">
                <a:solidFill>
                  <a:srgbClr val="000000"/>
                </a:solidFill>
                <a:latin typeface="Univers Bold"/>
                <a:ea typeface="Univers Bold"/>
                <a:cs typeface="Univers Bold"/>
                <a:sym typeface="Univers Bold"/>
              </a:rPr>
              <a:t>Survivorship implications</a:t>
            </a:r>
          </a:p>
          <a:p>
            <a:pPr marL="1231458" lvl="2" indent="-410486" algn="l">
              <a:lnSpc>
                <a:spcPts val="4705"/>
              </a:lnSpc>
              <a:buFont typeface="Arial"/>
              <a:buChar char="⚬"/>
            </a:pPr>
            <a:r>
              <a:rPr lang="en-US" sz="2851" spc="-99">
                <a:solidFill>
                  <a:srgbClr val="000000"/>
                </a:solidFill>
                <a:latin typeface="Univers"/>
                <a:ea typeface="Univers"/>
                <a:cs typeface="Univers"/>
                <a:sym typeface="Univers"/>
              </a:rPr>
              <a:t>Growing number of survivors previously exposed to immunotherapy</a:t>
            </a:r>
          </a:p>
          <a:p>
            <a:pPr algn="l">
              <a:lnSpc>
                <a:spcPts val="4705"/>
              </a:lnSpc>
            </a:pPr>
            <a:r>
              <a:rPr lang="en-US" sz="2851" b="1" spc="-99">
                <a:solidFill>
                  <a:srgbClr val="000000"/>
                </a:solidFill>
                <a:latin typeface="Univers Bold"/>
                <a:ea typeface="Univers Bold"/>
                <a:cs typeface="Univers Bold"/>
                <a:sym typeface="Univers Bold"/>
              </a:rPr>
              <a:t>Unique Challenge</a:t>
            </a:r>
          </a:p>
          <a:p>
            <a:pPr marL="615729" lvl="1" indent="-307865" algn="l">
              <a:lnSpc>
                <a:spcPts val="4705"/>
              </a:lnSpc>
              <a:buFont typeface="Arial"/>
              <a:buChar char="•"/>
            </a:pPr>
            <a:r>
              <a:rPr lang="en-US" sz="2851" spc="-99">
                <a:solidFill>
                  <a:srgbClr val="000000"/>
                </a:solidFill>
                <a:latin typeface="Univers"/>
                <a:ea typeface="Univers"/>
                <a:cs typeface="Univers"/>
                <a:sym typeface="Univers"/>
              </a:rPr>
              <a:t>Side effects can appear</a:t>
            </a:r>
            <a:r>
              <a:rPr lang="en-US" sz="2851" b="1" spc="-99">
                <a:solidFill>
                  <a:srgbClr val="000000"/>
                </a:solidFill>
                <a:latin typeface="Univers Bold"/>
                <a:ea typeface="Univers Bold"/>
                <a:cs typeface="Univers Bold"/>
                <a:sym typeface="Univers Bold"/>
              </a:rPr>
              <a:t> during treatment, soon after, or years later </a:t>
            </a:r>
          </a:p>
          <a:p>
            <a:pPr marL="615729" lvl="1" indent="-307865" algn="l">
              <a:lnSpc>
                <a:spcPts val="4705"/>
              </a:lnSpc>
              <a:buFont typeface="Arial"/>
              <a:buChar char="•"/>
            </a:pPr>
            <a:r>
              <a:rPr lang="en-US" sz="2851" spc="-99">
                <a:solidFill>
                  <a:srgbClr val="000000"/>
                </a:solidFill>
                <a:latin typeface="Univers"/>
                <a:ea typeface="Univers"/>
                <a:cs typeface="Univers"/>
                <a:sym typeface="Univers"/>
              </a:rPr>
              <a:t>Requires</a:t>
            </a:r>
            <a:r>
              <a:rPr lang="en-US" sz="2851" b="1" spc="-99">
                <a:solidFill>
                  <a:srgbClr val="000000"/>
                </a:solidFill>
                <a:latin typeface="Univers Bold"/>
                <a:ea typeface="Univers Bold"/>
                <a:cs typeface="Univers Bold"/>
                <a:sym typeface="Univers Bold"/>
              </a:rPr>
              <a:t> long-term monitoring </a:t>
            </a:r>
            <a:r>
              <a:rPr lang="en-US" sz="2851" spc="-99">
                <a:solidFill>
                  <a:srgbClr val="000000"/>
                </a:solidFill>
                <a:latin typeface="Univers"/>
                <a:ea typeface="Univers"/>
                <a:cs typeface="Univers"/>
                <a:sym typeface="Univers"/>
              </a:rPr>
              <a:t>beyond traditional 5-year follow-up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4321284" y="8687435"/>
            <a:ext cx="2938016" cy="570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00"/>
              </a:lnSpc>
              <a:spcBef>
                <a:spcPct val="0"/>
              </a:spcBef>
            </a:pPr>
            <a:r>
              <a:rPr lang="en-US" sz="1100" spc="-38">
                <a:solidFill>
                  <a:srgbClr val="000000"/>
                </a:solidFill>
                <a:latin typeface="Univers"/>
                <a:ea typeface="Univers"/>
                <a:cs typeface="Univers"/>
                <a:sym typeface="Univers"/>
              </a:rPr>
              <a:t>· NCCN Guidelines Version 1.2025</a:t>
            </a:r>
          </a:p>
          <a:p>
            <a:pPr algn="l">
              <a:lnSpc>
                <a:spcPts val="1100"/>
              </a:lnSpc>
              <a:spcBef>
                <a:spcPct val="0"/>
              </a:spcBef>
            </a:pPr>
            <a:r>
              <a:rPr lang="en-US" sz="1100" spc="-38">
                <a:solidFill>
                  <a:srgbClr val="000000"/>
                </a:solidFill>
                <a:latin typeface="Univers"/>
                <a:ea typeface="Univers"/>
                <a:cs typeface="Univers"/>
                <a:sym typeface="Univers"/>
              </a:rPr>
              <a:t>- CAR T-Cell-Related Toxicities</a:t>
            </a:r>
          </a:p>
          <a:p>
            <a:pPr algn="l">
              <a:lnSpc>
                <a:spcPts val="1100"/>
              </a:lnSpc>
              <a:spcBef>
                <a:spcPct val="0"/>
              </a:spcBef>
            </a:pPr>
            <a:r>
              <a:rPr lang="en-US" sz="1100" spc="-38">
                <a:solidFill>
                  <a:srgbClr val="000000"/>
                </a:solidFill>
                <a:latin typeface="Univers"/>
                <a:ea typeface="Univers"/>
                <a:cs typeface="Univers"/>
                <a:sym typeface="Univers"/>
              </a:rPr>
              <a:t>- Immune Checkpoint Inhibitor-Related Toxicities</a:t>
            </a:r>
          </a:p>
          <a:p>
            <a:pPr algn="l">
              <a:lnSpc>
                <a:spcPts val="1100"/>
              </a:lnSpc>
              <a:spcBef>
                <a:spcPct val="0"/>
              </a:spcBef>
            </a:pPr>
            <a:r>
              <a:rPr lang="en-US" sz="1100" spc="-38">
                <a:solidFill>
                  <a:srgbClr val="000000"/>
                </a:solidFill>
                <a:latin typeface="Univers"/>
                <a:ea typeface="Univers"/>
                <a:cs typeface="Univers"/>
                <a:sym typeface="Univers"/>
              </a:rPr>
              <a:t>- Lymphocyte Engager-Related Toxicities</a:t>
            </a:r>
          </a:p>
        </p:txBody>
      </p:sp>
      <p:sp>
        <p:nvSpPr>
          <p:cNvPr id="30" name="Freeform 30"/>
          <p:cNvSpPr/>
          <p:nvPr/>
        </p:nvSpPr>
        <p:spPr>
          <a:xfrm>
            <a:off x="15048163" y="2256245"/>
            <a:ext cx="1663929" cy="1706594"/>
          </a:xfrm>
          <a:custGeom>
            <a:avLst/>
            <a:gdLst/>
            <a:ahLst/>
            <a:cxnLst/>
            <a:rect l="l" t="t" r="r" b="b"/>
            <a:pathLst>
              <a:path w="1663929" h="1706594">
                <a:moveTo>
                  <a:pt x="0" y="0"/>
                </a:moveTo>
                <a:lnTo>
                  <a:pt x="1663929" y="0"/>
                </a:lnTo>
                <a:lnTo>
                  <a:pt x="1663929" y="1706594"/>
                </a:lnTo>
                <a:lnTo>
                  <a:pt x="0" y="170659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65953"/>
            <a:ext cx="3336038" cy="1347682"/>
            <a:chOff x="0" y="0"/>
            <a:chExt cx="4448050" cy="1796909"/>
          </a:xfrm>
        </p:grpSpPr>
        <p:sp>
          <p:nvSpPr>
            <p:cNvPr id="3" name="Freeform 3"/>
            <p:cNvSpPr/>
            <p:nvPr/>
          </p:nvSpPr>
          <p:spPr>
            <a:xfrm rot="-586919">
              <a:off x="915157" y="34528"/>
              <a:ext cx="466355" cy="699970"/>
            </a:xfrm>
            <a:custGeom>
              <a:avLst/>
              <a:gdLst/>
              <a:ahLst/>
              <a:cxnLst/>
              <a:rect l="l" t="t" r="r" b="b"/>
              <a:pathLst>
                <a:path w="466355" h="699970">
                  <a:moveTo>
                    <a:pt x="0" y="0"/>
                  </a:moveTo>
                  <a:lnTo>
                    <a:pt x="466355" y="0"/>
                  </a:lnTo>
                  <a:lnTo>
                    <a:pt x="466355" y="699971"/>
                  </a:lnTo>
                  <a:lnTo>
                    <a:pt x="0" y="6999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 rot="-3527984">
              <a:off x="503875" y="121299"/>
              <a:ext cx="425574" cy="638760"/>
            </a:xfrm>
            <a:custGeom>
              <a:avLst/>
              <a:gdLst/>
              <a:ahLst/>
              <a:cxnLst/>
              <a:rect l="l" t="t" r="r" b="b"/>
              <a:pathLst>
                <a:path w="425574" h="638760">
                  <a:moveTo>
                    <a:pt x="0" y="0"/>
                  </a:moveTo>
                  <a:lnTo>
                    <a:pt x="425574" y="0"/>
                  </a:lnTo>
                  <a:lnTo>
                    <a:pt x="425574" y="638760"/>
                  </a:lnTo>
                  <a:lnTo>
                    <a:pt x="0" y="6387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 rot="-6078961">
              <a:off x="221086" y="399711"/>
              <a:ext cx="390806" cy="586575"/>
            </a:xfrm>
            <a:custGeom>
              <a:avLst/>
              <a:gdLst/>
              <a:ahLst/>
              <a:cxnLst/>
              <a:rect l="l" t="t" r="r" b="b"/>
              <a:pathLst>
                <a:path w="390806" h="586575">
                  <a:moveTo>
                    <a:pt x="0" y="0"/>
                  </a:moveTo>
                  <a:lnTo>
                    <a:pt x="390806" y="0"/>
                  </a:lnTo>
                  <a:lnTo>
                    <a:pt x="390806" y="586575"/>
                  </a:lnTo>
                  <a:lnTo>
                    <a:pt x="0" y="5865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 rot="-7906289">
              <a:off x="136525" y="721177"/>
              <a:ext cx="347580" cy="521696"/>
            </a:xfrm>
            <a:custGeom>
              <a:avLst/>
              <a:gdLst/>
              <a:ahLst/>
              <a:cxnLst/>
              <a:rect l="l" t="t" r="r" b="b"/>
              <a:pathLst>
                <a:path w="347580" h="521696">
                  <a:moveTo>
                    <a:pt x="0" y="0"/>
                  </a:moveTo>
                  <a:lnTo>
                    <a:pt x="347579" y="0"/>
                  </a:lnTo>
                  <a:lnTo>
                    <a:pt x="347579" y="521695"/>
                  </a:lnTo>
                  <a:lnTo>
                    <a:pt x="0" y="5216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 rot="-10285624">
              <a:off x="212313" y="1062796"/>
              <a:ext cx="302405" cy="453891"/>
            </a:xfrm>
            <a:custGeom>
              <a:avLst/>
              <a:gdLst/>
              <a:ahLst/>
              <a:cxnLst/>
              <a:rect l="l" t="t" r="r" b="b"/>
              <a:pathLst>
                <a:path w="302405" h="453891">
                  <a:moveTo>
                    <a:pt x="0" y="0"/>
                  </a:moveTo>
                  <a:lnTo>
                    <a:pt x="302405" y="0"/>
                  </a:lnTo>
                  <a:lnTo>
                    <a:pt x="302405" y="453891"/>
                  </a:lnTo>
                  <a:lnTo>
                    <a:pt x="0" y="4538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 rot="-1578899">
              <a:off x="427047" y="1276528"/>
              <a:ext cx="261444" cy="392411"/>
            </a:xfrm>
            <a:custGeom>
              <a:avLst/>
              <a:gdLst/>
              <a:ahLst/>
              <a:cxnLst/>
              <a:rect l="l" t="t" r="r" b="b"/>
              <a:pathLst>
                <a:path w="261444" h="392411">
                  <a:moveTo>
                    <a:pt x="0" y="0"/>
                  </a:moveTo>
                  <a:lnTo>
                    <a:pt x="261444" y="0"/>
                  </a:lnTo>
                  <a:lnTo>
                    <a:pt x="261444" y="392411"/>
                  </a:lnTo>
                  <a:lnTo>
                    <a:pt x="0" y="3924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 rot="6582263">
              <a:off x="723505" y="1453153"/>
              <a:ext cx="233178" cy="349985"/>
            </a:xfrm>
            <a:custGeom>
              <a:avLst/>
              <a:gdLst/>
              <a:ahLst/>
              <a:cxnLst/>
              <a:rect l="l" t="t" r="r" b="b"/>
              <a:pathLst>
                <a:path w="233178" h="349985">
                  <a:moveTo>
                    <a:pt x="0" y="0"/>
                  </a:moveTo>
                  <a:lnTo>
                    <a:pt x="233177" y="0"/>
                  </a:lnTo>
                  <a:lnTo>
                    <a:pt x="233177" y="349985"/>
                  </a:lnTo>
                  <a:lnTo>
                    <a:pt x="0" y="3499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668397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K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034758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a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422903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n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2181657" y="731913"/>
              <a:ext cx="372287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u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780533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S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2455310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r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2752546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v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3003108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i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3256949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v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3597635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e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3992181" y="1101515"/>
              <a:ext cx="184337" cy="3508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960" spc="-68">
                  <a:solidFill>
                    <a:srgbClr val="E9A500"/>
                  </a:solidFill>
                  <a:latin typeface="Sunborn"/>
                  <a:ea typeface="Sunborn"/>
                  <a:cs typeface="Sunborn"/>
                  <a:sym typeface="Sunborn"/>
                </a:rPr>
                <a:t>2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4231271" y="1105127"/>
              <a:ext cx="216779" cy="3508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960" spc="-68">
                  <a:solidFill>
                    <a:srgbClr val="DC9C02"/>
                  </a:solidFill>
                  <a:latin typeface="Sunborn"/>
                  <a:ea typeface="Sunborn"/>
                  <a:cs typeface="Sunborn"/>
                  <a:sym typeface="Sunborn"/>
                </a:rPr>
                <a:t>0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4186597" y="1101515"/>
              <a:ext cx="60475" cy="3508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960" spc="-68">
                  <a:solidFill>
                    <a:srgbClr val="DC9C02"/>
                  </a:solidFill>
                  <a:latin typeface="Sunborn"/>
                  <a:ea typeface="Sunborn"/>
                  <a:cs typeface="Sunborn"/>
                  <a:sym typeface="Sunborn"/>
                </a:rPr>
                <a:t>.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4500955" y="1739794"/>
            <a:ext cx="2758345" cy="245871"/>
            <a:chOff x="0" y="0"/>
            <a:chExt cx="726478" cy="64756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F9B31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726478" cy="1028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6" name="Freeform 26"/>
          <p:cNvSpPr/>
          <p:nvPr/>
        </p:nvSpPr>
        <p:spPr>
          <a:xfrm>
            <a:off x="9144000" y="4198838"/>
            <a:ext cx="6403670" cy="4858785"/>
          </a:xfrm>
          <a:custGeom>
            <a:avLst/>
            <a:gdLst/>
            <a:ahLst/>
            <a:cxnLst/>
            <a:rect l="l" t="t" r="r" b="b"/>
            <a:pathLst>
              <a:path w="6403670" h="4858785">
                <a:moveTo>
                  <a:pt x="0" y="0"/>
                </a:moveTo>
                <a:lnTo>
                  <a:pt x="6403670" y="0"/>
                </a:lnTo>
                <a:lnTo>
                  <a:pt x="6403670" y="4858785"/>
                </a:lnTo>
                <a:lnTo>
                  <a:pt x="0" y="4858785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TextBox 27"/>
          <p:cNvSpPr txBox="1"/>
          <p:nvPr/>
        </p:nvSpPr>
        <p:spPr>
          <a:xfrm>
            <a:off x="8221136" y="1028700"/>
            <a:ext cx="9038164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320"/>
              </a:lnSpc>
            </a:pPr>
            <a:r>
              <a:rPr lang="en-US" sz="3600" b="1">
                <a:solidFill>
                  <a:srgbClr val="10101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Late &amp; Long-Term Side Effects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28700" y="2976430"/>
            <a:ext cx="10159844" cy="529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 b="1">
                <a:solidFill>
                  <a:srgbClr val="00136F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Immunotherapy: Systems Affected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554743" y="3829489"/>
            <a:ext cx="7810966" cy="5063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11"/>
              </a:lnSpc>
            </a:pPr>
            <a:r>
              <a:rPr lang="en-US" sz="2692" b="1" spc="-94">
                <a:solidFill>
                  <a:srgbClr val="000000"/>
                </a:solidFill>
                <a:latin typeface="Univers Bold"/>
                <a:ea typeface="Univers Bold"/>
                <a:cs typeface="Univers Bold"/>
                <a:sym typeface="Univers Bold"/>
              </a:rPr>
              <a:t>Endocrine</a:t>
            </a:r>
          </a:p>
          <a:p>
            <a:pPr marL="581333" lvl="1" indent="-290666" algn="l">
              <a:lnSpc>
                <a:spcPts val="4011"/>
              </a:lnSpc>
              <a:buFont typeface="Arial"/>
              <a:buChar char="•"/>
            </a:pPr>
            <a:r>
              <a:rPr lang="en-US" sz="2692" spc="-94">
                <a:solidFill>
                  <a:srgbClr val="000000"/>
                </a:solidFill>
                <a:latin typeface="Univers"/>
                <a:ea typeface="Univers"/>
                <a:cs typeface="Univers"/>
                <a:sym typeface="Univers"/>
              </a:rPr>
              <a:t>hypothyroidism, adrenal insufficiency, diabetes </a:t>
            </a:r>
          </a:p>
          <a:p>
            <a:pPr algn="l">
              <a:lnSpc>
                <a:spcPts val="4011"/>
              </a:lnSpc>
            </a:pPr>
            <a:r>
              <a:rPr lang="en-US" sz="2692" b="1" spc="-94">
                <a:solidFill>
                  <a:srgbClr val="000000"/>
                </a:solidFill>
                <a:latin typeface="Univers Bold"/>
                <a:ea typeface="Univers Bold"/>
                <a:cs typeface="Univers Bold"/>
                <a:sym typeface="Univers Bold"/>
              </a:rPr>
              <a:t>Dermatologic</a:t>
            </a:r>
          </a:p>
          <a:p>
            <a:pPr marL="581333" lvl="1" indent="-290666" algn="l">
              <a:lnSpc>
                <a:spcPts val="4011"/>
              </a:lnSpc>
              <a:buFont typeface="Arial"/>
              <a:buChar char="•"/>
            </a:pPr>
            <a:r>
              <a:rPr lang="en-US" sz="2692" spc="-94">
                <a:solidFill>
                  <a:srgbClr val="000000"/>
                </a:solidFill>
                <a:latin typeface="Univers"/>
                <a:ea typeface="Univers"/>
                <a:cs typeface="Univers"/>
                <a:sym typeface="Univers"/>
              </a:rPr>
              <a:t>rash, vitiligo, pruritus</a:t>
            </a:r>
          </a:p>
          <a:p>
            <a:pPr algn="l">
              <a:lnSpc>
                <a:spcPts val="4011"/>
              </a:lnSpc>
            </a:pPr>
            <a:r>
              <a:rPr lang="en-US" sz="2692" b="1" spc="-94">
                <a:solidFill>
                  <a:srgbClr val="000000"/>
                </a:solidFill>
                <a:latin typeface="Univers Bold"/>
                <a:ea typeface="Univers Bold"/>
                <a:cs typeface="Univers Bold"/>
                <a:sym typeface="Univers Bold"/>
              </a:rPr>
              <a:t>GI / Hepatic</a:t>
            </a:r>
            <a:r>
              <a:rPr lang="en-US" sz="2692" spc="-94">
                <a:solidFill>
                  <a:srgbClr val="000000"/>
                </a:solidFill>
                <a:latin typeface="Univers"/>
                <a:ea typeface="Univers"/>
                <a:cs typeface="Univers"/>
                <a:sym typeface="Univers"/>
              </a:rPr>
              <a:t> </a:t>
            </a:r>
          </a:p>
          <a:p>
            <a:pPr marL="581333" lvl="1" indent="-290666" algn="l">
              <a:lnSpc>
                <a:spcPts val="4011"/>
              </a:lnSpc>
              <a:buFont typeface="Arial"/>
              <a:buChar char="•"/>
            </a:pPr>
            <a:r>
              <a:rPr lang="en-US" sz="2692" spc="-94">
                <a:solidFill>
                  <a:srgbClr val="000000"/>
                </a:solidFill>
                <a:latin typeface="Univers"/>
                <a:ea typeface="Univers"/>
                <a:cs typeface="Univers"/>
                <a:sym typeface="Univers"/>
              </a:rPr>
              <a:t>colitis, hepatitis </a:t>
            </a:r>
          </a:p>
          <a:p>
            <a:pPr algn="l">
              <a:lnSpc>
                <a:spcPts val="4011"/>
              </a:lnSpc>
            </a:pPr>
            <a:r>
              <a:rPr lang="en-US" sz="2692" b="1" spc="-94">
                <a:solidFill>
                  <a:srgbClr val="000000"/>
                </a:solidFill>
                <a:latin typeface="Univers Bold"/>
                <a:ea typeface="Univers Bold"/>
                <a:cs typeface="Univers Bold"/>
                <a:sym typeface="Univers Bold"/>
              </a:rPr>
              <a:t>Pulmonary</a:t>
            </a:r>
            <a:r>
              <a:rPr lang="en-US" sz="2692" spc="-94">
                <a:solidFill>
                  <a:srgbClr val="000000"/>
                </a:solidFill>
                <a:latin typeface="Univers"/>
                <a:ea typeface="Univers"/>
                <a:cs typeface="Univers"/>
                <a:sym typeface="Univers"/>
              </a:rPr>
              <a:t> </a:t>
            </a:r>
          </a:p>
          <a:p>
            <a:pPr marL="581333" lvl="1" indent="-290666" algn="l">
              <a:lnSpc>
                <a:spcPts val="4011"/>
              </a:lnSpc>
              <a:buFont typeface="Arial"/>
              <a:buChar char="•"/>
            </a:pPr>
            <a:r>
              <a:rPr lang="en-US" sz="2692" spc="-94">
                <a:solidFill>
                  <a:srgbClr val="000000"/>
                </a:solidFill>
                <a:latin typeface="Univers"/>
                <a:ea typeface="Univers"/>
                <a:cs typeface="Univers"/>
                <a:sym typeface="Univers"/>
              </a:rPr>
              <a:t>pneumonitis</a:t>
            </a:r>
          </a:p>
          <a:p>
            <a:pPr algn="l">
              <a:lnSpc>
                <a:spcPts val="4011"/>
              </a:lnSpc>
            </a:pPr>
            <a:r>
              <a:rPr lang="en-US" sz="2692" b="1" spc="-94">
                <a:solidFill>
                  <a:srgbClr val="000000"/>
                </a:solidFill>
                <a:latin typeface="Univers Bold"/>
                <a:ea typeface="Univers Bold"/>
                <a:cs typeface="Univers Bold"/>
                <a:sym typeface="Univers Bold"/>
              </a:rPr>
              <a:t>Cardiac</a:t>
            </a:r>
          </a:p>
          <a:p>
            <a:pPr marL="581333" lvl="1" indent="-290666" algn="l">
              <a:lnSpc>
                <a:spcPts val="4011"/>
              </a:lnSpc>
              <a:buFont typeface="Arial"/>
              <a:buChar char="•"/>
            </a:pPr>
            <a:r>
              <a:rPr lang="en-US" sz="2692" spc="-94">
                <a:solidFill>
                  <a:srgbClr val="000000"/>
                </a:solidFill>
                <a:latin typeface="Univers"/>
                <a:ea typeface="Univers"/>
                <a:cs typeface="Univers"/>
                <a:sym typeface="Univers"/>
              </a:rPr>
              <a:t>myocarditis, pericarditis (rare but serious)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9599440" y="9219548"/>
            <a:ext cx="6281556" cy="497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0"/>
              </a:lnSpc>
              <a:spcBef>
                <a:spcPct val="0"/>
              </a:spcBef>
            </a:pPr>
            <a:r>
              <a:rPr lang="en-US" sz="1200" spc="-42">
                <a:solidFill>
                  <a:srgbClr val="000000"/>
                </a:solidFill>
                <a:latin typeface="Univers"/>
                <a:ea typeface="Univers"/>
                <a:cs typeface="Univers"/>
                <a:sym typeface="Univers"/>
              </a:rPr>
              <a:t>PD-1/PD-L1 targeted checkpoint inhibitors can affect many parts of the body. Circle size represents side effect incidence; blue color is any side effect, red is severe toxicity.</a:t>
            </a:r>
          </a:p>
          <a:p>
            <a:pPr algn="l">
              <a:lnSpc>
                <a:spcPts val="1200"/>
              </a:lnSpc>
              <a:spcBef>
                <a:spcPct val="0"/>
              </a:spcBef>
            </a:pPr>
            <a:r>
              <a:rPr lang="en-US" sz="1200" spc="-42">
                <a:solidFill>
                  <a:srgbClr val="000000"/>
                </a:solidFill>
                <a:latin typeface="Univers"/>
                <a:ea typeface="Univers"/>
                <a:cs typeface="Univers"/>
                <a:sym typeface="Univers"/>
              </a:rPr>
              <a:t>Credit: Ann Intensive Care. Feb. 2019. doi: 10.1186/s13613-019-0487-x. Creative Commons 4.0.</a:t>
            </a:r>
          </a:p>
        </p:txBody>
      </p:sp>
      <p:sp>
        <p:nvSpPr>
          <p:cNvPr id="31" name="Freeform 31"/>
          <p:cNvSpPr/>
          <p:nvPr/>
        </p:nvSpPr>
        <p:spPr>
          <a:xfrm>
            <a:off x="15048163" y="2238955"/>
            <a:ext cx="1663929" cy="1706594"/>
          </a:xfrm>
          <a:custGeom>
            <a:avLst/>
            <a:gdLst/>
            <a:ahLst/>
            <a:cxnLst/>
            <a:rect l="l" t="t" r="r" b="b"/>
            <a:pathLst>
              <a:path w="1663929" h="1706594">
                <a:moveTo>
                  <a:pt x="0" y="0"/>
                </a:moveTo>
                <a:lnTo>
                  <a:pt x="1663929" y="0"/>
                </a:lnTo>
                <a:lnTo>
                  <a:pt x="1663929" y="1706594"/>
                </a:lnTo>
                <a:lnTo>
                  <a:pt x="0" y="170659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65953"/>
            <a:ext cx="3336038" cy="1347682"/>
            <a:chOff x="0" y="0"/>
            <a:chExt cx="4448050" cy="1796909"/>
          </a:xfrm>
        </p:grpSpPr>
        <p:sp>
          <p:nvSpPr>
            <p:cNvPr id="3" name="Freeform 3"/>
            <p:cNvSpPr/>
            <p:nvPr/>
          </p:nvSpPr>
          <p:spPr>
            <a:xfrm rot="-586919">
              <a:off x="915157" y="34528"/>
              <a:ext cx="466355" cy="699970"/>
            </a:xfrm>
            <a:custGeom>
              <a:avLst/>
              <a:gdLst/>
              <a:ahLst/>
              <a:cxnLst/>
              <a:rect l="l" t="t" r="r" b="b"/>
              <a:pathLst>
                <a:path w="466355" h="699970">
                  <a:moveTo>
                    <a:pt x="0" y="0"/>
                  </a:moveTo>
                  <a:lnTo>
                    <a:pt x="466355" y="0"/>
                  </a:lnTo>
                  <a:lnTo>
                    <a:pt x="466355" y="699971"/>
                  </a:lnTo>
                  <a:lnTo>
                    <a:pt x="0" y="6999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 rot="-3527984">
              <a:off x="503875" y="121299"/>
              <a:ext cx="425574" cy="638760"/>
            </a:xfrm>
            <a:custGeom>
              <a:avLst/>
              <a:gdLst/>
              <a:ahLst/>
              <a:cxnLst/>
              <a:rect l="l" t="t" r="r" b="b"/>
              <a:pathLst>
                <a:path w="425574" h="638760">
                  <a:moveTo>
                    <a:pt x="0" y="0"/>
                  </a:moveTo>
                  <a:lnTo>
                    <a:pt x="425574" y="0"/>
                  </a:lnTo>
                  <a:lnTo>
                    <a:pt x="425574" y="638760"/>
                  </a:lnTo>
                  <a:lnTo>
                    <a:pt x="0" y="6387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 rot="-6078961">
              <a:off x="221086" y="399711"/>
              <a:ext cx="390806" cy="586575"/>
            </a:xfrm>
            <a:custGeom>
              <a:avLst/>
              <a:gdLst/>
              <a:ahLst/>
              <a:cxnLst/>
              <a:rect l="l" t="t" r="r" b="b"/>
              <a:pathLst>
                <a:path w="390806" h="586575">
                  <a:moveTo>
                    <a:pt x="0" y="0"/>
                  </a:moveTo>
                  <a:lnTo>
                    <a:pt x="390806" y="0"/>
                  </a:lnTo>
                  <a:lnTo>
                    <a:pt x="390806" y="586575"/>
                  </a:lnTo>
                  <a:lnTo>
                    <a:pt x="0" y="5865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 rot="-7906289">
              <a:off x="136525" y="721177"/>
              <a:ext cx="347580" cy="521696"/>
            </a:xfrm>
            <a:custGeom>
              <a:avLst/>
              <a:gdLst/>
              <a:ahLst/>
              <a:cxnLst/>
              <a:rect l="l" t="t" r="r" b="b"/>
              <a:pathLst>
                <a:path w="347580" h="521696">
                  <a:moveTo>
                    <a:pt x="0" y="0"/>
                  </a:moveTo>
                  <a:lnTo>
                    <a:pt x="347579" y="0"/>
                  </a:lnTo>
                  <a:lnTo>
                    <a:pt x="347579" y="521695"/>
                  </a:lnTo>
                  <a:lnTo>
                    <a:pt x="0" y="5216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 rot="-10285624">
              <a:off x="212313" y="1062796"/>
              <a:ext cx="302405" cy="453891"/>
            </a:xfrm>
            <a:custGeom>
              <a:avLst/>
              <a:gdLst/>
              <a:ahLst/>
              <a:cxnLst/>
              <a:rect l="l" t="t" r="r" b="b"/>
              <a:pathLst>
                <a:path w="302405" h="453891">
                  <a:moveTo>
                    <a:pt x="0" y="0"/>
                  </a:moveTo>
                  <a:lnTo>
                    <a:pt x="302405" y="0"/>
                  </a:lnTo>
                  <a:lnTo>
                    <a:pt x="302405" y="453891"/>
                  </a:lnTo>
                  <a:lnTo>
                    <a:pt x="0" y="4538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 rot="-1578899">
              <a:off x="427047" y="1276528"/>
              <a:ext cx="261444" cy="392411"/>
            </a:xfrm>
            <a:custGeom>
              <a:avLst/>
              <a:gdLst/>
              <a:ahLst/>
              <a:cxnLst/>
              <a:rect l="l" t="t" r="r" b="b"/>
              <a:pathLst>
                <a:path w="261444" h="392411">
                  <a:moveTo>
                    <a:pt x="0" y="0"/>
                  </a:moveTo>
                  <a:lnTo>
                    <a:pt x="261444" y="0"/>
                  </a:lnTo>
                  <a:lnTo>
                    <a:pt x="261444" y="392411"/>
                  </a:lnTo>
                  <a:lnTo>
                    <a:pt x="0" y="3924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 rot="6582263">
              <a:off x="723505" y="1453153"/>
              <a:ext cx="233178" cy="349985"/>
            </a:xfrm>
            <a:custGeom>
              <a:avLst/>
              <a:gdLst/>
              <a:ahLst/>
              <a:cxnLst/>
              <a:rect l="l" t="t" r="r" b="b"/>
              <a:pathLst>
                <a:path w="233178" h="349985">
                  <a:moveTo>
                    <a:pt x="0" y="0"/>
                  </a:moveTo>
                  <a:lnTo>
                    <a:pt x="233177" y="0"/>
                  </a:lnTo>
                  <a:lnTo>
                    <a:pt x="233177" y="349985"/>
                  </a:lnTo>
                  <a:lnTo>
                    <a:pt x="0" y="3499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668397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K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034758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a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422903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n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2181657" y="731913"/>
              <a:ext cx="372287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u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780533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S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2455310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r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2752546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v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3003108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i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3256949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v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3597635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e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3992181" y="1101515"/>
              <a:ext cx="184337" cy="3508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960" spc="-68">
                  <a:solidFill>
                    <a:srgbClr val="E9A500"/>
                  </a:solidFill>
                  <a:latin typeface="Sunborn"/>
                  <a:ea typeface="Sunborn"/>
                  <a:cs typeface="Sunborn"/>
                  <a:sym typeface="Sunborn"/>
                </a:rPr>
                <a:t>2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4231271" y="1105127"/>
              <a:ext cx="216779" cy="3508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960" spc="-68">
                  <a:solidFill>
                    <a:srgbClr val="DC9C02"/>
                  </a:solidFill>
                  <a:latin typeface="Sunborn"/>
                  <a:ea typeface="Sunborn"/>
                  <a:cs typeface="Sunborn"/>
                  <a:sym typeface="Sunborn"/>
                </a:rPr>
                <a:t>0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4186597" y="1101515"/>
              <a:ext cx="60475" cy="3508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960" spc="-68">
                  <a:solidFill>
                    <a:srgbClr val="DC9C02"/>
                  </a:solidFill>
                  <a:latin typeface="Sunborn"/>
                  <a:ea typeface="Sunborn"/>
                  <a:cs typeface="Sunborn"/>
                  <a:sym typeface="Sunborn"/>
                </a:rPr>
                <a:t>.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4500955" y="1739794"/>
            <a:ext cx="2758345" cy="245871"/>
            <a:chOff x="0" y="0"/>
            <a:chExt cx="726478" cy="64756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F9B31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726478" cy="1028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8221136" y="1028700"/>
            <a:ext cx="9038164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320"/>
              </a:lnSpc>
            </a:pPr>
            <a:r>
              <a:rPr lang="en-US" sz="3600" b="1">
                <a:solidFill>
                  <a:srgbClr val="10101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Late &amp; Long-Term Side Effects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637242" y="2976430"/>
            <a:ext cx="11443650" cy="529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 b="1">
                <a:solidFill>
                  <a:srgbClr val="00136F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Managing Immune-Related Late Effects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637242" y="3954404"/>
            <a:ext cx="13689416" cy="4417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78"/>
              </a:lnSpc>
            </a:pPr>
            <a:r>
              <a:rPr lang="en-US" sz="2900" b="1" spc="-107">
                <a:solidFill>
                  <a:srgbClr val="000000"/>
                </a:solidFill>
                <a:latin typeface="Univers Bold"/>
                <a:ea typeface="Univers Bold"/>
                <a:cs typeface="Univers Bold"/>
                <a:sym typeface="Univers Bold"/>
              </a:rPr>
              <a:t>Monitoring</a:t>
            </a:r>
          </a:p>
          <a:p>
            <a:pPr marL="663429" lvl="1" indent="-331715" algn="l">
              <a:lnSpc>
                <a:spcPts val="4978"/>
              </a:lnSpc>
              <a:buFont typeface="Arial"/>
              <a:buChar char="•"/>
            </a:pPr>
            <a:r>
              <a:rPr lang="en-US" sz="2900" spc="-107">
                <a:solidFill>
                  <a:srgbClr val="000000"/>
                </a:solidFill>
                <a:latin typeface="Univers"/>
                <a:ea typeface="Univers"/>
                <a:cs typeface="Univers"/>
                <a:sym typeface="Univers"/>
              </a:rPr>
              <a:t>Extended follow-up for delayed immune-related adverse events (</a:t>
            </a:r>
            <a:r>
              <a:rPr lang="en-US" sz="2900" spc="-107" err="1">
                <a:solidFill>
                  <a:srgbClr val="000000"/>
                </a:solidFill>
                <a:latin typeface="Univers"/>
                <a:ea typeface="Univers"/>
                <a:cs typeface="Univers"/>
                <a:sym typeface="Univers"/>
              </a:rPr>
              <a:t>irAEs</a:t>
            </a:r>
            <a:r>
              <a:rPr lang="en-US" sz="2900" spc="-107">
                <a:solidFill>
                  <a:srgbClr val="000000"/>
                </a:solidFill>
                <a:latin typeface="Univers"/>
                <a:ea typeface="Univers"/>
                <a:cs typeface="Univers"/>
                <a:sym typeface="Univers"/>
              </a:rPr>
              <a:t>)</a:t>
            </a:r>
          </a:p>
          <a:p>
            <a:pPr marL="663429" lvl="1" indent="-331715" algn="l">
              <a:lnSpc>
                <a:spcPts val="4978"/>
              </a:lnSpc>
              <a:buFont typeface="Arial"/>
              <a:buChar char="•"/>
            </a:pPr>
            <a:r>
              <a:rPr lang="en-US" sz="2900" spc="-107">
                <a:solidFill>
                  <a:srgbClr val="000000"/>
                </a:solidFill>
                <a:latin typeface="Univers"/>
                <a:ea typeface="Univers"/>
                <a:cs typeface="Univers"/>
                <a:sym typeface="Univers"/>
              </a:rPr>
              <a:t>Screen endocrine, pulmonary, cardiac, and GI systems regularly</a:t>
            </a:r>
          </a:p>
          <a:p>
            <a:pPr algn="l">
              <a:lnSpc>
                <a:spcPts val="4978"/>
              </a:lnSpc>
            </a:pPr>
            <a:r>
              <a:rPr lang="en-US" sz="2900" b="1" spc="-107">
                <a:solidFill>
                  <a:srgbClr val="000000"/>
                </a:solidFill>
                <a:latin typeface="Univers Bold"/>
                <a:ea typeface="Univers Bold"/>
                <a:cs typeface="Univers Bold"/>
                <a:sym typeface="Univers Bold"/>
              </a:rPr>
              <a:t>Management</a:t>
            </a:r>
          </a:p>
          <a:p>
            <a:pPr marL="663429" lvl="1" indent="-331715" algn="l">
              <a:lnSpc>
                <a:spcPts val="4978"/>
              </a:lnSpc>
              <a:buFont typeface="Arial"/>
              <a:buChar char="•"/>
            </a:pPr>
            <a:r>
              <a:rPr lang="en-US" sz="2900" spc="-107">
                <a:solidFill>
                  <a:srgbClr val="000000"/>
                </a:solidFill>
                <a:latin typeface="Univers"/>
                <a:ea typeface="Univers"/>
                <a:cs typeface="Univers"/>
                <a:sym typeface="Univers"/>
              </a:rPr>
              <a:t>May require steroids or immunosuppressants long after active treatment. </a:t>
            </a:r>
          </a:p>
          <a:p>
            <a:pPr algn="l">
              <a:lnSpc>
                <a:spcPts val="4978"/>
              </a:lnSpc>
            </a:pPr>
            <a:r>
              <a:rPr lang="en-US" sz="2900" b="1" spc="-107">
                <a:solidFill>
                  <a:srgbClr val="000000"/>
                </a:solidFill>
                <a:latin typeface="Univers Bold"/>
                <a:ea typeface="Univers Bold"/>
                <a:cs typeface="Univers Bold"/>
                <a:sym typeface="Univers Bold"/>
              </a:rPr>
              <a:t>Collaboration is Essential</a:t>
            </a:r>
          </a:p>
          <a:p>
            <a:pPr marL="663429" lvl="1" indent="-331715" algn="l">
              <a:lnSpc>
                <a:spcPts val="4978"/>
              </a:lnSpc>
              <a:buFont typeface="Arial"/>
              <a:buChar char="•"/>
            </a:pPr>
            <a:r>
              <a:rPr lang="en-US" sz="2900" spc="-107">
                <a:solidFill>
                  <a:srgbClr val="000000"/>
                </a:solidFill>
                <a:latin typeface="Univers"/>
                <a:ea typeface="Univers"/>
                <a:cs typeface="Univers"/>
                <a:sym typeface="Univers"/>
              </a:rPr>
              <a:t>oncology, primary care, endocrinology, cardiology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4321284" y="8687435"/>
            <a:ext cx="2938016" cy="570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00"/>
              </a:lnSpc>
              <a:spcBef>
                <a:spcPct val="0"/>
              </a:spcBef>
            </a:pPr>
            <a:r>
              <a:rPr lang="en-US" sz="1100" spc="-38">
                <a:solidFill>
                  <a:srgbClr val="000000"/>
                </a:solidFill>
                <a:latin typeface="Univers"/>
                <a:ea typeface="Univers"/>
                <a:cs typeface="Univers"/>
                <a:sym typeface="Univers"/>
              </a:rPr>
              <a:t>· NCCN Guidelines Version 1.2025</a:t>
            </a:r>
          </a:p>
          <a:p>
            <a:pPr algn="l">
              <a:lnSpc>
                <a:spcPts val="1100"/>
              </a:lnSpc>
              <a:spcBef>
                <a:spcPct val="0"/>
              </a:spcBef>
            </a:pPr>
            <a:r>
              <a:rPr lang="en-US" sz="1100" spc="-38">
                <a:solidFill>
                  <a:srgbClr val="000000"/>
                </a:solidFill>
                <a:latin typeface="Univers"/>
                <a:ea typeface="Univers"/>
                <a:cs typeface="Univers"/>
                <a:sym typeface="Univers"/>
              </a:rPr>
              <a:t>- CAR T-Cell-Related Toxicities</a:t>
            </a:r>
          </a:p>
          <a:p>
            <a:pPr algn="l">
              <a:lnSpc>
                <a:spcPts val="1100"/>
              </a:lnSpc>
              <a:spcBef>
                <a:spcPct val="0"/>
              </a:spcBef>
            </a:pPr>
            <a:r>
              <a:rPr lang="en-US" sz="1100" spc="-38">
                <a:solidFill>
                  <a:srgbClr val="000000"/>
                </a:solidFill>
                <a:latin typeface="Univers"/>
                <a:ea typeface="Univers"/>
                <a:cs typeface="Univers"/>
                <a:sym typeface="Univers"/>
              </a:rPr>
              <a:t>- Immune Checkpoint Inhibitor-Related Toxicities</a:t>
            </a:r>
          </a:p>
          <a:p>
            <a:pPr algn="l">
              <a:lnSpc>
                <a:spcPts val="1100"/>
              </a:lnSpc>
              <a:spcBef>
                <a:spcPct val="0"/>
              </a:spcBef>
            </a:pPr>
            <a:r>
              <a:rPr lang="en-US" sz="1100" spc="-38">
                <a:solidFill>
                  <a:srgbClr val="000000"/>
                </a:solidFill>
                <a:latin typeface="Univers"/>
                <a:ea typeface="Univers"/>
                <a:cs typeface="Univers"/>
                <a:sym typeface="Univers"/>
              </a:rPr>
              <a:t>- Lymphocyte Engager-Related Toxicities</a:t>
            </a:r>
          </a:p>
        </p:txBody>
      </p:sp>
      <p:sp>
        <p:nvSpPr>
          <p:cNvPr id="30" name="Freeform 30"/>
          <p:cNvSpPr/>
          <p:nvPr/>
        </p:nvSpPr>
        <p:spPr>
          <a:xfrm>
            <a:off x="15048163" y="2335350"/>
            <a:ext cx="1663929" cy="1706594"/>
          </a:xfrm>
          <a:custGeom>
            <a:avLst/>
            <a:gdLst/>
            <a:ahLst/>
            <a:cxnLst/>
            <a:rect l="l" t="t" r="r" b="b"/>
            <a:pathLst>
              <a:path w="1663929" h="1706594">
                <a:moveTo>
                  <a:pt x="0" y="0"/>
                </a:moveTo>
                <a:lnTo>
                  <a:pt x="1663929" y="0"/>
                </a:lnTo>
                <a:lnTo>
                  <a:pt x="1663929" y="1706594"/>
                </a:lnTo>
                <a:lnTo>
                  <a:pt x="0" y="170659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65953"/>
            <a:ext cx="3336038" cy="1347682"/>
            <a:chOff x="0" y="0"/>
            <a:chExt cx="4448050" cy="1796909"/>
          </a:xfrm>
        </p:grpSpPr>
        <p:sp>
          <p:nvSpPr>
            <p:cNvPr id="3" name="Freeform 3"/>
            <p:cNvSpPr/>
            <p:nvPr/>
          </p:nvSpPr>
          <p:spPr>
            <a:xfrm rot="-586919">
              <a:off x="915157" y="34528"/>
              <a:ext cx="466355" cy="699970"/>
            </a:xfrm>
            <a:custGeom>
              <a:avLst/>
              <a:gdLst/>
              <a:ahLst/>
              <a:cxnLst/>
              <a:rect l="l" t="t" r="r" b="b"/>
              <a:pathLst>
                <a:path w="466355" h="699970">
                  <a:moveTo>
                    <a:pt x="0" y="0"/>
                  </a:moveTo>
                  <a:lnTo>
                    <a:pt x="466355" y="0"/>
                  </a:lnTo>
                  <a:lnTo>
                    <a:pt x="466355" y="699971"/>
                  </a:lnTo>
                  <a:lnTo>
                    <a:pt x="0" y="6999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 rot="-3527984">
              <a:off x="503875" y="121299"/>
              <a:ext cx="425574" cy="638760"/>
            </a:xfrm>
            <a:custGeom>
              <a:avLst/>
              <a:gdLst/>
              <a:ahLst/>
              <a:cxnLst/>
              <a:rect l="l" t="t" r="r" b="b"/>
              <a:pathLst>
                <a:path w="425574" h="638760">
                  <a:moveTo>
                    <a:pt x="0" y="0"/>
                  </a:moveTo>
                  <a:lnTo>
                    <a:pt x="425574" y="0"/>
                  </a:lnTo>
                  <a:lnTo>
                    <a:pt x="425574" y="638760"/>
                  </a:lnTo>
                  <a:lnTo>
                    <a:pt x="0" y="6387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 rot="-6078961">
              <a:off x="221086" y="399711"/>
              <a:ext cx="390806" cy="586575"/>
            </a:xfrm>
            <a:custGeom>
              <a:avLst/>
              <a:gdLst/>
              <a:ahLst/>
              <a:cxnLst/>
              <a:rect l="l" t="t" r="r" b="b"/>
              <a:pathLst>
                <a:path w="390806" h="586575">
                  <a:moveTo>
                    <a:pt x="0" y="0"/>
                  </a:moveTo>
                  <a:lnTo>
                    <a:pt x="390806" y="0"/>
                  </a:lnTo>
                  <a:lnTo>
                    <a:pt x="390806" y="586575"/>
                  </a:lnTo>
                  <a:lnTo>
                    <a:pt x="0" y="5865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 rot="-7906289">
              <a:off x="136525" y="721177"/>
              <a:ext cx="347580" cy="521696"/>
            </a:xfrm>
            <a:custGeom>
              <a:avLst/>
              <a:gdLst/>
              <a:ahLst/>
              <a:cxnLst/>
              <a:rect l="l" t="t" r="r" b="b"/>
              <a:pathLst>
                <a:path w="347580" h="521696">
                  <a:moveTo>
                    <a:pt x="0" y="0"/>
                  </a:moveTo>
                  <a:lnTo>
                    <a:pt x="347579" y="0"/>
                  </a:lnTo>
                  <a:lnTo>
                    <a:pt x="347579" y="521695"/>
                  </a:lnTo>
                  <a:lnTo>
                    <a:pt x="0" y="5216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 rot="-10285624">
              <a:off x="212313" y="1062796"/>
              <a:ext cx="302405" cy="453891"/>
            </a:xfrm>
            <a:custGeom>
              <a:avLst/>
              <a:gdLst/>
              <a:ahLst/>
              <a:cxnLst/>
              <a:rect l="l" t="t" r="r" b="b"/>
              <a:pathLst>
                <a:path w="302405" h="453891">
                  <a:moveTo>
                    <a:pt x="0" y="0"/>
                  </a:moveTo>
                  <a:lnTo>
                    <a:pt x="302405" y="0"/>
                  </a:lnTo>
                  <a:lnTo>
                    <a:pt x="302405" y="453891"/>
                  </a:lnTo>
                  <a:lnTo>
                    <a:pt x="0" y="4538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 rot="-1578899">
              <a:off x="427047" y="1276528"/>
              <a:ext cx="261444" cy="392411"/>
            </a:xfrm>
            <a:custGeom>
              <a:avLst/>
              <a:gdLst/>
              <a:ahLst/>
              <a:cxnLst/>
              <a:rect l="l" t="t" r="r" b="b"/>
              <a:pathLst>
                <a:path w="261444" h="392411">
                  <a:moveTo>
                    <a:pt x="0" y="0"/>
                  </a:moveTo>
                  <a:lnTo>
                    <a:pt x="261444" y="0"/>
                  </a:lnTo>
                  <a:lnTo>
                    <a:pt x="261444" y="392411"/>
                  </a:lnTo>
                  <a:lnTo>
                    <a:pt x="0" y="3924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 rot="6582263">
              <a:off x="723505" y="1453153"/>
              <a:ext cx="233178" cy="349985"/>
            </a:xfrm>
            <a:custGeom>
              <a:avLst/>
              <a:gdLst/>
              <a:ahLst/>
              <a:cxnLst/>
              <a:rect l="l" t="t" r="r" b="b"/>
              <a:pathLst>
                <a:path w="233178" h="349985">
                  <a:moveTo>
                    <a:pt x="0" y="0"/>
                  </a:moveTo>
                  <a:lnTo>
                    <a:pt x="233177" y="0"/>
                  </a:lnTo>
                  <a:lnTo>
                    <a:pt x="233177" y="349985"/>
                  </a:lnTo>
                  <a:lnTo>
                    <a:pt x="0" y="3499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668397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K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034758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a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422903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n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2181657" y="731913"/>
              <a:ext cx="372287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u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780533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S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2455310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r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2752546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v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3003108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i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3256949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v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3597635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e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3992181" y="1101515"/>
              <a:ext cx="184337" cy="3508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960" spc="-68">
                  <a:solidFill>
                    <a:srgbClr val="E9A500"/>
                  </a:solidFill>
                  <a:latin typeface="Sunborn"/>
                  <a:ea typeface="Sunborn"/>
                  <a:cs typeface="Sunborn"/>
                  <a:sym typeface="Sunborn"/>
                </a:rPr>
                <a:t>2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4231271" y="1105127"/>
              <a:ext cx="216779" cy="3508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960" spc="-68">
                  <a:solidFill>
                    <a:srgbClr val="DC9C02"/>
                  </a:solidFill>
                  <a:latin typeface="Sunborn"/>
                  <a:ea typeface="Sunborn"/>
                  <a:cs typeface="Sunborn"/>
                  <a:sym typeface="Sunborn"/>
                </a:rPr>
                <a:t>0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4186597" y="1101515"/>
              <a:ext cx="60475" cy="3508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960" spc="-68">
                  <a:solidFill>
                    <a:srgbClr val="DC9C02"/>
                  </a:solidFill>
                  <a:latin typeface="Sunborn"/>
                  <a:ea typeface="Sunborn"/>
                  <a:cs typeface="Sunborn"/>
                  <a:sym typeface="Sunborn"/>
                </a:rPr>
                <a:t>.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4500955" y="1739794"/>
            <a:ext cx="2758345" cy="245871"/>
            <a:chOff x="0" y="0"/>
            <a:chExt cx="726478" cy="64756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F9B31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726478" cy="1028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6" name="Freeform 26"/>
          <p:cNvSpPr/>
          <p:nvPr/>
        </p:nvSpPr>
        <p:spPr>
          <a:xfrm>
            <a:off x="15048163" y="2413635"/>
            <a:ext cx="1663929" cy="1706594"/>
          </a:xfrm>
          <a:custGeom>
            <a:avLst/>
            <a:gdLst/>
            <a:ahLst/>
            <a:cxnLst/>
            <a:rect l="l" t="t" r="r" b="b"/>
            <a:pathLst>
              <a:path w="1663929" h="1706594">
                <a:moveTo>
                  <a:pt x="0" y="0"/>
                </a:moveTo>
                <a:lnTo>
                  <a:pt x="1663929" y="0"/>
                </a:lnTo>
                <a:lnTo>
                  <a:pt x="1663929" y="1706594"/>
                </a:lnTo>
                <a:lnTo>
                  <a:pt x="0" y="170659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TextBox 27"/>
          <p:cNvSpPr txBox="1"/>
          <p:nvPr/>
        </p:nvSpPr>
        <p:spPr>
          <a:xfrm>
            <a:off x="8221136" y="1028700"/>
            <a:ext cx="9038164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320"/>
              </a:lnSpc>
            </a:pPr>
            <a:r>
              <a:rPr lang="en-US" sz="3600" b="1">
                <a:solidFill>
                  <a:srgbClr val="10101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Late &amp; Long-Term Side Effects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602569" y="3280822"/>
            <a:ext cx="11443650" cy="529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 b="1">
                <a:solidFill>
                  <a:srgbClr val="00136F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Managing Immune-Related Late Effects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2005220" y="4317583"/>
            <a:ext cx="14277559" cy="35557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09"/>
              </a:lnSpc>
            </a:pPr>
            <a:r>
              <a:rPr lang="en-US" sz="2900" b="1" spc="-110">
                <a:solidFill>
                  <a:srgbClr val="000000"/>
                </a:solidFill>
                <a:latin typeface="Univers Bold"/>
                <a:ea typeface="Univers Bold"/>
                <a:cs typeface="Univers Bold"/>
                <a:sym typeface="Univers Bold"/>
              </a:rPr>
              <a:t>Quality of Life</a:t>
            </a:r>
          </a:p>
          <a:p>
            <a:pPr marL="682409" lvl="1" indent="-341205" algn="l">
              <a:lnSpc>
                <a:spcPts val="4709"/>
              </a:lnSpc>
              <a:buFont typeface="Arial"/>
              <a:buChar char="•"/>
            </a:pPr>
            <a:r>
              <a:rPr lang="en-US" sz="2900" spc="-110">
                <a:solidFill>
                  <a:srgbClr val="000000"/>
                </a:solidFill>
                <a:latin typeface="Univers"/>
                <a:ea typeface="Univers"/>
                <a:cs typeface="Univers"/>
                <a:sym typeface="Univers"/>
              </a:rPr>
              <a:t>Chronic fatigue, pain, or mood changes may persist</a:t>
            </a:r>
          </a:p>
          <a:p>
            <a:pPr marL="682409" lvl="1" indent="-341205" algn="l">
              <a:lnSpc>
                <a:spcPts val="4709"/>
              </a:lnSpc>
              <a:buFont typeface="Arial"/>
              <a:buChar char="•"/>
            </a:pPr>
            <a:r>
              <a:rPr lang="en-US" sz="2900" spc="-110">
                <a:solidFill>
                  <a:srgbClr val="000000"/>
                </a:solidFill>
                <a:latin typeface="Univers"/>
                <a:ea typeface="Univers"/>
                <a:cs typeface="Univers"/>
                <a:sym typeface="Univers"/>
              </a:rPr>
              <a:t>Importance of mental health support &amp; patient education on self-monitoring</a:t>
            </a:r>
          </a:p>
          <a:p>
            <a:pPr algn="l">
              <a:lnSpc>
                <a:spcPts val="4709"/>
              </a:lnSpc>
            </a:pPr>
            <a:endParaRPr lang="en-US" sz="2900" b="1" spc="-110">
              <a:solidFill>
                <a:srgbClr val="000000"/>
              </a:solidFill>
              <a:latin typeface="Univers Bold"/>
              <a:ea typeface="Univers Bold"/>
              <a:cs typeface="Univers Bold"/>
              <a:sym typeface="Univers Bold"/>
            </a:endParaRPr>
          </a:p>
          <a:p>
            <a:pPr algn="l">
              <a:lnSpc>
                <a:spcPts val="4709"/>
              </a:lnSpc>
            </a:pPr>
            <a:r>
              <a:rPr lang="en-US" sz="2900" b="1" spc="-110">
                <a:solidFill>
                  <a:srgbClr val="000000"/>
                </a:solidFill>
                <a:latin typeface="Univers Bold"/>
                <a:ea typeface="Univers Bold"/>
                <a:cs typeface="Univers Bold"/>
                <a:sym typeface="Univers Bold"/>
              </a:rPr>
              <a:t>Current survivorship guidelines</a:t>
            </a:r>
          </a:p>
          <a:p>
            <a:pPr marL="682409" lvl="1" indent="-341205" algn="l">
              <a:lnSpc>
                <a:spcPts val="4709"/>
              </a:lnSpc>
              <a:buFont typeface="Arial"/>
              <a:buChar char="•"/>
            </a:pPr>
            <a:r>
              <a:rPr lang="en-US" sz="2900" spc="-110">
                <a:solidFill>
                  <a:srgbClr val="000000"/>
                </a:solidFill>
                <a:latin typeface="Univers"/>
                <a:ea typeface="Univers"/>
                <a:cs typeface="Univers"/>
                <a:sym typeface="Univers"/>
              </a:rPr>
              <a:t>Rarely address late immunotherapy effects in BC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4321284" y="8687435"/>
            <a:ext cx="2938016" cy="570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00"/>
              </a:lnSpc>
              <a:spcBef>
                <a:spcPct val="0"/>
              </a:spcBef>
            </a:pPr>
            <a:r>
              <a:rPr lang="en-US" sz="1100" b="1" spc="-38">
                <a:solidFill>
                  <a:srgbClr val="000000"/>
                </a:solidFill>
                <a:latin typeface="Univers Bold"/>
                <a:ea typeface="Univers Bold"/>
                <a:cs typeface="Univers Bold"/>
                <a:sym typeface="Univers Bold"/>
              </a:rPr>
              <a:t>NCCN Guidelines Version 1.2025</a:t>
            </a:r>
          </a:p>
          <a:p>
            <a:pPr algn="l">
              <a:lnSpc>
                <a:spcPts val="1100"/>
              </a:lnSpc>
              <a:spcBef>
                <a:spcPct val="0"/>
              </a:spcBef>
            </a:pPr>
            <a:r>
              <a:rPr lang="en-US" sz="1100" spc="-38">
                <a:solidFill>
                  <a:srgbClr val="000000"/>
                </a:solidFill>
                <a:latin typeface="Univers"/>
                <a:ea typeface="Univers"/>
                <a:cs typeface="Univers"/>
                <a:sym typeface="Univers"/>
              </a:rPr>
              <a:t>- CAR T-Cell-Related Toxicities</a:t>
            </a:r>
          </a:p>
          <a:p>
            <a:pPr algn="l">
              <a:lnSpc>
                <a:spcPts val="1100"/>
              </a:lnSpc>
              <a:spcBef>
                <a:spcPct val="0"/>
              </a:spcBef>
            </a:pPr>
            <a:r>
              <a:rPr lang="en-US" sz="1100" spc="-38">
                <a:solidFill>
                  <a:srgbClr val="000000"/>
                </a:solidFill>
                <a:latin typeface="Univers"/>
                <a:ea typeface="Univers"/>
                <a:cs typeface="Univers"/>
                <a:sym typeface="Univers"/>
              </a:rPr>
              <a:t>- Immune Checkpoint Inhibitor-Related Toxicities</a:t>
            </a:r>
          </a:p>
          <a:p>
            <a:pPr algn="l">
              <a:lnSpc>
                <a:spcPts val="1100"/>
              </a:lnSpc>
              <a:spcBef>
                <a:spcPct val="0"/>
              </a:spcBef>
            </a:pPr>
            <a:r>
              <a:rPr lang="en-US" sz="1100" spc="-38">
                <a:solidFill>
                  <a:srgbClr val="000000"/>
                </a:solidFill>
                <a:latin typeface="Univers"/>
                <a:ea typeface="Univers"/>
                <a:cs typeface="Univers"/>
                <a:sym typeface="Univers"/>
              </a:rPr>
              <a:t>- Lymphocyte Engager-Related Toxicities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65953"/>
            <a:ext cx="3336038" cy="1347682"/>
            <a:chOff x="0" y="0"/>
            <a:chExt cx="4448050" cy="1796909"/>
          </a:xfrm>
        </p:grpSpPr>
        <p:sp>
          <p:nvSpPr>
            <p:cNvPr id="3" name="Freeform 3"/>
            <p:cNvSpPr/>
            <p:nvPr/>
          </p:nvSpPr>
          <p:spPr>
            <a:xfrm rot="-586919">
              <a:off x="915157" y="34528"/>
              <a:ext cx="466355" cy="699970"/>
            </a:xfrm>
            <a:custGeom>
              <a:avLst/>
              <a:gdLst/>
              <a:ahLst/>
              <a:cxnLst/>
              <a:rect l="l" t="t" r="r" b="b"/>
              <a:pathLst>
                <a:path w="466355" h="699970">
                  <a:moveTo>
                    <a:pt x="0" y="0"/>
                  </a:moveTo>
                  <a:lnTo>
                    <a:pt x="466355" y="0"/>
                  </a:lnTo>
                  <a:lnTo>
                    <a:pt x="466355" y="699971"/>
                  </a:lnTo>
                  <a:lnTo>
                    <a:pt x="0" y="6999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 rot="-3527984">
              <a:off x="503875" y="121299"/>
              <a:ext cx="425574" cy="638760"/>
            </a:xfrm>
            <a:custGeom>
              <a:avLst/>
              <a:gdLst/>
              <a:ahLst/>
              <a:cxnLst/>
              <a:rect l="l" t="t" r="r" b="b"/>
              <a:pathLst>
                <a:path w="425574" h="638760">
                  <a:moveTo>
                    <a:pt x="0" y="0"/>
                  </a:moveTo>
                  <a:lnTo>
                    <a:pt x="425574" y="0"/>
                  </a:lnTo>
                  <a:lnTo>
                    <a:pt x="425574" y="638760"/>
                  </a:lnTo>
                  <a:lnTo>
                    <a:pt x="0" y="6387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 rot="-6078961">
              <a:off x="221086" y="399711"/>
              <a:ext cx="390806" cy="586575"/>
            </a:xfrm>
            <a:custGeom>
              <a:avLst/>
              <a:gdLst/>
              <a:ahLst/>
              <a:cxnLst/>
              <a:rect l="l" t="t" r="r" b="b"/>
              <a:pathLst>
                <a:path w="390806" h="586575">
                  <a:moveTo>
                    <a:pt x="0" y="0"/>
                  </a:moveTo>
                  <a:lnTo>
                    <a:pt x="390806" y="0"/>
                  </a:lnTo>
                  <a:lnTo>
                    <a:pt x="390806" y="586575"/>
                  </a:lnTo>
                  <a:lnTo>
                    <a:pt x="0" y="5865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 rot="-7906289">
              <a:off x="136525" y="721177"/>
              <a:ext cx="347580" cy="521696"/>
            </a:xfrm>
            <a:custGeom>
              <a:avLst/>
              <a:gdLst/>
              <a:ahLst/>
              <a:cxnLst/>
              <a:rect l="l" t="t" r="r" b="b"/>
              <a:pathLst>
                <a:path w="347580" h="521696">
                  <a:moveTo>
                    <a:pt x="0" y="0"/>
                  </a:moveTo>
                  <a:lnTo>
                    <a:pt x="347579" y="0"/>
                  </a:lnTo>
                  <a:lnTo>
                    <a:pt x="347579" y="521695"/>
                  </a:lnTo>
                  <a:lnTo>
                    <a:pt x="0" y="5216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 rot="-10285624">
              <a:off x="212313" y="1062796"/>
              <a:ext cx="302405" cy="453891"/>
            </a:xfrm>
            <a:custGeom>
              <a:avLst/>
              <a:gdLst/>
              <a:ahLst/>
              <a:cxnLst/>
              <a:rect l="l" t="t" r="r" b="b"/>
              <a:pathLst>
                <a:path w="302405" h="453891">
                  <a:moveTo>
                    <a:pt x="0" y="0"/>
                  </a:moveTo>
                  <a:lnTo>
                    <a:pt x="302405" y="0"/>
                  </a:lnTo>
                  <a:lnTo>
                    <a:pt x="302405" y="453891"/>
                  </a:lnTo>
                  <a:lnTo>
                    <a:pt x="0" y="4538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 rot="-1578899">
              <a:off x="427047" y="1276528"/>
              <a:ext cx="261444" cy="392411"/>
            </a:xfrm>
            <a:custGeom>
              <a:avLst/>
              <a:gdLst/>
              <a:ahLst/>
              <a:cxnLst/>
              <a:rect l="l" t="t" r="r" b="b"/>
              <a:pathLst>
                <a:path w="261444" h="392411">
                  <a:moveTo>
                    <a:pt x="0" y="0"/>
                  </a:moveTo>
                  <a:lnTo>
                    <a:pt x="261444" y="0"/>
                  </a:lnTo>
                  <a:lnTo>
                    <a:pt x="261444" y="392411"/>
                  </a:lnTo>
                  <a:lnTo>
                    <a:pt x="0" y="3924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 rot="6582263">
              <a:off x="723505" y="1453153"/>
              <a:ext cx="233178" cy="349985"/>
            </a:xfrm>
            <a:custGeom>
              <a:avLst/>
              <a:gdLst/>
              <a:ahLst/>
              <a:cxnLst/>
              <a:rect l="l" t="t" r="r" b="b"/>
              <a:pathLst>
                <a:path w="233178" h="349985">
                  <a:moveTo>
                    <a:pt x="0" y="0"/>
                  </a:moveTo>
                  <a:lnTo>
                    <a:pt x="233177" y="0"/>
                  </a:lnTo>
                  <a:lnTo>
                    <a:pt x="233177" y="349985"/>
                  </a:lnTo>
                  <a:lnTo>
                    <a:pt x="0" y="3499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668397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K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034758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a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422903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n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2181657" y="731913"/>
              <a:ext cx="372287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u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780533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S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2455310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r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2752546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v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3003108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i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3256949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v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3597635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e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3992181" y="1101515"/>
              <a:ext cx="184337" cy="3508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960" spc="-68">
                  <a:solidFill>
                    <a:srgbClr val="E9A500"/>
                  </a:solidFill>
                  <a:latin typeface="Sunborn"/>
                  <a:ea typeface="Sunborn"/>
                  <a:cs typeface="Sunborn"/>
                  <a:sym typeface="Sunborn"/>
                </a:rPr>
                <a:t>2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4231271" y="1105127"/>
              <a:ext cx="216779" cy="3508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960" spc="-68">
                  <a:solidFill>
                    <a:srgbClr val="DC9C02"/>
                  </a:solidFill>
                  <a:latin typeface="Sunborn"/>
                  <a:ea typeface="Sunborn"/>
                  <a:cs typeface="Sunborn"/>
                  <a:sym typeface="Sunborn"/>
                </a:rPr>
                <a:t>0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4186597" y="1101515"/>
              <a:ext cx="60475" cy="3508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960" spc="-68">
                  <a:solidFill>
                    <a:srgbClr val="DC9C02"/>
                  </a:solidFill>
                  <a:latin typeface="Sunborn"/>
                  <a:ea typeface="Sunborn"/>
                  <a:cs typeface="Sunborn"/>
                  <a:sym typeface="Sunborn"/>
                </a:rPr>
                <a:t>.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4500955" y="1739794"/>
            <a:ext cx="2758345" cy="245871"/>
            <a:chOff x="0" y="0"/>
            <a:chExt cx="726478" cy="64756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F9B31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726478" cy="1028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8221136" y="1028700"/>
            <a:ext cx="9038164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320"/>
              </a:lnSpc>
            </a:pPr>
            <a:r>
              <a:rPr lang="en-US" sz="3600" b="1">
                <a:solidFill>
                  <a:srgbClr val="10101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Risk Reduction &amp; Health Promotion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2394723" y="3815052"/>
            <a:ext cx="13498860" cy="5122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7911" lvl="1" indent="-313956" algn="l">
              <a:lnSpc>
                <a:spcPts val="5409"/>
              </a:lnSpc>
              <a:buFont typeface="Arial"/>
              <a:buChar char="•"/>
            </a:pPr>
            <a:r>
              <a:rPr lang="en-US" sz="2900" spc="-101">
                <a:solidFill>
                  <a:srgbClr val="000000"/>
                </a:solidFill>
                <a:latin typeface="Univers"/>
                <a:ea typeface="Univers"/>
                <a:cs typeface="Univers"/>
                <a:sym typeface="Univers"/>
              </a:rPr>
              <a:t>Encourage </a:t>
            </a:r>
            <a:r>
              <a:rPr lang="en-US" sz="2900" b="1" spc="-101">
                <a:solidFill>
                  <a:srgbClr val="000000"/>
                </a:solidFill>
                <a:latin typeface="Univers Bold"/>
                <a:ea typeface="Univers Bold"/>
                <a:cs typeface="Univers Bold"/>
                <a:sym typeface="Univers Bold"/>
              </a:rPr>
              <a:t>exercise</a:t>
            </a:r>
            <a:r>
              <a:rPr lang="en-US" sz="2900" spc="-101">
                <a:solidFill>
                  <a:srgbClr val="000000"/>
                </a:solidFill>
                <a:latin typeface="Univers"/>
                <a:ea typeface="Univers"/>
                <a:cs typeface="Univers"/>
                <a:sym typeface="Univers"/>
              </a:rPr>
              <a:t> &amp; </a:t>
            </a:r>
            <a:r>
              <a:rPr lang="en-US" sz="2900" b="1" spc="-101">
                <a:solidFill>
                  <a:srgbClr val="000000"/>
                </a:solidFill>
                <a:latin typeface="Univers Bold"/>
                <a:ea typeface="Univers Bold"/>
                <a:cs typeface="Univers Bold"/>
                <a:sym typeface="Univers Bold"/>
              </a:rPr>
              <a:t>healthy weight</a:t>
            </a:r>
          </a:p>
          <a:p>
            <a:pPr marL="627911" lvl="1" indent="-313956" algn="l">
              <a:lnSpc>
                <a:spcPts val="5409"/>
              </a:lnSpc>
              <a:buFont typeface="Arial"/>
              <a:buChar char="•"/>
            </a:pPr>
            <a:r>
              <a:rPr lang="en-US" sz="2900" b="1" spc="-101">
                <a:solidFill>
                  <a:srgbClr val="000000"/>
                </a:solidFill>
                <a:latin typeface="Univers Bold"/>
                <a:ea typeface="Univers Bold"/>
                <a:cs typeface="Univers Bold"/>
                <a:sym typeface="Univers Bold"/>
              </a:rPr>
              <a:t>Limit alcohol </a:t>
            </a:r>
            <a:r>
              <a:rPr lang="en-US" sz="2900" spc="-101">
                <a:solidFill>
                  <a:srgbClr val="000000"/>
                </a:solidFill>
                <a:latin typeface="Univers"/>
                <a:ea typeface="Univers"/>
                <a:cs typeface="Univers"/>
                <a:sym typeface="Univers"/>
              </a:rPr>
              <a:t>(≥3 drinks/week increases recurrence risk).</a:t>
            </a:r>
          </a:p>
          <a:p>
            <a:pPr marL="627911" lvl="1" indent="-313956" algn="l">
              <a:lnSpc>
                <a:spcPts val="5409"/>
              </a:lnSpc>
              <a:buFont typeface="Arial"/>
              <a:buChar char="•"/>
            </a:pPr>
            <a:r>
              <a:rPr lang="en-US" sz="2900" spc="-101">
                <a:solidFill>
                  <a:srgbClr val="000000"/>
                </a:solidFill>
                <a:latin typeface="Univers"/>
                <a:ea typeface="Univers"/>
                <a:cs typeface="Univers"/>
                <a:sym typeface="Univers"/>
              </a:rPr>
              <a:t>Support </a:t>
            </a:r>
            <a:r>
              <a:rPr lang="en-US" sz="2900" b="1" spc="-101">
                <a:solidFill>
                  <a:srgbClr val="000000"/>
                </a:solidFill>
                <a:latin typeface="Univers Bold"/>
                <a:ea typeface="Univers Bold"/>
                <a:cs typeface="Univers Bold"/>
                <a:sym typeface="Univers Bold"/>
              </a:rPr>
              <a:t>smoking cessation</a:t>
            </a:r>
          </a:p>
          <a:p>
            <a:pPr marL="627911" lvl="1" indent="-313956" algn="l">
              <a:lnSpc>
                <a:spcPts val="5409"/>
              </a:lnSpc>
              <a:buFont typeface="Arial"/>
              <a:buChar char="•"/>
            </a:pPr>
            <a:r>
              <a:rPr lang="en-US" sz="2900" spc="-101">
                <a:solidFill>
                  <a:srgbClr val="000000"/>
                </a:solidFill>
                <a:latin typeface="Univers"/>
                <a:ea typeface="Univers"/>
                <a:cs typeface="Univers"/>
                <a:sym typeface="Univers"/>
              </a:rPr>
              <a:t>Maintain </a:t>
            </a:r>
            <a:r>
              <a:rPr lang="en-US" sz="2900" b="1" spc="-101">
                <a:solidFill>
                  <a:srgbClr val="000000"/>
                </a:solidFill>
                <a:latin typeface="Univers Bold"/>
                <a:ea typeface="Univers Bold"/>
                <a:cs typeface="Univers Bold"/>
                <a:sym typeface="Univers Bold"/>
              </a:rPr>
              <a:t>routine preventive care</a:t>
            </a:r>
            <a:r>
              <a:rPr lang="en-US" sz="2900" spc="-101">
                <a:solidFill>
                  <a:srgbClr val="000000"/>
                </a:solidFill>
                <a:latin typeface="Univers"/>
                <a:ea typeface="Univers"/>
                <a:cs typeface="Univers"/>
                <a:sym typeface="Univers"/>
              </a:rPr>
              <a:t> &amp; vaccinations</a:t>
            </a:r>
          </a:p>
          <a:p>
            <a:pPr marL="1255822" lvl="2" indent="-418607" algn="l">
              <a:lnSpc>
                <a:spcPts val="5409"/>
              </a:lnSpc>
              <a:buFont typeface="Arial"/>
              <a:buChar char="⚬"/>
            </a:pPr>
            <a:r>
              <a:rPr lang="en-US" sz="2900" b="1" spc="-101">
                <a:solidFill>
                  <a:srgbClr val="000000"/>
                </a:solidFill>
                <a:latin typeface="Univers Bold"/>
                <a:ea typeface="Univers Bold"/>
                <a:cs typeface="Univers Bold"/>
                <a:sym typeface="Univers Bold"/>
              </a:rPr>
              <a:t>Gynecology visits </a:t>
            </a:r>
            <a:r>
              <a:rPr lang="en-US" sz="2900" spc="-101">
                <a:solidFill>
                  <a:srgbClr val="000000"/>
                </a:solidFill>
                <a:latin typeface="Univers"/>
                <a:ea typeface="Univers"/>
                <a:cs typeface="Univers"/>
                <a:sym typeface="Univers"/>
              </a:rPr>
              <a:t>recommended annually for: </a:t>
            </a:r>
          </a:p>
          <a:p>
            <a:pPr marL="1883733" lvl="3" indent="-470933" algn="l">
              <a:lnSpc>
                <a:spcPts val="4304"/>
              </a:lnSpc>
              <a:buFont typeface="Arial"/>
              <a:buChar char="￭"/>
            </a:pPr>
            <a:r>
              <a:rPr lang="en-US" sz="2900" spc="-101">
                <a:solidFill>
                  <a:srgbClr val="000000"/>
                </a:solidFill>
                <a:latin typeface="Univers"/>
                <a:ea typeface="Univers"/>
                <a:cs typeface="Univers"/>
                <a:sym typeface="Univers"/>
              </a:rPr>
              <a:t>Women taking endocrine therapy (e.g., tamoxifen) with an intact uterus </a:t>
            </a:r>
          </a:p>
          <a:p>
            <a:pPr marL="1883733" lvl="3" indent="-470933" algn="l">
              <a:lnSpc>
                <a:spcPts val="4304"/>
              </a:lnSpc>
              <a:buFont typeface="Arial"/>
              <a:buChar char="￭"/>
            </a:pPr>
            <a:r>
              <a:rPr lang="en-US" sz="2900" spc="-101">
                <a:solidFill>
                  <a:srgbClr val="000000"/>
                </a:solidFill>
                <a:latin typeface="Univers"/>
                <a:ea typeface="Univers"/>
                <a:cs typeface="Univers"/>
                <a:sym typeface="Univers"/>
              </a:rPr>
              <a:t>If post-menopausal, any vaginal bleeding is abnormal </a:t>
            </a:r>
          </a:p>
          <a:p>
            <a:pPr marL="1883733" lvl="3" indent="-470933" algn="l">
              <a:lnSpc>
                <a:spcPts val="4304"/>
              </a:lnSpc>
              <a:buFont typeface="Arial"/>
              <a:buChar char="￭"/>
            </a:pPr>
            <a:r>
              <a:rPr lang="en-US" sz="2900" spc="-101">
                <a:solidFill>
                  <a:srgbClr val="000000"/>
                </a:solidFill>
                <a:latin typeface="Univers"/>
                <a:ea typeface="Univers"/>
                <a:cs typeface="Univers"/>
                <a:sym typeface="Univers"/>
              </a:rPr>
              <a:t>1-2% of women taking tamoxifen develop endometrial cancer 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28700" y="3021189"/>
            <a:ext cx="7392222" cy="529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 b="1">
                <a:solidFill>
                  <a:srgbClr val="00136F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Keep doing these things!</a:t>
            </a:r>
          </a:p>
        </p:txBody>
      </p:sp>
      <p:sp>
        <p:nvSpPr>
          <p:cNvPr id="29" name="Freeform 29"/>
          <p:cNvSpPr/>
          <p:nvPr/>
        </p:nvSpPr>
        <p:spPr>
          <a:xfrm>
            <a:off x="15203997" y="2413635"/>
            <a:ext cx="1379172" cy="1362507"/>
          </a:xfrm>
          <a:custGeom>
            <a:avLst/>
            <a:gdLst/>
            <a:ahLst/>
            <a:cxnLst/>
            <a:rect l="l" t="t" r="r" b="b"/>
            <a:pathLst>
              <a:path w="1379172" h="1362507">
                <a:moveTo>
                  <a:pt x="0" y="0"/>
                </a:moveTo>
                <a:lnTo>
                  <a:pt x="1379172" y="0"/>
                </a:lnTo>
                <a:lnTo>
                  <a:pt x="1379172" y="1362507"/>
                </a:lnTo>
                <a:lnTo>
                  <a:pt x="0" y="136250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65953"/>
            <a:ext cx="3336038" cy="1347682"/>
            <a:chOff x="0" y="0"/>
            <a:chExt cx="4448050" cy="1796909"/>
          </a:xfrm>
        </p:grpSpPr>
        <p:sp>
          <p:nvSpPr>
            <p:cNvPr id="3" name="Freeform 3"/>
            <p:cNvSpPr/>
            <p:nvPr/>
          </p:nvSpPr>
          <p:spPr>
            <a:xfrm rot="-586919">
              <a:off x="915157" y="34528"/>
              <a:ext cx="466355" cy="699970"/>
            </a:xfrm>
            <a:custGeom>
              <a:avLst/>
              <a:gdLst/>
              <a:ahLst/>
              <a:cxnLst/>
              <a:rect l="l" t="t" r="r" b="b"/>
              <a:pathLst>
                <a:path w="466355" h="699970">
                  <a:moveTo>
                    <a:pt x="0" y="0"/>
                  </a:moveTo>
                  <a:lnTo>
                    <a:pt x="466355" y="0"/>
                  </a:lnTo>
                  <a:lnTo>
                    <a:pt x="466355" y="699971"/>
                  </a:lnTo>
                  <a:lnTo>
                    <a:pt x="0" y="6999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 rot="-3527984">
              <a:off x="503875" y="121299"/>
              <a:ext cx="425574" cy="638760"/>
            </a:xfrm>
            <a:custGeom>
              <a:avLst/>
              <a:gdLst/>
              <a:ahLst/>
              <a:cxnLst/>
              <a:rect l="l" t="t" r="r" b="b"/>
              <a:pathLst>
                <a:path w="425574" h="638760">
                  <a:moveTo>
                    <a:pt x="0" y="0"/>
                  </a:moveTo>
                  <a:lnTo>
                    <a:pt x="425574" y="0"/>
                  </a:lnTo>
                  <a:lnTo>
                    <a:pt x="425574" y="638760"/>
                  </a:lnTo>
                  <a:lnTo>
                    <a:pt x="0" y="6387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 rot="-6078961">
              <a:off x="221086" y="399711"/>
              <a:ext cx="390806" cy="586575"/>
            </a:xfrm>
            <a:custGeom>
              <a:avLst/>
              <a:gdLst/>
              <a:ahLst/>
              <a:cxnLst/>
              <a:rect l="l" t="t" r="r" b="b"/>
              <a:pathLst>
                <a:path w="390806" h="586575">
                  <a:moveTo>
                    <a:pt x="0" y="0"/>
                  </a:moveTo>
                  <a:lnTo>
                    <a:pt x="390806" y="0"/>
                  </a:lnTo>
                  <a:lnTo>
                    <a:pt x="390806" y="586575"/>
                  </a:lnTo>
                  <a:lnTo>
                    <a:pt x="0" y="5865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 rot="-7906289">
              <a:off x="136525" y="721177"/>
              <a:ext cx="347580" cy="521696"/>
            </a:xfrm>
            <a:custGeom>
              <a:avLst/>
              <a:gdLst/>
              <a:ahLst/>
              <a:cxnLst/>
              <a:rect l="l" t="t" r="r" b="b"/>
              <a:pathLst>
                <a:path w="347580" h="521696">
                  <a:moveTo>
                    <a:pt x="0" y="0"/>
                  </a:moveTo>
                  <a:lnTo>
                    <a:pt x="347579" y="0"/>
                  </a:lnTo>
                  <a:lnTo>
                    <a:pt x="347579" y="521695"/>
                  </a:lnTo>
                  <a:lnTo>
                    <a:pt x="0" y="5216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 rot="-10285624">
              <a:off x="212313" y="1062796"/>
              <a:ext cx="302405" cy="453891"/>
            </a:xfrm>
            <a:custGeom>
              <a:avLst/>
              <a:gdLst/>
              <a:ahLst/>
              <a:cxnLst/>
              <a:rect l="l" t="t" r="r" b="b"/>
              <a:pathLst>
                <a:path w="302405" h="453891">
                  <a:moveTo>
                    <a:pt x="0" y="0"/>
                  </a:moveTo>
                  <a:lnTo>
                    <a:pt x="302405" y="0"/>
                  </a:lnTo>
                  <a:lnTo>
                    <a:pt x="302405" y="453891"/>
                  </a:lnTo>
                  <a:lnTo>
                    <a:pt x="0" y="4538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 rot="-1578899">
              <a:off x="427047" y="1276528"/>
              <a:ext cx="261444" cy="392411"/>
            </a:xfrm>
            <a:custGeom>
              <a:avLst/>
              <a:gdLst/>
              <a:ahLst/>
              <a:cxnLst/>
              <a:rect l="l" t="t" r="r" b="b"/>
              <a:pathLst>
                <a:path w="261444" h="392411">
                  <a:moveTo>
                    <a:pt x="0" y="0"/>
                  </a:moveTo>
                  <a:lnTo>
                    <a:pt x="261444" y="0"/>
                  </a:lnTo>
                  <a:lnTo>
                    <a:pt x="261444" y="392411"/>
                  </a:lnTo>
                  <a:lnTo>
                    <a:pt x="0" y="3924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 rot="6582263">
              <a:off x="723505" y="1453153"/>
              <a:ext cx="233178" cy="349985"/>
            </a:xfrm>
            <a:custGeom>
              <a:avLst/>
              <a:gdLst/>
              <a:ahLst/>
              <a:cxnLst/>
              <a:rect l="l" t="t" r="r" b="b"/>
              <a:pathLst>
                <a:path w="233178" h="349985">
                  <a:moveTo>
                    <a:pt x="0" y="0"/>
                  </a:moveTo>
                  <a:lnTo>
                    <a:pt x="233177" y="0"/>
                  </a:lnTo>
                  <a:lnTo>
                    <a:pt x="233177" y="349985"/>
                  </a:lnTo>
                  <a:lnTo>
                    <a:pt x="0" y="3499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668397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K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034758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a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422903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n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2181657" y="731913"/>
              <a:ext cx="372287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u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780533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S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2455310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r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2752546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v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3003108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i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3256949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v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3597635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e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3992181" y="1101515"/>
              <a:ext cx="184337" cy="3508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960" spc="-68">
                  <a:solidFill>
                    <a:srgbClr val="E9A500"/>
                  </a:solidFill>
                  <a:latin typeface="Sunborn"/>
                  <a:ea typeface="Sunborn"/>
                  <a:cs typeface="Sunborn"/>
                  <a:sym typeface="Sunborn"/>
                </a:rPr>
                <a:t>2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4231271" y="1105127"/>
              <a:ext cx="216779" cy="3508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960" spc="-68">
                  <a:solidFill>
                    <a:srgbClr val="DC9C02"/>
                  </a:solidFill>
                  <a:latin typeface="Sunborn"/>
                  <a:ea typeface="Sunborn"/>
                  <a:cs typeface="Sunborn"/>
                  <a:sym typeface="Sunborn"/>
                </a:rPr>
                <a:t>0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4186597" y="1101515"/>
              <a:ext cx="60475" cy="3508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960" spc="-68">
                  <a:solidFill>
                    <a:srgbClr val="DC9C02"/>
                  </a:solidFill>
                  <a:latin typeface="Sunborn"/>
                  <a:ea typeface="Sunborn"/>
                  <a:cs typeface="Sunborn"/>
                  <a:sym typeface="Sunborn"/>
                </a:rPr>
                <a:t>.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4500955" y="1739794"/>
            <a:ext cx="2758345" cy="245871"/>
            <a:chOff x="0" y="0"/>
            <a:chExt cx="726478" cy="64756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F9B31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726478" cy="1028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8221136" y="1028700"/>
            <a:ext cx="9038164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320"/>
              </a:lnSpc>
            </a:pPr>
            <a:r>
              <a:rPr lang="en-US" sz="3600" b="1">
                <a:solidFill>
                  <a:srgbClr val="10101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Bone Health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390239" y="3938877"/>
            <a:ext cx="15507522" cy="5277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38844" lvl="1" indent="-319422" algn="l">
              <a:lnSpc>
                <a:spcPts val="4142"/>
              </a:lnSpc>
              <a:buFont typeface="Arial"/>
              <a:buChar char="•"/>
            </a:pPr>
            <a:r>
              <a:rPr lang="en-US" sz="2900" b="1" spc="-103">
                <a:solidFill>
                  <a:srgbClr val="000000"/>
                </a:solidFill>
                <a:latin typeface="Univers Bold"/>
                <a:ea typeface="Univers Bold"/>
                <a:cs typeface="Univers Bold"/>
                <a:sym typeface="Univers Bold"/>
              </a:rPr>
              <a:t>Bone Health Management for BC survivors on AI </a:t>
            </a:r>
          </a:p>
          <a:p>
            <a:pPr marL="1277689" lvl="2" indent="-425896" algn="l">
              <a:lnSpc>
                <a:spcPts val="4142"/>
              </a:lnSpc>
              <a:buFont typeface="Arial"/>
              <a:buChar char="⚬"/>
            </a:pPr>
            <a:r>
              <a:rPr lang="en-US" sz="2600" spc="-103">
                <a:solidFill>
                  <a:srgbClr val="000000"/>
                </a:solidFill>
                <a:latin typeface="Univers"/>
                <a:ea typeface="Univers"/>
                <a:cs typeface="Univers"/>
                <a:sym typeface="Univers"/>
              </a:rPr>
              <a:t>Baseline DEXA scan for all patients starting endocrine therapy with an AI </a:t>
            </a:r>
          </a:p>
          <a:p>
            <a:pPr marL="1277689" lvl="2" indent="-425896" algn="l">
              <a:lnSpc>
                <a:spcPts val="4142"/>
              </a:lnSpc>
              <a:buFont typeface="Arial"/>
              <a:buChar char="⚬"/>
            </a:pPr>
            <a:r>
              <a:rPr lang="en-US" sz="2600" spc="-103">
                <a:solidFill>
                  <a:srgbClr val="000000"/>
                </a:solidFill>
                <a:latin typeface="Univers"/>
                <a:ea typeface="Univers"/>
                <a:cs typeface="Univers"/>
                <a:sym typeface="Univers"/>
              </a:rPr>
              <a:t>Repeat DEXA scan every 2 years to monitor for osteopenia/osteoporosis </a:t>
            </a:r>
          </a:p>
          <a:p>
            <a:pPr marL="638844" lvl="1" indent="-319422" algn="l">
              <a:lnSpc>
                <a:spcPts val="4142"/>
              </a:lnSpc>
              <a:buFont typeface="Arial"/>
              <a:buChar char="•"/>
            </a:pPr>
            <a:r>
              <a:rPr lang="en-US" sz="2900" b="1" spc="-103">
                <a:solidFill>
                  <a:srgbClr val="000000"/>
                </a:solidFill>
                <a:latin typeface="Univers Bold"/>
                <a:ea typeface="Univers Bold"/>
                <a:cs typeface="Univers Bold"/>
                <a:sym typeface="Univers Bold"/>
              </a:rPr>
              <a:t>Vitamin D and Calcium Supplementation </a:t>
            </a:r>
          </a:p>
          <a:p>
            <a:pPr marL="1277689" lvl="2" indent="-425896" algn="l">
              <a:lnSpc>
                <a:spcPts val="4142"/>
              </a:lnSpc>
              <a:buFont typeface="Arial"/>
              <a:buChar char="⚬"/>
            </a:pPr>
            <a:r>
              <a:rPr lang="en-US" sz="2600" spc="-103">
                <a:solidFill>
                  <a:srgbClr val="000000"/>
                </a:solidFill>
                <a:latin typeface="Univers"/>
                <a:ea typeface="Univers"/>
                <a:cs typeface="Univers"/>
                <a:sym typeface="Univers"/>
              </a:rPr>
              <a:t>If &lt;30 ng/mL, initiate vitamin D supplementation </a:t>
            </a:r>
          </a:p>
          <a:p>
            <a:pPr marL="1277689" lvl="2" indent="-425896" algn="l">
              <a:lnSpc>
                <a:spcPts val="4142"/>
              </a:lnSpc>
              <a:buFont typeface="Arial"/>
              <a:buChar char="⚬"/>
            </a:pPr>
            <a:r>
              <a:rPr lang="en-US" sz="2600" spc="-103">
                <a:solidFill>
                  <a:srgbClr val="000000"/>
                </a:solidFill>
                <a:latin typeface="Univers"/>
                <a:ea typeface="Univers"/>
                <a:cs typeface="Univers"/>
                <a:sym typeface="Univers"/>
              </a:rPr>
              <a:t>Recommend daily intake (Calcium 1200 mg &amp; Vitamin D3: 1000 IU)</a:t>
            </a:r>
          </a:p>
          <a:p>
            <a:pPr marL="638844" lvl="1" indent="-319422" algn="l">
              <a:lnSpc>
                <a:spcPts val="4142"/>
              </a:lnSpc>
              <a:buFont typeface="Arial"/>
              <a:buChar char="•"/>
            </a:pPr>
            <a:r>
              <a:rPr lang="en-US" sz="2900" b="1" spc="-103">
                <a:solidFill>
                  <a:srgbClr val="000000"/>
                </a:solidFill>
                <a:latin typeface="Univers Bold"/>
                <a:ea typeface="Univers Bold"/>
                <a:cs typeface="Univers Bold"/>
                <a:sym typeface="Univers Bold"/>
              </a:rPr>
              <a:t>Medications for Bone Health </a:t>
            </a:r>
          </a:p>
          <a:p>
            <a:pPr marL="1277689" lvl="2" indent="-425896" algn="l">
              <a:lnSpc>
                <a:spcPts val="4142"/>
              </a:lnSpc>
              <a:buFont typeface="Arial"/>
              <a:buChar char="⚬"/>
            </a:pPr>
            <a:r>
              <a:rPr lang="en-US" sz="2600" spc="-103">
                <a:solidFill>
                  <a:srgbClr val="000000"/>
                </a:solidFill>
                <a:latin typeface="Univers"/>
                <a:ea typeface="Univers"/>
                <a:cs typeface="Univers"/>
                <a:sym typeface="Univers"/>
              </a:rPr>
              <a:t>Bisphosphonates (e.g., zoledronic acid, denosumab) for prevention &amp; treatment</a:t>
            </a:r>
          </a:p>
          <a:p>
            <a:pPr marL="1277689" lvl="2" indent="-425896" algn="l">
              <a:lnSpc>
                <a:spcPts val="4142"/>
              </a:lnSpc>
              <a:buFont typeface="Arial"/>
              <a:buChar char="⚬"/>
            </a:pPr>
            <a:r>
              <a:rPr lang="en-US" sz="2600" spc="-103">
                <a:solidFill>
                  <a:srgbClr val="000000"/>
                </a:solidFill>
                <a:latin typeface="Univers"/>
                <a:ea typeface="Univers"/>
                <a:cs typeface="Univers"/>
                <a:sym typeface="Univers"/>
              </a:rPr>
              <a:t>Before initiating bisphosphonates conduct baseline dental evaluation to minimize risk of osteonecrosis of the jaw (rare, &lt;1%) </a:t>
            </a:r>
          </a:p>
        </p:txBody>
      </p:sp>
      <p:sp>
        <p:nvSpPr>
          <p:cNvPr id="28" name="Freeform 28"/>
          <p:cNvSpPr/>
          <p:nvPr/>
        </p:nvSpPr>
        <p:spPr>
          <a:xfrm>
            <a:off x="15033377" y="2274013"/>
            <a:ext cx="1693501" cy="1280710"/>
          </a:xfrm>
          <a:custGeom>
            <a:avLst/>
            <a:gdLst/>
            <a:ahLst/>
            <a:cxnLst/>
            <a:rect l="l" t="t" r="r" b="b"/>
            <a:pathLst>
              <a:path w="1693501" h="1280710">
                <a:moveTo>
                  <a:pt x="0" y="0"/>
                </a:moveTo>
                <a:lnTo>
                  <a:pt x="1693501" y="0"/>
                </a:lnTo>
                <a:lnTo>
                  <a:pt x="1693501" y="1280710"/>
                </a:lnTo>
                <a:lnTo>
                  <a:pt x="0" y="128071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TextBox 29"/>
          <p:cNvSpPr txBox="1"/>
          <p:nvPr/>
        </p:nvSpPr>
        <p:spPr>
          <a:xfrm>
            <a:off x="1028700" y="3019143"/>
            <a:ext cx="7392222" cy="529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 b="1">
                <a:solidFill>
                  <a:srgbClr val="00136F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Keep doing these things!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65953"/>
            <a:ext cx="3336038" cy="1347682"/>
            <a:chOff x="0" y="0"/>
            <a:chExt cx="4448050" cy="1796909"/>
          </a:xfrm>
        </p:grpSpPr>
        <p:sp>
          <p:nvSpPr>
            <p:cNvPr id="3" name="Freeform 3"/>
            <p:cNvSpPr/>
            <p:nvPr/>
          </p:nvSpPr>
          <p:spPr>
            <a:xfrm rot="-586919">
              <a:off x="915157" y="34528"/>
              <a:ext cx="466355" cy="699970"/>
            </a:xfrm>
            <a:custGeom>
              <a:avLst/>
              <a:gdLst/>
              <a:ahLst/>
              <a:cxnLst/>
              <a:rect l="l" t="t" r="r" b="b"/>
              <a:pathLst>
                <a:path w="466355" h="699970">
                  <a:moveTo>
                    <a:pt x="0" y="0"/>
                  </a:moveTo>
                  <a:lnTo>
                    <a:pt x="466355" y="0"/>
                  </a:lnTo>
                  <a:lnTo>
                    <a:pt x="466355" y="699971"/>
                  </a:lnTo>
                  <a:lnTo>
                    <a:pt x="0" y="6999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 rot="-3527984">
              <a:off x="503875" y="121299"/>
              <a:ext cx="425574" cy="638760"/>
            </a:xfrm>
            <a:custGeom>
              <a:avLst/>
              <a:gdLst/>
              <a:ahLst/>
              <a:cxnLst/>
              <a:rect l="l" t="t" r="r" b="b"/>
              <a:pathLst>
                <a:path w="425574" h="638760">
                  <a:moveTo>
                    <a:pt x="0" y="0"/>
                  </a:moveTo>
                  <a:lnTo>
                    <a:pt x="425574" y="0"/>
                  </a:lnTo>
                  <a:lnTo>
                    <a:pt x="425574" y="638760"/>
                  </a:lnTo>
                  <a:lnTo>
                    <a:pt x="0" y="6387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 rot="-6078961">
              <a:off x="221086" y="399711"/>
              <a:ext cx="390806" cy="586575"/>
            </a:xfrm>
            <a:custGeom>
              <a:avLst/>
              <a:gdLst/>
              <a:ahLst/>
              <a:cxnLst/>
              <a:rect l="l" t="t" r="r" b="b"/>
              <a:pathLst>
                <a:path w="390806" h="586575">
                  <a:moveTo>
                    <a:pt x="0" y="0"/>
                  </a:moveTo>
                  <a:lnTo>
                    <a:pt x="390806" y="0"/>
                  </a:lnTo>
                  <a:lnTo>
                    <a:pt x="390806" y="586575"/>
                  </a:lnTo>
                  <a:lnTo>
                    <a:pt x="0" y="5865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 rot="-7906289">
              <a:off x="136525" y="721177"/>
              <a:ext cx="347580" cy="521696"/>
            </a:xfrm>
            <a:custGeom>
              <a:avLst/>
              <a:gdLst/>
              <a:ahLst/>
              <a:cxnLst/>
              <a:rect l="l" t="t" r="r" b="b"/>
              <a:pathLst>
                <a:path w="347580" h="521696">
                  <a:moveTo>
                    <a:pt x="0" y="0"/>
                  </a:moveTo>
                  <a:lnTo>
                    <a:pt x="347579" y="0"/>
                  </a:lnTo>
                  <a:lnTo>
                    <a:pt x="347579" y="521695"/>
                  </a:lnTo>
                  <a:lnTo>
                    <a:pt x="0" y="5216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 rot="-10285624">
              <a:off x="212313" y="1062796"/>
              <a:ext cx="302405" cy="453891"/>
            </a:xfrm>
            <a:custGeom>
              <a:avLst/>
              <a:gdLst/>
              <a:ahLst/>
              <a:cxnLst/>
              <a:rect l="l" t="t" r="r" b="b"/>
              <a:pathLst>
                <a:path w="302405" h="453891">
                  <a:moveTo>
                    <a:pt x="0" y="0"/>
                  </a:moveTo>
                  <a:lnTo>
                    <a:pt x="302405" y="0"/>
                  </a:lnTo>
                  <a:lnTo>
                    <a:pt x="302405" y="453891"/>
                  </a:lnTo>
                  <a:lnTo>
                    <a:pt x="0" y="4538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 rot="-1578899">
              <a:off x="427047" y="1276528"/>
              <a:ext cx="261444" cy="392411"/>
            </a:xfrm>
            <a:custGeom>
              <a:avLst/>
              <a:gdLst/>
              <a:ahLst/>
              <a:cxnLst/>
              <a:rect l="l" t="t" r="r" b="b"/>
              <a:pathLst>
                <a:path w="261444" h="392411">
                  <a:moveTo>
                    <a:pt x="0" y="0"/>
                  </a:moveTo>
                  <a:lnTo>
                    <a:pt x="261444" y="0"/>
                  </a:lnTo>
                  <a:lnTo>
                    <a:pt x="261444" y="392411"/>
                  </a:lnTo>
                  <a:lnTo>
                    <a:pt x="0" y="3924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 rot="6582263">
              <a:off x="723505" y="1453153"/>
              <a:ext cx="233178" cy="349985"/>
            </a:xfrm>
            <a:custGeom>
              <a:avLst/>
              <a:gdLst/>
              <a:ahLst/>
              <a:cxnLst/>
              <a:rect l="l" t="t" r="r" b="b"/>
              <a:pathLst>
                <a:path w="233178" h="349985">
                  <a:moveTo>
                    <a:pt x="0" y="0"/>
                  </a:moveTo>
                  <a:lnTo>
                    <a:pt x="233177" y="0"/>
                  </a:lnTo>
                  <a:lnTo>
                    <a:pt x="233177" y="349985"/>
                  </a:lnTo>
                  <a:lnTo>
                    <a:pt x="0" y="3499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668397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K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034758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a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422903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n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2181657" y="731913"/>
              <a:ext cx="372287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u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780533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S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2455310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r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2752546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v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3003108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i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3256949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v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3597635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e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3992181" y="1101515"/>
              <a:ext cx="184337" cy="3508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960" spc="-68">
                  <a:solidFill>
                    <a:srgbClr val="E9A500"/>
                  </a:solidFill>
                  <a:latin typeface="Sunborn"/>
                  <a:ea typeface="Sunborn"/>
                  <a:cs typeface="Sunborn"/>
                  <a:sym typeface="Sunborn"/>
                </a:rPr>
                <a:t>2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4231271" y="1105127"/>
              <a:ext cx="216779" cy="3508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960" spc="-68">
                  <a:solidFill>
                    <a:srgbClr val="DC9C02"/>
                  </a:solidFill>
                  <a:latin typeface="Sunborn"/>
                  <a:ea typeface="Sunborn"/>
                  <a:cs typeface="Sunborn"/>
                  <a:sym typeface="Sunborn"/>
                </a:rPr>
                <a:t>0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4186597" y="1101515"/>
              <a:ext cx="60475" cy="3508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960" spc="-68">
                  <a:solidFill>
                    <a:srgbClr val="DC9C02"/>
                  </a:solidFill>
                  <a:latin typeface="Sunborn"/>
                  <a:ea typeface="Sunborn"/>
                  <a:cs typeface="Sunborn"/>
                  <a:sym typeface="Sunborn"/>
                </a:rPr>
                <a:t>.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4500955" y="1739794"/>
            <a:ext cx="2758345" cy="245871"/>
            <a:chOff x="0" y="0"/>
            <a:chExt cx="726478" cy="64756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F9B31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726478" cy="1028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8221136" y="1028700"/>
            <a:ext cx="9038164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320"/>
              </a:lnSpc>
            </a:pPr>
            <a:r>
              <a:rPr lang="en-US" sz="3600" b="1">
                <a:solidFill>
                  <a:srgbClr val="10101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Psychosocial &amp; Quality of Life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2401583" y="4381500"/>
            <a:ext cx="9409733" cy="30834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10067" lvl="1" indent="-355034" algn="l">
              <a:lnSpc>
                <a:spcPts val="4867"/>
              </a:lnSpc>
              <a:buFont typeface="Arial"/>
              <a:buChar char="•"/>
            </a:pPr>
            <a:r>
              <a:rPr lang="en-US" sz="2900" spc="-115">
                <a:solidFill>
                  <a:srgbClr val="000000"/>
                </a:solidFill>
                <a:latin typeface="Univers"/>
                <a:ea typeface="Univers"/>
                <a:cs typeface="Univers"/>
                <a:sym typeface="Univers"/>
              </a:rPr>
              <a:t>Fear of recurrence</a:t>
            </a:r>
          </a:p>
          <a:p>
            <a:pPr marL="710067" lvl="1" indent="-355034" algn="l">
              <a:lnSpc>
                <a:spcPts val="4867"/>
              </a:lnSpc>
              <a:buFont typeface="Arial"/>
              <a:buChar char="•"/>
            </a:pPr>
            <a:r>
              <a:rPr lang="en-US" sz="2900" spc="-115">
                <a:solidFill>
                  <a:srgbClr val="000000"/>
                </a:solidFill>
                <a:latin typeface="Univers"/>
                <a:ea typeface="Univers"/>
                <a:cs typeface="Univers"/>
                <a:sym typeface="Univers"/>
              </a:rPr>
              <a:t>Depression, anxiety</a:t>
            </a:r>
          </a:p>
          <a:p>
            <a:pPr marL="710067" lvl="1" indent="-355034" algn="l">
              <a:lnSpc>
                <a:spcPts val="4867"/>
              </a:lnSpc>
              <a:buFont typeface="Arial"/>
              <a:buChar char="•"/>
            </a:pPr>
            <a:r>
              <a:rPr lang="en-US" sz="2900" spc="-115">
                <a:solidFill>
                  <a:srgbClr val="000000"/>
                </a:solidFill>
                <a:latin typeface="Univers"/>
                <a:ea typeface="Univers"/>
                <a:cs typeface="Univers"/>
                <a:sym typeface="Univers"/>
              </a:rPr>
              <a:t>Body image &amp; sexual health concerns</a:t>
            </a:r>
          </a:p>
          <a:p>
            <a:pPr marL="710067" lvl="1" indent="-355034" algn="l">
              <a:lnSpc>
                <a:spcPts val="4867"/>
              </a:lnSpc>
              <a:buFont typeface="Arial"/>
              <a:buChar char="•"/>
            </a:pPr>
            <a:r>
              <a:rPr lang="en-US" sz="2900" spc="-115">
                <a:solidFill>
                  <a:srgbClr val="000000"/>
                </a:solidFill>
                <a:latin typeface="Univers"/>
                <a:ea typeface="Univers"/>
                <a:cs typeface="Univers"/>
                <a:sym typeface="Univers"/>
              </a:rPr>
              <a:t>Sleep disturbances &amp; fatigue (30% of survivors)</a:t>
            </a:r>
          </a:p>
          <a:p>
            <a:pPr marL="710067" lvl="1" indent="-355034" algn="l">
              <a:lnSpc>
                <a:spcPts val="4867"/>
              </a:lnSpc>
              <a:buFont typeface="Arial"/>
              <a:buChar char="•"/>
            </a:pPr>
            <a:r>
              <a:rPr lang="en-US" sz="2900" spc="-115">
                <a:solidFill>
                  <a:srgbClr val="000000"/>
                </a:solidFill>
                <a:latin typeface="Univers"/>
                <a:ea typeface="Univers"/>
                <a:cs typeface="Univers"/>
                <a:sym typeface="Univers"/>
              </a:rPr>
              <a:t>Cognitive changes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570789" y="3461245"/>
            <a:ext cx="13619753" cy="629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55"/>
              </a:lnSpc>
            </a:pPr>
            <a:r>
              <a:rPr lang="en-US" sz="4200" b="1">
                <a:solidFill>
                  <a:srgbClr val="00136F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How does your practice screen for &amp; address...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2496800" y="8701405"/>
            <a:ext cx="4498044" cy="518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99"/>
              </a:lnSpc>
              <a:spcBef>
                <a:spcPct val="0"/>
              </a:spcBef>
            </a:pPr>
            <a:r>
              <a:rPr lang="en-US" sz="1299" spc="-45">
                <a:solidFill>
                  <a:srgbClr val="000000"/>
                </a:solidFill>
                <a:latin typeface="Univers"/>
                <a:ea typeface="Univers"/>
                <a:cs typeface="Univers"/>
                <a:sym typeface="Univers"/>
              </a:rPr>
              <a:t>NCCN Guidelines Version 2.2025. Cancer-Related Fatigue</a:t>
            </a:r>
          </a:p>
          <a:p>
            <a:pPr algn="l">
              <a:lnSpc>
                <a:spcPts val="1299"/>
              </a:lnSpc>
              <a:spcBef>
                <a:spcPct val="0"/>
              </a:spcBef>
            </a:pPr>
            <a:r>
              <a:rPr lang="en-US" sz="1299" spc="-45">
                <a:solidFill>
                  <a:srgbClr val="000000"/>
                </a:solidFill>
                <a:latin typeface="Univers"/>
                <a:ea typeface="Univers"/>
                <a:cs typeface="Univers"/>
                <a:sym typeface="Univers"/>
              </a:rPr>
              <a:t> </a:t>
            </a:r>
          </a:p>
          <a:p>
            <a:pPr algn="l">
              <a:lnSpc>
                <a:spcPts val="1299"/>
              </a:lnSpc>
              <a:spcBef>
                <a:spcPct val="0"/>
              </a:spcBef>
            </a:pPr>
            <a:r>
              <a:rPr lang="en-US" sz="1299" spc="-45">
                <a:solidFill>
                  <a:srgbClr val="000000"/>
                </a:solidFill>
                <a:latin typeface="Univers"/>
                <a:ea typeface="Univers"/>
                <a:cs typeface="Univers"/>
                <a:sym typeface="Univers"/>
              </a:rPr>
              <a:t>NCCN Guidelines Version 2.2025. Distress Management</a:t>
            </a:r>
          </a:p>
        </p:txBody>
      </p:sp>
      <p:sp>
        <p:nvSpPr>
          <p:cNvPr id="30" name="Freeform 30"/>
          <p:cNvSpPr/>
          <p:nvPr/>
        </p:nvSpPr>
        <p:spPr>
          <a:xfrm>
            <a:off x="15190542" y="2413635"/>
            <a:ext cx="1379172" cy="1362507"/>
          </a:xfrm>
          <a:custGeom>
            <a:avLst/>
            <a:gdLst/>
            <a:ahLst/>
            <a:cxnLst/>
            <a:rect l="l" t="t" r="r" b="b"/>
            <a:pathLst>
              <a:path w="1379172" h="1362507">
                <a:moveTo>
                  <a:pt x="0" y="0"/>
                </a:moveTo>
                <a:lnTo>
                  <a:pt x="1379172" y="0"/>
                </a:lnTo>
                <a:lnTo>
                  <a:pt x="1379172" y="1362507"/>
                </a:lnTo>
                <a:lnTo>
                  <a:pt x="0" y="136250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65953"/>
            <a:ext cx="3336038" cy="1347682"/>
            <a:chOff x="0" y="0"/>
            <a:chExt cx="4448050" cy="1796909"/>
          </a:xfrm>
        </p:grpSpPr>
        <p:sp>
          <p:nvSpPr>
            <p:cNvPr id="3" name="Freeform 3"/>
            <p:cNvSpPr/>
            <p:nvPr/>
          </p:nvSpPr>
          <p:spPr>
            <a:xfrm rot="-586919">
              <a:off x="915157" y="34528"/>
              <a:ext cx="466355" cy="699970"/>
            </a:xfrm>
            <a:custGeom>
              <a:avLst/>
              <a:gdLst/>
              <a:ahLst/>
              <a:cxnLst/>
              <a:rect l="l" t="t" r="r" b="b"/>
              <a:pathLst>
                <a:path w="466355" h="699970">
                  <a:moveTo>
                    <a:pt x="0" y="0"/>
                  </a:moveTo>
                  <a:lnTo>
                    <a:pt x="466355" y="0"/>
                  </a:lnTo>
                  <a:lnTo>
                    <a:pt x="466355" y="699971"/>
                  </a:lnTo>
                  <a:lnTo>
                    <a:pt x="0" y="6999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 rot="-3527984">
              <a:off x="503875" y="121299"/>
              <a:ext cx="425574" cy="638760"/>
            </a:xfrm>
            <a:custGeom>
              <a:avLst/>
              <a:gdLst/>
              <a:ahLst/>
              <a:cxnLst/>
              <a:rect l="l" t="t" r="r" b="b"/>
              <a:pathLst>
                <a:path w="425574" h="638760">
                  <a:moveTo>
                    <a:pt x="0" y="0"/>
                  </a:moveTo>
                  <a:lnTo>
                    <a:pt x="425574" y="0"/>
                  </a:lnTo>
                  <a:lnTo>
                    <a:pt x="425574" y="638760"/>
                  </a:lnTo>
                  <a:lnTo>
                    <a:pt x="0" y="6387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 rot="-6078961">
              <a:off x="221086" y="399711"/>
              <a:ext cx="390806" cy="586575"/>
            </a:xfrm>
            <a:custGeom>
              <a:avLst/>
              <a:gdLst/>
              <a:ahLst/>
              <a:cxnLst/>
              <a:rect l="l" t="t" r="r" b="b"/>
              <a:pathLst>
                <a:path w="390806" h="586575">
                  <a:moveTo>
                    <a:pt x="0" y="0"/>
                  </a:moveTo>
                  <a:lnTo>
                    <a:pt x="390806" y="0"/>
                  </a:lnTo>
                  <a:lnTo>
                    <a:pt x="390806" y="586575"/>
                  </a:lnTo>
                  <a:lnTo>
                    <a:pt x="0" y="5865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 rot="-7906289">
              <a:off x="136525" y="721177"/>
              <a:ext cx="347580" cy="521696"/>
            </a:xfrm>
            <a:custGeom>
              <a:avLst/>
              <a:gdLst/>
              <a:ahLst/>
              <a:cxnLst/>
              <a:rect l="l" t="t" r="r" b="b"/>
              <a:pathLst>
                <a:path w="347580" h="521696">
                  <a:moveTo>
                    <a:pt x="0" y="0"/>
                  </a:moveTo>
                  <a:lnTo>
                    <a:pt x="347579" y="0"/>
                  </a:lnTo>
                  <a:lnTo>
                    <a:pt x="347579" y="521695"/>
                  </a:lnTo>
                  <a:lnTo>
                    <a:pt x="0" y="5216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 rot="-10285624">
              <a:off x="212313" y="1062796"/>
              <a:ext cx="302405" cy="453891"/>
            </a:xfrm>
            <a:custGeom>
              <a:avLst/>
              <a:gdLst/>
              <a:ahLst/>
              <a:cxnLst/>
              <a:rect l="l" t="t" r="r" b="b"/>
              <a:pathLst>
                <a:path w="302405" h="453891">
                  <a:moveTo>
                    <a:pt x="0" y="0"/>
                  </a:moveTo>
                  <a:lnTo>
                    <a:pt x="302405" y="0"/>
                  </a:lnTo>
                  <a:lnTo>
                    <a:pt x="302405" y="453891"/>
                  </a:lnTo>
                  <a:lnTo>
                    <a:pt x="0" y="4538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 rot="-1578899">
              <a:off x="427047" y="1276528"/>
              <a:ext cx="261444" cy="392411"/>
            </a:xfrm>
            <a:custGeom>
              <a:avLst/>
              <a:gdLst/>
              <a:ahLst/>
              <a:cxnLst/>
              <a:rect l="l" t="t" r="r" b="b"/>
              <a:pathLst>
                <a:path w="261444" h="392411">
                  <a:moveTo>
                    <a:pt x="0" y="0"/>
                  </a:moveTo>
                  <a:lnTo>
                    <a:pt x="261444" y="0"/>
                  </a:lnTo>
                  <a:lnTo>
                    <a:pt x="261444" y="392411"/>
                  </a:lnTo>
                  <a:lnTo>
                    <a:pt x="0" y="3924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 rot="6582263">
              <a:off x="723505" y="1453153"/>
              <a:ext cx="233178" cy="349985"/>
            </a:xfrm>
            <a:custGeom>
              <a:avLst/>
              <a:gdLst/>
              <a:ahLst/>
              <a:cxnLst/>
              <a:rect l="l" t="t" r="r" b="b"/>
              <a:pathLst>
                <a:path w="233178" h="349985">
                  <a:moveTo>
                    <a:pt x="0" y="0"/>
                  </a:moveTo>
                  <a:lnTo>
                    <a:pt x="233177" y="0"/>
                  </a:lnTo>
                  <a:lnTo>
                    <a:pt x="233177" y="349985"/>
                  </a:lnTo>
                  <a:lnTo>
                    <a:pt x="0" y="3499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668397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K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034758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a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422903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n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2181657" y="731913"/>
              <a:ext cx="372287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u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780533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S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2455310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r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2752546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v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3003108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i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3256949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v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3597635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e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3992181" y="1101515"/>
              <a:ext cx="184337" cy="3508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960" spc="-68">
                  <a:solidFill>
                    <a:srgbClr val="E9A500"/>
                  </a:solidFill>
                  <a:latin typeface="Sunborn"/>
                  <a:ea typeface="Sunborn"/>
                  <a:cs typeface="Sunborn"/>
                  <a:sym typeface="Sunborn"/>
                </a:rPr>
                <a:t>2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4231271" y="1105127"/>
              <a:ext cx="216779" cy="3508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960" spc="-68">
                  <a:solidFill>
                    <a:srgbClr val="DC9C02"/>
                  </a:solidFill>
                  <a:latin typeface="Sunborn"/>
                  <a:ea typeface="Sunborn"/>
                  <a:cs typeface="Sunborn"/>
                  <a:sym typeface="Sunborn"/>
                </a:rPr>
                <a:t>0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4186597" y="1101515"/>
              <a:ext cx="60475" cy="3508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960" spc="-68">
                  <a:solidFill>
                    <a:srgbClr val="DC9C02"/>
                  </a:solidFill>
                  <a:latin typeface="Sunborn"/>
                  <a:ea typeface="Sunborn"/>
                  <a:cs typeface="Sunborn"/>
                  <a:sym typeface="Sunborn"/>
                </a:rPr>
                <a:t>.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4500955" y="1739794"/>
            <a:ext cx="2758345" cy="245871"/>
            <a:chOff x="0" y="0"/>
            <a:chExt cx="726478" cy="64756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F9B31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726478" cy="1028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8221136" y="1028700"/>
            <a:ext cx="9038164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320"/>
              </a:lnSpc>
            </a:pPr>
            <a:r>
              <a:rPr lang="en-US" sz="3600" b="1">
                <a:solidFill>
                  <a:srgbClr val="10101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Fertility &amp; Sexual Health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2248730" y="4381500"/>
            <a:ext cx="9659541" cy="30866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10067" lvl="1" indent="-355034" algn="l">
              <a:lnSpc>
                <a:spcPts val="6117"/>
              </a:lnSpc>
              <a:buFont typeface="Arial"/>
              <a:buChar char="•"/>
            </a:pPr>
            <a:r>
              <a:rPr lang="en-US" sz="2900" spc="-115">
                <a:solidFill>
                  <a:srgbClr val="000000"/>
                </a:solidFill>
                <a:latin typeface="Univers"/>
                <a:ea typeface="Univers"/>
                <a:cs typeface="Univers"/>
                <a:sym typeface="Univers"/>
              </a:rPr>
              <a:t>Address vaginal dryness, dyspareunia, libido.</a:t>
            </a:r>
          </a:p>
          <a:p>
            <a:pPr marL="710067" lvl="1" indent="-355034" algn="l">
              <a:lnSpc>
                <a:spcPts val="6117"/>
              </a:lnSpc>
              <a:buFont typeface="Arial"/>
              <a:buChar char="•"/>
            </a:pPr>
            <a:r>
              <a:rPr lang="en-US" sz="2900" spc="-115">
                <a:solidFill>
                  <a:srgbClr val="000000"/>
                </a:solidFill>
                <a:latin typeface="Univers"/>
                <a:ea typeface="Univers"/>
                <a:cs typeface="Univers"/>
                <a:sym typeface="Univers"/>
              </a:rPr>
              <a:t>Prefer </a:t>
            </a:r>
            <a:r>
              <a:rPr lang="en-US" sz="2900" b="1" spc="-115">
                <a:solidFill>
                  <a:srgbClr val="000000"/>
                </a:solidFill>
                <a:latin typeface="Univers Bold"/>
                <a:ea typeface="Univers Bold"/>
                <a:cs typeface="Univers Bold"/>
                <a:sym typeface="Univers Bold"/>
              </a:rPr>
              <a:t>non-hormonal </a:t>
            </a:r>
            <a:r>
              <a:rPr lang="en-US" sz="2900" spc="-115">
                <a:solidFill>
                  <a:srgbClr val="000000"/>
                </a:solidFill>
                <a:latin typeface="Univers"/>
                <a:ea typeface="Univers"/>
                <a:cs typeface="Univers"/>
                <a:sym typeface="Univers"/>
              </a:rPr>
              <a:t>interventions</a:t>
            </a:r>
          </a:p>
          <a:p>
            <a:pPr marL="710067" lvl="1" indent="-355034" algn="l">
              <a:lnSpc>
                <a:spcPts val="6117"/>
              </a:lnSpc>
              <a:buFont typeface="Arial"/>
              <a:buChar char="•"/>
            </a:pPr>
            <a:r>
              <a:rPr lang="en-US" sz="2900" spc="-115">
                <a:solidFill>
                  <a:srgbClr val="000000"/>
                </a:solidFill>
                <a:latin typeface="Univers"/>
                <a:ea typeface="Univers"/>
                <a:cs typeface="Univers"/>
                <a:sym typeface="Univers"/>
              </a:rPr>
              <a:t>Topical estrogen: careful case-by-case discussion</a:t>
            </a:r>
          </a:p>
          <a:p>
            <a:pPr marL="710067" lvl="1" indent="-355034" algn="l">
              <a:lnSpc>
                <a:spcPts val="6117"/>
              </a:lnSpc>
              <a:buFont typeface="Arial"/>
              <a:buChar char="•"/>
            </a:pPr>
            <a:r>
              <a:rPr lang="en-US" sz="2900" b="1" spc="-115">
                <a:solidFill>
                  <a:srgbClr val="000000"/>
                </a:solidFill>
                <a:latin typeface="Univers Bold"/>
                <a:ea typeface="Univers Bold"/>
                <a:cs typeface="Univers Bold"/>
                <a:sym typeface="Univers Bold"/>
              </a:rPr>
              <a:t>Fertility</a:t>
            </a:r>
            <a:r>
              <a:rPr lang="en-US" sz="2900" spc="-115">
                <a:solidFill>
                  <a:srgbClr val="000000"/>
                </a:solidFill>
                <a:latin typeface="Univers"/>
                <a:ea typeface="Univers"/>
                <a:cs typeface="Univers"/>
                <a:sym typeface="Univers"/>
              </a:rPr>
              <a:t> counseling for younger survivors</a:t>
            </a:r>
          </a:p>
        </p:txBody>
      </p:sp>
      <p:sp>
        <p:nvSpPr>
          <p:cNvPr id="28" name="Freeform 28"/>
          <p:cNvSpPr/>
          <p:nvPr/>
        </p:nvSpPr>
        <p:spPr>
          <a:xfrm>
            <a:off x="15190542" y="2413635"/>
            <a:ext cx="1379172" cy="1362507"/>
          </a:xfrm>
          <a:custGeom>
            <a:avLst/>
            <a:gdLst/>
            <a:ahLst/>
            <a:cxnLst/>
            <a:rect l="l" t="t" r="r" b="b"/>
            <a:pathLst>
              <a:path w="1379172" h="1362507">
                <a:moveTo>
                  <a:pt x="0" y="0"/>
                </a:moveTo>
                <a:lnTo>
                  <a:pt x="1379172" y="0"/>
                </a:lnTo>
                <a:lnTo>
                  <a:pt x="1379172" y="1362507"/>
                </a:lnTo>
                <a:lnTo>
                  <a:pt x="0" y="136250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TextBox 29"/>
          <p:cNvSpPr txBox="1"/>
          <p:nvPr/>
        </p:nvSpPr>
        <p:spPr>
          <a:xfrm>
            <a:off x="1529998" y="3498499"/>
            <a:ext cx="13511987" cy="629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55"/>
              </a:lnSpc>
            </a:pPr>
            <a:r>
              <a:rPr lang="en-US" sz="4200" b="1">
                <a:solidFill>
                  <a:srgbClr val="00136F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How does your practice screen for &amp; address...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028700" y="8954135"/>
            <a:ext cx="8730307" cy="304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00"/>
              </a:lnSpc>
              <a:spcBef>
                <a:spcPct val="0"/>
              </a:spcBef>
            </a:pPr>
            <a:r>
              <a:rPr lang="en-US" sz="1100" spc="-38">
                <a:solidFill>
                  <a:srgbClr val="000000"/>
                </a:solidFill>
                <a:latin typeface="Univers"/>
                <a:ea typeface="Univers"/>
                <a:cs typeface="Univers"/>
                <a:sym typeface="Univers"/>
              </a:rPr>
              <a:t>Rodrigues-Machado N, Bonfill-Cosp X, Quintana MJ, Santero M, Bártolo A, Olid AS. Sexual dysfunction in women with breast cancer: a systematic review. Support Care Cancer. 2025 Mar 31;33(4):332. doi: 10.1007/s00520-025-09352-6. PMID: 40163251; PMCID: PMC11958476.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65953"/>
            <a:ext cx="3336038" cy="1347682"/>
            <a:chOff x="0" y="0"/>
            <a:chExt cx="4448050" cy="1796909"/>
          </a:xfrm>
        </p:grpSpPr>
        <p:sp>
          <p:nvSpPr>
            <p:cNvPr id="3" name="Freeform 3"/>
            <p:cNvSpPr/>
            <p:nvPr/>
          </p:nvSpPr>
          <p:spPr>
            <a:xfrm rot="-586919">
              <a:off x="915157" y="34528"/>
              <a:ext cx="466355" cy="699970"/>
            </a:xfrm>
            <a:custGeom>
              <a:avLst/>
              <a:gdLst/>
              <a:ahLst/>
              <a:cxnLst/>
              <a:rect l="l" t="t" r="r" b="b"/>
              <a:pathLst>
                <a:path w="466355" h="699970">
                  <a:moveTo>
                    <a:pt x="0" y="0"/>
                  </a:moveTo>
                  <a:lnTo>
                    <a:pt x="466355" y="0"/>
                  </a:lnTo>
                  <a:lnTo>
                    <a:pt x="466355" y="699971"/>
                  </a:lnTo>
                  <a:lnTo>
                    <a:pt x="0" y="6999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 rot="-3527984">
              <a:off x="503875" y="121299"/>
              <a:ext cx="425574" cy="638760"/>
            </a:xfrm>
            <a:custGeom>
              <a:avLst/>
              <a:gdLst/>
              <a:ahLst/>
              <a:cxnLst/>
              <a:rect l="l" t="t" r="r" b="b"/>
              <a:pathLst>
                <a:path w="425574" h="638760">
                  <a:moveTo>
                    <a:pt x="0" y="0"/>
                  </a:moveTo>
                  <a:lnTo>
                    <a:pt x="425574" y="0"/>
                  </a:lnTo>
                  <a:lnTo>
                    <a:pt x="425574" y="638760"/>
                  </a:lnTo>
                  <a:lnTo>
                    <a:pt x="0" y="6387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 rot="-6078961">
              <a:off x="221086" y="399711"/>
              <a:ext cx="390806" cy="586575"/>
            </a:xfrm>
            <a:custGeom>
              <a:avLst/>
              <a:gdLst/>
              <a:ahLst/>
              <a:cxnLst/>
              <a:rect l="l" t="t" r="r" b="b"/>
              <a:pathLst>
                <a:path w="390806" h="586575">
                  <a:moveTo>
                    <a:pt x="0" y="0"/>
                  </a:moveTo>
                  <a:lnTo>
                    <a:pt x="390806" y="0"/>
                  </a:lnTo>
                  <a:lnTo>
                    <a:pt x="390806" y="586575"/>
                  </a:lnTo>
                  <a:lnTo>
                    <a:pt x="0" y="5865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 rot="-7906289">
              <a:off x="136525" y="721177"/>
              <a:ext cx="347580" cy="521696"/>
            </a:xfrm>
            <a:custGeom>
              <a:avLst/>
              <a:gdLst/>
              <a:ahLst/>
              <a:cxnLst/>
              <a:rect l="l" t="t" r="r" b="b"/>
              <a:pathLst>
                <a:path w="347580" h="521696">
                  <a:moveTo>
                    <a:pt x="0" y="0"/>
                  </a:moveTo>
                  <a:lnTo>
                    <a:pt x="347579" y="0"/>
                  </a:lnTo>
                  <a:lnTo>
                    <a:pt x="347579" y="521695"/>
                  </a:lnTo>
                  <a:lnTo>
                    <a:pt x="0" y="5216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 rot="-10285624">
              <a:off x="212313" y="1062796"/>
              <a:ext cx="302405" cy="453891"/>
            </a:xfrm>
            <a:custGeom>
              <a:avLst/>
              <a:gdLst/>
              <a:ahLst/>
              <a:cxnLst/>
              <a:rect l="l" t="t" r="r" b="b"/>
              <a:pathLst>
                <a:path w="302405" h="453891">
                  <a:moveTo>
                    <a:pt x="0" y="0"/>
                  </a:moveTo>
                  <a:lnTo>
                    <a:pt x="302405" y="0"/>
                  </a:lnTo>
                  <a:lnTo>
                    <a:pt x="302405" y="453891"/>
                  </a:lnTo>
                  <a:lnTo>
                    <a:pt x="0" y="4538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 rot="-1578899">
              <a:off x="427047" y="1276528"/>
              <a:ext cx="261444" cy="392411"/>
            </a:xfrm>
            <a:custGeom>
              <a:avLst/>
              <a:gdLst/>
              <a:ahLst/>
              <a:cxnLst/>
              <a:rect l="l" t="t" r="r" b="b"/>
              <a:pathLst>
                <a:path w="261444" h="392411">
                  <a:moveTo>
                    <a:pt x="0" y="0"/>
                  </a:moveTo>
                  <a:lnTo>
                    <a:pt x="261444" y="0"/>
                  </a:lnTo>
                  <a:lnTo>
                    <a:pt x="261444" y="392411"/>
                  </a:lnTo>
                  <a:lnTo>
                    <a:pt x="0" y="3924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 rot="6582263">
              <a:off x="723505" y="1453153"/>
              <a:ext cx="233178" cy="349985"/>
            </a:xfrm>
            <a:custGeom>
              <a:avLst/>
              <a:gdLst/>
              <a:ahLst/>
              <a:cxnLst/>
              <a:rect l="l" t="t" r="r" b="b"/>
              <a:pathLst>
                <a:path w="233178" h="349985">
                  <a:moveTo>
                    <a:pt x="0" y="0"/>
                  </a:moveTo>
                  <a:lnTo>
                    <a:pt x="233177" y="0"/>
                  </a:lnTo>
                  <a:lnTo>
                    <a:pt x="233177" y="349985"/>
                  </a:lnTo>
                  <a:lnTo>
                    <a:pt x="0" y="3499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668397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K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034758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a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422903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n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2181657" y="731913"/>
              <a:ext cx="372287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u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780533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S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2455310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r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2752546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v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3003108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i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3256949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v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3597635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e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3992181" y="1101515"/>
              <a:ext cx="184337" cy="3508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960" spc="-68">
                  <a:solidFill>
                    <a:srgbClr val="E9A500"/>
                  </a:solidFill>
                  <a:latin typeface="Sunborn"/>
                  <a:ea typeface="Sunborn"/>
                  <a:cs typeface="Sunborn"/>
                  <a:sym typeface="Sunborn"/>
                </a:rPr>
                <a:t>2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4231271" y="1105127"/>
              <a:ext cx="216779" cy="3508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960" spc="-68">
                  <a:solidFill>
                    <a:srgbClr val="DC9C02"/>
                  </a:solidFill>
                  <a:latin typeface="Sunborn"/>
                  <a:ea typeface="Sunborn"/>
                  <a:cs typeface="Sunborn"/>
                  <a:sym typeface="Sunborn"/>
                </a:rPr>
                <a:t>0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4186597" y="1101515"/>
              <a:ext cx="60475" cy="3508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960" spc="-68">
                  <a:solidFill>
                    <a:srgbClr val="DC9C02"/>
                  </a:solidFill>
                  <a:latin typeface="Sunborn"/>
                  <a:ea typeface="Sunborn"/>
                  <a:cs typeface="Sunborn"/>
                  <a:sym typeface="Sunborn"/>
                </a:rPr>
                <a:t>.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4500955" y="1739794"/>
            <a:ext cx="2758345" cy="245871"/>
            <a:chOff x="0" y="0"/>
            <a:chExt cx="726478" cy="64756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F9B31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726478" cy="1028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6" name="Freeform 26"/>
          <p:cNvSpPr/>
          <p:nvPr/>
        </p:nvSpPr>
        <p:spPr>
          <a:xfrm>
            <a:off x="13415181" y="2906871"/>
            <a:ext cx="3844119" cy="3233865"/>
          </a:xfrm>
          <a:custGeom>
            <a:avLst/>
            <a:gdLst/>
            <a:ahLst/>
            <a:cxnLst/>
            <a:rect l="l" t="t" r="r" b="b"/>
            <a:pathLst>
              <a:path w="3844119" h="3233865">
                <a:moveTo>
                  <a:pt x="0" y="0"/>
                </a:moveTo>
                <a:lnTo>
                  <a:pt x="3844119" y="0"/>
                </a:lnTo>
                <a:lnTo>
                  <a:pt x="3844119" y="3233865"/>
                </a:lnTo>
                <a:lnTo>
                  <a:pt x="0" y="323386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TextBox 27"/>
          <p:cNvSpPr txBox="1"/>
          <p:nvPr/>
        </p:nvSpPr>
        <p:spPr>
          <a:xfrm>
            <a:off x="8221136" y="1028700"/>
            <a:ext cx="9038164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320"/>
              </a:lnSpc>
            </a:pPr>
            <a:r>
              <a:rPr lang="en-US" sz="3600" b="1">
                <a:solidFill>
                  <a:srgbClr val="10101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Genetic &amp; Family Risk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811814" y="4914900"/>
            <a:ext cx="10097616" cy="30866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10067" lvl="1" indent="-355034" algn="l">
              <a:lnSpc>
                <a:spcPts val="6117"/>
              </a:lnSpc>
              <a:buFont typeface="Arial"/>
              <a:buChar char="•"/>
            </a:pPr>
            <a:r>
              <a:rPr lang="en-US" sz="2900" spc="-115">
                <a:solidFill>
                  <a:srgbClr val="000000"/>
                </a:solidFill>
                <a:latin typeface="Univers"/>
                <a:ea typeface="Univers"/>
                <a:cs typeface="Univers"/>
                <a:sym typeface="Univers"/>
              </a:rPr>
              <a:t>5–10% of breast cancers are hereditary</a:t>
            </a:r>
          </a:p>
          <a:p>
            <a:pPr marL="710067" lvl="1" indent="-355034" algn="l">
              <a:lnSpc>
                <a:spcPts val="6117"/>
              </a:lnSpc>
              <a:buFont typeface="Arial"/>
              <a:buChar char="•"/>
            </a:pPr>
            <a:r>
              <a:rPr lang="en-US" sz="2900" spc="-115">
                <a:solidFill>
                  <a:srgbClr val="000000"/>
                </a:solidFill>
                <a:latin typeface="Univers"/>
                <a:ea typeface="Univers"/>
                <a:cs typeface="Univers"/>
                <a:sym typeface="Univers"/>
              </a:rPr>
              <a:t>Regularly </a:t>
            </a:r>
            <a:r>
              <a:rPr lang="en-US" sz="2900" b="1" spc="-115">
                <a:solidFill>
                  <a:srgbClr val="000000"/>
                </a:solidFill>
                <a:latin typeface="Univers Bold"/>
                <a:ea typeface="Univers Bold"/>
                <a:cs typeface="Univers Bold"/>
                <a:sym typeface="Univers Bold"/>
              </a:rPr>
              <a:t>update family history</a:t>
            </a:r>
          </a:p>
          <a:p>
            <a:pPr marL="710067" lvl="1" indent="-355034" algn="l">
              <a:lnSpc>
                <a:spcPts val="6117"/>
              </a:lnSpc>
              <a:buFont typeface="Arial"/>
              <a:buChar char="•"/>
            </a:pPr>
            <a:r>
              <a:rPr lang="en-US" sz="2900" spc="-115">
                <a:solidFill>
                  <a:srgbClr val="000000"/>
                </a:solidFill>
                <a:latin typeface="Univers"/>
                <a:ea typeface="Univers"/>
                <a:cs typeface="Univers"/>
                <a:sym typeface="Univers"/>
              </a:rPr>
              <a:t>Refer for genetic counseling/testing when indicated</a:t>
            </a:r>
          </a:p>
          <a:p>
            <a:pPr marL="710067" lvl="1" indent="-355034" algn="l">
              <a:lnSpc>
                <a:spcPts val="6117"/>
              </a:lnSpc>
              <a:buFont typeface="Arial"/>
              <a:buChar char="•"/>
            </a:pPr>
            <a:r>
              <a:rPr lang="en-US" sz="2900" spc="-115">
                <a:solidFill>
                  <a:srgbClr val="000000"/>
                </a:solidFill>
                <a:latin typeface="Univers"/>
                <a:ea typeface="Univers"/>
                <a:cs typeface="Univers"/>
                <a:sym typeface="Univers"/>
              </a:rPr>
              <a:t>Consider cascade testing for relatives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082687" y="3068384"/>
            <a:ext cx="10850655" cy="1455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4200" b="1">
                <a:solidFill>
                  <a:srgbClr val="00136F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How are you using Family History as a risk assessment tool?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3811706" y="8739505"/>
            <a:ext cx="3447594" cy="518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99"/>
              </a:lnSpc>
              <a:spcBef>
                <a:spcPct val="0"/>
              </a:spcBef>
            </a:pPr>
            <a:r>
              <a:rPr lang="en-US" sz="1299" b="1" spc="-45">
                <a:solidFill>
                  <a:srgbClr val="000000"/>
                </a:solidFill>
                <a:latin typeface="Univers Bold"/>
                <a:ea typeface="Univers Bold"/>
                <a:cs typeface="Univers Bold"/>
                <a:sym typeface="Univers Bold"/>
              </a:rPr>
              <a:t>NCCN Guidelines Version 1.2026</a:t>
            </a:r>
          </a:p>
          <a:p>
            <a:pPr algn="l">
              <a:lnSpc>
                <a:spcPts val="1299"/>
              </a:lnSpc>
              <a:spcBef>
                <a:spcPct val="0"/>
              </a:spcBef>
            </a:pPr>
            <a:r>
              <a:rPr lang="en-US" sz="1299" spc="-45">
                <a:solidFill>
                  <a:srgbClr val="000000"/>
                </a:solidFill>
                <a:latin typeface="Univers"/>
                <a:ea typeface="Univers"/>
                <a:cs typeface="Univers"/>
                <a:sym typeface="Univers"/>
              </a:rPr>
              <a:t>Genetic/Familial High-Risk Assessment: Breast, Ovarian, Pancreatic, and Prostate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500955" y="1773628"/>
            <a:ext cx="2758345" cy="245871"/>
            <a:chOff x="0" y="0"/>
            <a:chExt cx="726478" cy="6475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F9B31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726478" cy="1028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53796" y="548881"/>
            <a:ext cx="3336038" cy="1347682"/>
            <a:chOff x="0" y="0"/>
            <a:chExt cx="4448050" cy="1796909"/>
          </a:xfrm>
        </p:grpSpPr>
        <p:sp>
          <p:nvSpPr>
            <p:cNvPr id="6" name="Freeform 6"/>
            <p:cNvSpPr/>
            <p:nvPr/>
          </p:nvSpPr>
          <p:spPr>
            <a:xfrm rot="-586919">
              <a:off x="915157" y="34528"/>
              <a:ext cx="466355" cy="699970"/>
            </a:xfrm>
            <a:custGeom>
              <a:avLst/>
              <a:gdLst/>
              <a:ahLst/>
              <a:cxnLst/>
              <a:rect l="l" t="t" r="r" b="b"/>
              <a:pathLst>
                <a:path w="466355" h="699970">
                  <a:moveTo>
                    <a:pt x="0" y="0"/>
                  </a:moveTo>
                  <a:lnTo>
                    <a:pt x="466355" y="0"/>
                  </a:lnTo>
                  <a:lnTo>
                    <a:pt x="466355" y="699971"/>
                  </a:lnTo>
                  <a:lnTo>
                    <a:pt x="0" y="6999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 rot="-3527984">
              <a:off x="503875" y="121299"/>
              <a:ext cx="425574" cy="638760"/>
            </a:xfrm>
            <a:custGeom>
              <a:avLst/>
              <a:gdLst/>
              <a:ahLst/>
              <a:cxnLst/>
              <a:rect l="l" t="t" r="r" b="b"/>
              <a:pathLst>
                <a:path w="425574" h="638760">
                  <a:moveTo>
                    <a:pt x="0" y="0"/>
                  </a:moveTo>
                  <a:lnTo>
                    <a:pt x="425574" y="0"/>
                  </a:lnTo>
                  <a:lnTo>
                    <a:pt x="425574" y="638760"/>
                  </a:lnTo>
                  <a:lnTo>
                    <a:pt x="0" y="6387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 rot="-6078961">
              <a:off x="221086" y="399711"/>
              <a:ext cx="390806" cy="586575"/>
            </a:xfrm>
            <a:custGeom>
              <a:avLst/>
              <a:gdLst/>
              <a:ahLst/>
              <a:cxnLst/>
              <a:rect l="l" t="t" r="r" b="b"/>
              <a:pathLst>
                <a:path w="390806" h="586575">
                  <a:moveTo>
                    <a:pt x="0" y="0"/>
                  </a:moveTo>
                  <a:lnTo>
                    <a:pt x="390806" y="0"/>
                  </a:lnTo>
                  <a:lnTo>
                    <a:pt x="390806" y="586575"/>
                  </a:lnTo>
                  <a:lnTo>
                    <a:pt x="0" y="5865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 rot="-7906289">
              <a:off x="136525" y="721177"/>
              <a:ext cx="347580" cy="521696"/>
            </a:xfrm>
            <a:custGeom>
              <a:avLst/>
              <a:gdLst/>
              <a:ahLst/>
              <a:cxnLst/>
              <a:rect l="l" t="t" r="r" b="b"/>
              <a:pathLst>
                <a:path w="347580" h="521696">
                  <a:moveTo>
                    <a:pt x="0" y="0"/>
                  </a:moveTo>
                  <a:lnTo>
                    <a:pt x="347579" y="0"/>
                  </a:lnTo>
                  <a:lnTo>
                    <a:pt x="347579" y="521695"/>
                  </a:lnTo>
                  <a:lnTo>
                    <a:pt x="0" y="5216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 rot="-10285624">
              <a:off x="212313" y="1062796"/>
              <a:ext cx="302405" cy="453891"/>
            </a:xfrm>
            <a:custGeom>
              <a:avLst/>
              <a:gdLst/>
              <a:ahLst/>
              <a:cxnLst/>
              <a:rect l="l" t="t" r="r" b="b"/>
              <a:pathLst>
                <a:path w="302405" h="453891">
                  <a:moveTo>
                    <a:pt x="0" y="0"/>
                  </a:moveTo>
                  <a:lnTo>
                    <a:pt x="302405" y="0"/>
                  </a:lnTo>
                  <a:lnTo>
                    <a:pt x="302405" y="453891"/>
                  </a:lnTo>
                  <a:lnTo>
                    <a:pt x="0" y="4538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 rot="-1578899">
              <a:off x="427047" y="1276528"/>
              <a:ext cx="261444" cy="392411"/>
            </a:xfrm>
            <a:custGeom>
              <a:avLst/>
              <a:gdLst/>
              <a:ahLst/>
              <a:cxnLst/>
              <a:rect l="l" t="t" r="r" b="b"/>
              <a:pathLst>
                <a:path w="261444" h="392411">
                  <a:moveTo>
                    <a:pt x="0" y="0"/>
                  </a:moveTo>
                  <a:lnTo>
                    <a:pt x="261444" y="0"/>
                  </a:lnTo>
                  <a:lnTo>
                    <a:pt x="261444" y="392411"/>
                  </a:lnTo>
                  <a:lnTo>
                    <a:pt x="0" y="3924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/>
            <p:nvPr/>
          </p:nvSpPr>
          <p:spPr>
            <a:xfrm rot="6582263">
              <a:off x="723505" y="1453153"/>
              <a:ext cx="233178" cy="349985"/>
            </a:xfrm>
            <a:custGeom>
              <a:avLst/>
              <a:gdLst/>
              <a:ahLst/>
              <a:cxnLst/>
              <a:rect l="l" t="t" r="r" b="b"/>
              <a:pathLst>
                <a:path w="233178" h="349985">
                  <a:moveTo>
                    <a:pt x="0" y="0"/>
                  </a:moveTo>
                  <a:lnTo>
                    <a:pt x="233177" y="0"/>
                  </a:lnTo>
                  <a:lnTo>
                    <a:pt x="233177" y="349985"/>
                  </a:lnTo>
                  <a:lnTo>
                    <a:pt x="0" y="3499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668397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K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034758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a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422903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n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2181657" y="731913"/>
              <a:ext cx="372287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u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780533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S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2455310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r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2752546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v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3003108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i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3256949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v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3597635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e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3992181" y="1101515"/>
              <a:ext cx="184337" cy="3508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960" spc="-68">
                  <a:solidFill>
                    <a:srgbClr val="E9A500"/>
                  </a:solidFill>
                  <a:latin typeface="Sunborn"/>
                  <a:ea typeface="Sunborn"/>
                  <a:cs typeface="Sunborn"/>
                  <a:sym typeface="Sunborn"/>
                </a:rPr>
                <a:t>2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4231271" y="1105127"/>
              <a:ext cx="216779" cy="3508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960" spc="-68">
                  <a:solidFill>
                    <a:srgbClr val="DC9C02"/>
                  </a:solidFill>
                  <a:latin typeface="Sunborn"/>
                  <a:ea typeface="Sunborn"/>
                  <a:cs typeface="Sunborn"/>
                  <a:sym typeface="Sunborn"/>
                </a:rPr>
                <a:t>0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4186597" y="1101515"/>
              <a:ext cx="60475" cy="3508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960" spc="-68">
                  <a:solidFill>
                    <a:srgbClr val="DC9C02"/>
                  </a:solidFill>
                  <a:latin typeface="Sunborn"/>
                  <a:ea typeface="Sunborn"/>
                  <a:cs typeface="Sunborn"/>
                  <a:sym typeface="Sunborn"/>
                </a:rPr>
                <a:t>.</a:t>
              </a:r>
            </a:p>
          </p:txBody>
        </p:sp>
      </p:grpSp>
      <p:sp>
        <p:nvSpPr>
          <p:cNvPr id="26" name="Freeform 26"/>
          <p:cNvSpPr/>
          <p:nvPr/>
        </p:nvSpPr>
        <p:spPr>
          <a:xfrm>
            <a:off x="5987711" y="6950152"/>
            <a:ext cx="6308023" cy="3330585"/>
          </a:xfrm>
          <a:custGeom>
            <a:avLst/>
            <a:gdLst/>
            <a:ahLst/>
            <a:cxnLst/>
            <a:rect l="l" t="t" r="r" b="b"/>
            <a:pathLst>
              <a:path w="19588593" h="10896155">
                <a:moveTo>
                  <a:pt x="0" y="0"/>
                </a:moveTo>
                <a:lnTo>
                  <a:pt x="19588593" y="0"/>
                </a:lnTo>
                <a:lnTo>
                  <a:pt x="19588593" y="10896155"/>
                </a:lnTo>
                <a:lnTo>
                  <a:pt x="0" y="1089615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41000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7" name="Group 27"/>
          <p:cNvGrpSpPr/>
          <p:nvPr/>
        </p:nvGrpSpPr>
        <p:grpSpPr>
          <a:xfrm>
            <a:off x="9351984" y="3247867"/>
            <a:ext cx="7105080" cy="4366551"/>
            <a:chOff x="0" y="0"/>
            <a:chExt cx="11995294" cy="6747353"/>
          </a:xfrm>
        </p:grpSpPr>
        <p:sp>
          <p:nvSpPr>
            <p:cNvPr id="28" name="Freeform 28"/>
            <p:cNvSpPr/>
            <p:nvPr/>
          </p:nvSpPr>
          <p:spPr>
            <a:xfrm>
              <a:off x="0" y="661071"/>
              <a:ext cx="11995294" cy="6086282"/>
            </a:xfrm>
            <a:custGeom>
              <a:avLst/>
              <a:gdLst/>
              <a:ahLst/>
              <a:cxnLst/>
              <a:rect l="l" t="t" r="r" b="b"/>
              <a:pathLst>
                <a:path w="11995294" h="6086282">
                  <a:moveTo>
                    <a:pt x="0" y="0"/>
                  </a:moveTo>
                  <a:lnTo>
                    <a:pt x="11995294" y="0"/>
                  </a:lnTo>
                  <a:lnTo>
                    <a:pt x="11995294" y="6086282"/>
                  </a:lnTo>
                  <a:lnTo>
                    <a:pt x="0" y="60862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t="-10861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7592901" y="1681176"/>
              <a:ext cx="3257931" cy="1999555"/>
            </a:xfrm>
            <a:custGeom>
              <a:avLst/>
              <a:gdLst/>
              <a:ahLst/>
              <a:cxnLst/>
              <a:rect l="l" t="t" r="r" b="b"/>
              <a:pathLst>
                <a:path w="3257931" h="1999555">
                  <a:moveTo>
                    <a:pt x="0" y="0"/>
                  </a:moveTo>
                  <a:lnTo>
                    <a:pt x="3257932" y="0"/>
                  </a:lnTo>
                  <a:lnTo>
                    <a:pt x="3257932" y="1999555"/>
                  </a:lnTo>
                  <a:lnTo>
                    <a:pt x="0" y="19995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0"/>
            <p:cNvSpPr/>
            <p:nvPr/>
          </p:nvSpPr>
          <p:spPr>
            <a:xfrm rot="491366">
              <a:off x="10284369" y="1318707"/>
              <a:ext cx="1284310" cy="791456"/>
            </a:xfrm>
            <a:custGeom>
              <a:avLst/>
              <a:gdLst/>
              <a:ahLst/>
              <a:cxnLst/>
              <a:rect l="l" t="t" r="r" b="b"/>
              <a:pathLst>
                <a:path w="1284310" h="791456">
                  <a:moveTo>
                    <a:pt x="0" y="0"/>
                  </a:moveTo>
                  <a:lnTo>
                    <a:pt x="1284310" y="0"/>
                  </a:lnTo>
                  <a:lnTo>
                    <a:pt x="1284310" y="791456"/>
                  </a:lnTo>
                  <a:lnTo>
                    <a:pt x="0" y="7914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1"/>
            <p:cNvSpPr/>
            <p:nvPr/>
          </p:nvSpPr>
          <p:spPr>
            <a:xfrm rot="-474164">
              <a:off x="8684916" y="1998875"/>
              <a:ext cx="1475525" cy="97754"/>
            </a:xfrm>
            <a:custGeom>
              <a:avLst/>
              <a:gdLst/>
              <a:ahLst/>
              <a:cxnLst/>
              <a:rect l="l" t="t" r="r" b="b"/>
              <a:pathLst>
                <a:path w="1475525" h="97754">
                  <a:moveTo>
                    <a:pt x="0" y="0"/>
                  </a:moveTo>
                  <a:lnTo>
                    <a:pt x="1475525" y="0"/>
                  </a:lnTo>
                  <a:lnTo>
                    <a:pt x="1475525" y="97753"/>
                  </a:lnTo>
                  <a:lnTo>
                    <a:pt x="0" y="977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13769329" y="962025"/>
            <a:ext cx="3489971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040"/>
              </a:lnSpc>
            </a:pPr>
            <a:r>
              <a:rPr lang="en-US" sz="3600" b="1">
                <a:solidFill>
                  <a:srgbClr val="10101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Introduction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144218" y="2569702"/>
            <a:ext cx="15849107" cy="683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208"/>
              </a:lnSpc>
            </a:pPr>
            <a:r>
              <a:rPr lang="en-US" sz="5400" b="1">
                <a:solidFill>
                  <a:srgbClr val="00136F"/>
                </a:solidFill>
                <a:latin typeface="Montserrat Ultra-Bold"/>
                <a:sym typeface="Montserrat Ultra-Bold"/>
              </a:rPr>
              <a:t>Cancer Survivorship &amp; the Silver Tsunami</a:t>
            </a:r>
            <a:endParaRPr lang="en-US" sz="5400">
              <a:ea typeface="Calibri"/>
              <a:cs typeface="Calibri"/>
            </a:endParaRPr>
          </a:p>
        </p:txBody>
      </p:sp>
      <p:pic>
        <p:nvPicPr>
          <p:cNvPr id="34" name="Picture 33" descr="A diagram of cancer survivorship&#10;&#10;AI-generated content may be incorrect.">
            <a:extLst>
              <a:ext uri="{FF2B5EF4-FFF2-40B4-BE49-F238E27FC236}">
                <a16:creationId xmlns:a16="http://schemas.microsoft.com/office/drawing/2014/main" id="{C8B38C19-5911-7B30-9A2C-BD3126EF97B4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81150" y="3758294"/>
            <a:ext cx="6634842" cy="4376055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500955" y="2413635"/>
            <a:ext cx="2758345" cy="245871"/>
            <a:chOff x="0" y="0"/>
            <a:chExt cx="726478" cy="6475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FF5A9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726478" cy="1028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1028700"/>
            <a:ext cx="3336038" cy="1347682"/>
            <a:chOff x="0" y="0"/>
            <a:chExt cx="4448050" cy="1796909"/>
          </a:xfrm>
        </p:grpSpPr>
        <p:sp>
          <p:nvSpPr>
            <p:cNvPr id="6" name="Freeform 6"/>
            <p:cNvSpPr/>
            <p:nvPr/>
          </p:nvSpPr>
          <p:spPr>
            <a:xfrm rot="-586919">
              <a:off x="915157" y="34528"/>
              <a:ext cx="466355" cy="699970"/>
            </a:xfrm>
            <a:custGeom>
              <a:avLst/>
              <a:gdLst/>
              <a:ahLst/>
              <a:cxnLst/>
              <a:rect l="l" t="t" r="r" b="b"/>
              <a:pathLst>
                <a:path w="466355" h="699970">
                  <a:moveTo>
                    <a:pt x="0" y="0"/>
                  </a:moveTo>
                  <a:lnTo>
                    <a:pt x="466355" y="0"/>
                  </a:lnTo>
                  <a:lnTo>
                    <a:pt x="466355" y="699971"/>
                  </a:lnTo>
                  <a:lnTo>
                    <a:pt x="0" y="6999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 rot="-3527984">
              <a:off x="503875" y="121299"/>
              <a:ext cx="425574" cy="638760"/>
            </a:xfrm>
            <a:custGeom>
              <a:avLst/>
              <a:gdLst/>
              <a:ahLst/>
              <a:cxnLst/>
              <a:rect l="l" t="t" r="r" b="b"/>
              <a:pathLst>
                <a:path w="425574" h="638760">
                  <a:moveTo>
                    <a:pt x="0" y="0"/>
                  </a:moveTo>
                  <a:lnTo>
                    <a:pt x="425574" y="0"/>
                  </a:lnTo>
                  <a:lnTo>
                    <a:pt x="425574" y="638760"/>
                  </a:lnTo>
                  <a:lnTo>
                    <a:pt x="0" y="6387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 rot="-6078961">
              <a:off x="221086" y="399711"/>
              <a:ext cx="390806" cy="586575"/>
            </a:xfrm>
            <a:custGeom>
              <a:avLst/>
              <a:gdLst/>
              <a:ahLst/>
              <a:cxnLst/>
              <a:rect l="l" t="t" r="r" b="b"/>
              <a:pathLst>
                <a:path w="390806" h="586575">
                  <a:moveTo>
                    <a:pt x="0" y="0"/>
                  </a:moveTo>
                  <a:lnTo>
                    <a:pt x="390806" y="0"/>
                  </a:lnTo>
                  <a:lnTo>
                    <a:pt x="390806" y="586575"/>
                  </a:lnTo>
                  <a:lnTo>
                    <a:pt x="0" y="5865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 rot="-7906289">
              <a:off x="136525" y="721177"/>
              <a:ext cx="347580" cy="521696"/>
            </a:xfrm>
            <a:custGeom>
              <a:avLst/>
              <a:gdLst/>
              <a:ahLst/>
              <a:cxnLst/>
              <a:rect l="l" t="t" r="r" b="b"/>
              <a:pathLst>
                <a:path w="347580" h="521696">
                  <a:moveTo>
                    <a:pt x="0" y="0"/>
                  </a:moveTo>
                  <a:lnTo>
                    <a:pt x="347579" y="0"/>
                  </a:lnTo>
                  <a:lnTo>
                    <a:pt x="347579" y="521695"/>
                  </a:lnTo>
                  <a:lnTo>
                    <a:pt x="0" y="5216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 rot="-10285624">
              <a:off x="212313" y="1062796"/>
              <a:ext cx="302405" cy="453891"/>
            </a:xfrm>
            <a:custGeom>
              <a:avLst/>
              <a:gdLst/>
              <a:ahLst/>
              <a:cxnLst/>
              <a:rect l="l" t="t" r="r" b="b"/>
              <a:pathLst>
                <a:path w="302405" h="453891">
                  <a:moveTo>
                    <a:pt x="0" y="0"/>
                  </a:moveTo>
                  <a:lnTo>
                    <a:pt x="302405" y="0"/>
                  </a:lnTo>
                  <a:lnTo>
                    <a:pt x="302405" y="453891"/>
                  </a:lnTo>
                  <a:lnTo>
                    <a:pt x="0" y="4538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 rot="-1578899">
              <a:off x="427047" y="1276528"/>
              <a:ext cx="261444" cy="392411"/>
            </a:xfrm>
            <a:custGeom>
              <a:avLst/>
              <a:gdLst/>
              <a:ahLst/>
              <a:cxnLst/>
              <a:rect l="l" t="t" r="r" b="b"/>
              <a:pathLst>
                <a:path w="261444" h="392411">
                  <a:moveTo>
                    <a:pt x="0" y="0"/>
                  </a:moveTo>
                  <a:lnTo>
                    <a:pt x="261444" y="0"/>
                  </a:lnTo>
                  <a:lnTo>
                    <a:pt x="261444" y="392411"/>
                  </a:lnTo>
                  <a:lnTo>
                    <a:pt x="0" y="3924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/>
            <p:nvPr/>
          </p:nvSpPr>
          <p:spPr>
            <a:xfrm rot="6582263">
              <a:off x="723505" y="1453153"/>
              <a:ext cx="233178" cy="349985"/>
            </a:xfrm>
            <a:custGeom>
              <a:avLst/>
              <a:gdLst/>
              <a:ahLst/>
              <a:cxnLst/>
              <a:rect l="l" t="t" r="r" b="b"/>
              <a:pathLst>
                <a:path w="233178" h="349985">
                  <a:moveTo>
                    <a:pt x="0" y="0"/>
                  </a:moveTo>
                  <a:lnTo>
                    <a:pt x="233177" y="0"/>
                  </a:lnTo>
                  <a:lnTo>
                    <a:pt x="233177" y="349985"/>
                  </a:lnTo>
                  <a:lnTo>
                    <a:pt x="0" y="3499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668397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K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034758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a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422903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n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2181657" y="731913"/>
              <a:ext cx="372287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u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780533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S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2455310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r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2752546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v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3003108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i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3256949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v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3597635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e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3992181" y="1101515"/>
              <a:ext cx="184337" cy="3508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960" spc="-68">
                  <a:solidFill>
                    <a:srgbClr val="E9A500"/>
                  </a:solidFill>
                  <a:latin typeface="Sunborn"/>
                  <a:ea typeface="Sunborn"/>
                  <a:cs typeface="Sunborn"/>
                  <a:sym typeface="Sunborn"/>
                </a:rPr>
                <a:t>2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4231271" y="1105127"/>
              <a:ext cx="216779" cy="3508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960" spc="-68">
                  <a:solidFill>
                    <a:srgbClr val="DC9C02"/>
                  </a:solidFill>
                  <a:latin typeface="Sunborn"/>
                  <a:ea typeface="Sunborn"/>
                  <a:cs typeface="Sunborn"/>
                  <a:sym typeface="Sunborn"/>
                </a:rPr>
                <a:t>0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4186597" y="1101515"/>
              <a:ext cx="60475" cy="3508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960" spc="-68">
                  <a:solidFill>
                    <a:srgbClr val="DC9C02"/>
                  </a:solidFill>
                  <a:latin typeface="Sunborn"/>
                  <a:ea typeface="Sunborn"/>
                  <a:cs typeface="Sunborn"/>
                  <a:sym typeface="Sunborn"/>
                </a:rPr>
                <a:t>.</a:t>
              </a:r>
            </a:p>
          </p:txBody>
        </p:sp>
      </p:grpSp>
      <p:sp>
        <p:nvSpPr>
          <p:cNvPr id="26" name="Freeform 26"/>
          <p:cNvSpPr/>
          <p:nvPr/>
        </p:nvSpPr>
        <p:spPr>
          <a:xfrm>
            <a:off x="11144257" y="3410777"/>
            <a:ext cx="5250144" cy="4114800"/>
          </a:xfrm>
          <a:custGeom>
            <a:avLst/>
            <a:gdLst/>
            <a:ahLst/>
            <a:cxnLst/>
            <a:rect l="l" t="t" r="r" b="b"/>
            <a:pathLst>
              <a:path w="5250144" h="4114800">
                <a:moveTo>
                  <a:pt x="0" y="0"/>
                </a:moveTo>
                <a:lnTo>
                  <a:pt x="5250144" y="0"/>
                </a:lnTo>
                <a:lnTo>
                  <a:pt x="525014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TextBox 27"/>
          <p:cNvSpPr txBox="1"/>
          <p:nvPr/>
        </p:nvSpPr>
        <p:spPr>
          <a:xfrm>
            <a:off x="1028700" y="3582227"/>
            <a:ext cx="4189330" cy="895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68"/>
              </a:lnSpc>
            </a:pPr>
            <a:r>
              <a:rPr lang="en-US" sz="7094" b="1">
                <a:solidFill>
                  <a:srgbClr val="00136F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Privacy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66800" y="5033010"/>
            <a:ext cx="9465080" cy="22470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53"/>
              </a:lnSpc>
            </a:pPr>
            <a:r>
              <a:rPr lang="en-US" sz="2538">
                <a:solidFill>
                  <a:srgbClr val="2D262A"/>
                </a:solidFill>
                <a:latin typeface="Univers"/>
                <a:ea typeface="Univers"/>
                <a:cs typeface="Univers"/>
                <a:sym typeface="Univers"/>
              </a:rPr>
              <a:t>Please only display or say information that does not identify a patient or that can not be linked to a patient.​</a:t>
            </a:r>
          </a:p>
          <a:p>
            <a:pPr algn="l">
              <a:lnSpc>
                <a:spcPts val="3553"/>
              </a:lnSpc>
            </a:pPr>
            <a:r>
              <a:rPr lang="en-US" sz="2538">
                <a:solidFill>
                  <a:srgbClr val="2D262A"/>
                </a:solidFill>
                <a:latin typeface="Univers"/>
                <a:ea typeface="Univers"/>
                <a:cs typeface="Univers"/>
                <a:sym typeface="Univers"/>
              </a:rPr>
              <a:t>​</a:t>
            </a:r>
          </a:p>
          <a:p>
            <a:pPr algn="l">
              <a:lnSpc>
                <a:spcPts val="3553"/>
              </a:lnSpc>
            </a:pPr>
            <a:r>
              <a:rPr lang="en-US" sz="2538">
                <a:solidFill>
                  <a:srgbClr val="2D262A"/>
                </a:solidFill>
                <a:latin typeface="Univers"/>
                <a:ea typeface="Univers"/>
                <a:cs typeface="Univers"/>
                <a:sym typeface="Univers"/>
              </a:rPr>
              <a:t>Photos used in Case Study slides are freely-usable images and not actual photos of known patients. 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3769329" y="1556521"/>
            <a:ext cx="3489971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040"/>
              </a:lnSpc>
            </a:pPr>
            <a:r>
              <a:rPr lang="en-US" sz="3600" b="1">
                <a:solidFill>
                  <a:srgbClr val="10101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Case Study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500955" y="2413635"/>
            <a:ext cx="2758345" cy="245871"/>
            <a:chOff x="0" y="0"/>
            <a:chExt cx="726478" cy="6475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FF5A9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726478" cy="1028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1028700"/>
            <a:ext cx="3336038" cy="1347682"/>
            <a:chOff x="0" y="0"/>
            <a:chExt cx="4448050" cy="1796909"/>
          </a:xfrm>
        </p:grpSpPr>
        <p:sp>
          <p:nvSpPr>
            <p:cNvPr id="6" name="Freeform 6"/>
            <p:cNvSpPr/>
            <p:nvPr/>
          </p:nvSpPr>
          <p:spPr>
            <a:xfrm rot="-586919">
              <a:off x="915157" y="34528"/>
              <a:ext cx="466355" cy="699970"/>
            </a:xfrm>
            <a:custGeom>
              <a:avLst/>
              <a:gdLst/>
              <a:ahLst/>
              <a:cxnLst/>
              <a:rect l="l" t="t" r="r" b="b"/>
              <a:pathLst>
                <a:path w="466355" h="699970">
                  <a:moveTo>
                    <a:pt x="0" y="0"/>
                  </a:moveTo>
                  <a:lnTo>
                    <a:pt x="466355" y="0"/>
                  </a:lnTo>
                  <a:lnTo>
                    <a:pt x="466355" y="699971"/>
                  </a:lnTo>
                  <a:lnTo>
                    <a:pt x="0" y="6999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 rot="-3527984">
              <a:off x="503875" y="121299"/>
              <a:ext cx="425574" cy="638760"/>
            </a:xfrm>
            <a:custGeom>
              <a:avLst/>
              <a:gdLst/>
              <a:ahLst/>
              <a:cxnLst/>
              <a:rect l="l" t="t" r="r" b="b"/>
              <a:pathLst>
                <a:path w="425574" h="638760">
                  <a:moveTo>
                    <a:pt x="0" y="0"/>
                  </a:moveTo>
                  <a:lnTo>
                    <a:pt x="425574" y="0"/>
                  </a:lnTo>
                  <a:lnTo>
                    <a:pt x="425574" y="638760"/>
                  </a:lnTo>
                  <a:lnTo>
                    <a:pt x="0" y="6387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 rot="-6078961">
              <a:off x="221086" y="399711"/>
              <a:ext cx="390806" cy="586575"/>
            </a:xfrm>
            <a:custGeom>
              <a:avLst/>
              <a:gdLst/>
              <a:ahLst/>
              <a:cxnLst/>
              <a:rect l="l" t="t" r="r" b="b"/>
              <a:pathLst>
                <a:path w="390806" h="586575">
                  <a:moveTo>
                    <a:pt x="0" y="0"/>
                  </a:moveTo>
                  <a:lnTo>
                    <a:pt x="390806" y="0"/>
                  </a:lnTo>
                  <a:lnTo>
                    <a:pt x="390806" y="586575"/>
                  </a:lnTo>
                  <a:lnTo>
                    <a:pt x="0" y="5865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 rot="-7906289">
              <a:off x="136525" y="721177"/>
              <a:ext cx="347580" cy="521696"/>
            </a:xfrm>
            <a:custGeom>
              <a:avLst/>
              <a:gdLst/>
              <a:ahLst/>
              <a:cxnLst/>
              <a:rect l="l" t="t" r="r" b="b"/>
              <a:pathLst>
                <a:path w="347580" h="521696">
                  <a:moveTo>
                    <a:pt x="0" y="0"/>
                  </a:moveTo>
                  <a:lnTo>
                    <a:pt x="347579" y="0"/>
                  </a:lnTo>
                  <a:lnTo>
                    <a:pt x="347579" y="521695"/>
                  </a:lnTo>
                  <a:lnTo>
                    <a:pt x="0" y="5216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 rot="-10285624">
              <a:off x="212313" y="1062796"/>
              <a:ext cx="302405" cy="453891"/>
            </a:xfrm>
            <a:custGeom>
              <a:avLst/>
              <a:gdLst/>
              <a:ahLst/>
              <a:cxnLst/>
              <a:rect l="l" t="t" r="r" b="b"/>
              <a:pathLst>
                <a:path w="302405" h="453891">
                  <a:moveTo>
                    <a:pt x="0" y="0"/>
                  </a:moveTo>
                  <a:lnTo>
                    <a:pt x="302405" y="0"/>
                  </a:lnTo>
                  <a:lnTo>
                    <a:pt x="302405" y="453891"/>
                  </a:lnTo>
                  <a:lnTo>
                    <a:pt x="0" y="4538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 rot="-1578899">
              <a:off x="427047" y="1276528"/>
              <a:ext cx="261444" cy="392411"/>
            </a:xfrm>
            <a:custGeom>
              <a:avLst/>
              <a:gdLst/>
              <a:ahLst/>
              <a:cxnLst/>
              <a:rect l="l" t="t" r="r" b="b"/>
              <a:pathLst>
                <a:path w="261444" h="392411">
                  <a:moveTo>
                    <a:pt x="0" y="0"/>
                  </a:moveTo>
                  <a:lnTo>
                    <a:pt x="261444" y="0"/>
                  </a:lnTo>
                  <a:lnTo>
                    <a:pt x="261444" y="392411"/>
                  </a:lnTo>
                  <a:lnTo>
                    <a:pt x="0" y="3924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/>
            <p:nvPr/>
          </p:nvSpPr>
          <p:spPr>
            <a:xfrm rot="6582263">
              <a:off x="723505" y="1453153"/>
              <a:ext cx="233178" cy="349985"/>
            </a:xfrm>
            <a:custGeom>
              <a:avLst/>
              <a:gdLst/>
              <a:ahLst/>
              <a:cxnLst/>
              <a:rect l="l" t="t" r="r" b="b"/>
              <a:pathLst>
                <a:path w="233178" h="349985">
                  <a:moveTo>
                    <a:pt x="0" y="0"/>
                  </a:moveTo>
                  <a:lnTo>
                    <a:pt x="233177" y="0"/>
                  </a:lnTo>
                  <a:lnTo>
                    <a:pt x="233177" y="349985"/>
                  </a:lnTo>
                  <a:lnTo>
                    <a:pt x="0" y="3499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668397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K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034758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a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422903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n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2181657" y="731913"/>
              <a:ext cx="372287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u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780533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S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2455310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r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2752546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v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3003108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i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3256949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v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3597635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e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3992181" y="1101515"/>
              <a:ext cx="184337" cy="3508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960" spc="-68">
                  <a:solidFill>
                    <a:srgbClr val="E9A500"/>
                  </a:solidFill>
                  <a:latin typeface="Sunborn"/>
                  <a:ea typeface="Sunborn"/>
                  <a:cs typeface="Sunborn"/>
                  <a:sym typeface="Sunborn"/>
                </a:rPr>
                <a:t>2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4231271" y="1105127"/>
              <a:ext cx="216779" cy="3508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960" spc="-68">
                  <a:solidFill>
                    <a:srgbClr val="DC9C02"/>
                  </a:solidFill>
                  <a:latin typeface="Sunborn"/>
                  <a:ea typeface="Sunborn"/>
                  <a:cs typeface="Sunborn"/>
                  <a:sym typeface="Sunborn"/>
                </a:rPr>
                <a:t>0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4186597" y="1101515"/>
              <a:ext cx="60475" cy="3508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960" spc="-68">
                  <a:solidFill>
                    <a:srgbClr val="DC9C02"/>
                  </a:solidFill>
                  <a:latin typeface="Sunborn"/>
                  <a:ea typeface="Sunborn"/>
                  <a:cs typeface="Sunborn"/>
                  <a:sym typeface="Sunborn"/>
                </a:rPr>
                <a:t>.</a:t>
              </a:r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9426513" y="1043411"/>
            <a:ext cx="7832787" cy="1251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040"/>
              </a:lnSpc>
            </a:pPr>
            <a:r>
              <a:rPr lang="en-US" sz="3600" b="1">
                <a:solidFill>
                  <a:srgbClr val="10101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BC Survivorship Case Study: Mary’s Story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340813" y="3920121"/>
            <a:ext cx="12150347" cy="29445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653" lvl="1" indent="-285827" algn="l">
              <a:lnSpc>
                <a:spcPts val="4660"/>
              </a:lnSpc>
              <a:buFont typeface="Arial"/>
              <a:buChar char="•"/>
            </a:pPr>
            <a:r>
              <a:rPr lang="en-US" sz="2647" spc="-92">
                <a:solidFill>
                  <a:srgbClr val="000000"/>
                </a:solidFill>
                <a:latin typeface="Univers"/>
                <a:ea typeface="Univers"/>
                <a:cs typeface="Univers"/>
                <a:sym typeface="Univers"/>
              </a:rPr>
              <a:t>Mary, 62, presents for her Annual Wellness Visit</a:t>
            </a:r>
          </a:p>
          <a:p>
            <a:pPr marL="571653" lvl="1" indent="-285827" algn="l">
              <a:lnSpc>
                <a:spcPts val="4660"/>
              </a:lnSpc>
              <a:buFont typeface="Arial"/>
              <a:buChar char="•"/>
            </a:pPr>
            <a:r>
              <a:rPr lang="en-US" sz="2647" spc="-92">
                <a:solidFill>
                  <a:srgbClr val="000000"/>
                </a:solidFill>
                <a:latin typeface="Univers"/>
                <a:ea typeface="Univers"/>
                <a:cs typeface="Univers"/>
                <a:sym typeface="Univers"/>
              </a:rPr>
              <a:t>Long-term patient of yours</a:t>
            </a:r>
          </a:p>
          <a:p>
            <a:pPr marL="571653" lvl="1" indent="-285827" algn="l">
              <a:lnSpc>
                <a:spcPts val="4660"/>
              </a:lnSpc>
              <a:buFont typeface="Arial"/>
              <a:buChar char="•"/>
            </a:pPr>
            <a:r>
              <a:rPr lang="en-US" sz="2647" spc="-92">
                <a:solidFill>
                  <a:srgbClr val="000000"/>
                </a:solidFill>
                <a:latin typeface="Univers"/>
                <a:ea typeface="Univers"/>
                <a:cs typeface="Univers"/>
                <a:sym typeface="Univers"/>
              </a:rPr>
              <a:t>PMH: Hypertension, Type 2 Diabetes, BMI 33</a:t>
            </a:r>
          </a:p>
          <a:p>
            <a:pPr marL="571653" lvl="1" indent="-285827" algn="l">
              <a:lnSpc>
                <a:spcPts val="4660"/>
              </a:lnSpc>
              <a:buFont typeface="Arial"/>
              <a:buChar char="•"/>
            </a:pPr>
            <a:r>
              <a:rPr lang="en-US" sz="2647" spc="-92">
                <a:solidFill>
                  <a:srgbClr val="000000"/>
                </a:solidFill>
                <a:latin typeface="Univers"/>
                <a:ea typeface="Univers"/>
                <a:cs typeface="Univers"/>
                <a:sym typeface="Univers"/>
              </a:rPr>
              <a:t>“Breast cancer (history)” appears in problem list; no other treatment details</a:t>
            </a:r>
          </a:p>
          <a:p>
            <a:pPr marL="571653" lvl="1" indent="-285827" algn="l">
              <a:lnSpc>
                <a:spcPts val="4660"/>
              </a:lnSpc>
              <a:buFont typeface="Arial"/>
              <a:buChar char="•"/>
            </a:pPr>
            <a:r>
              <a:rPr lang="en-US" sz="2647" spc="-92">
                <a:solidFill>
                  <a:srgbClr val="000000"/>
                </a:solidFill>
                <a:latin typeface="Univers"/>
                <a:ea typeface="Univers"/>
                <a:cs typeface="Univers"/>
                <a:sym typeface="Univers"/>
              </a:rPr>
              <a:t>Family history: Mother, ovarian cancer (58), Sister, BC (45)</a:t>
            </a:r>
          </a:p>
        </p:txBody>
      </p:sp>
      <p:grpSp>
        <p:nvGrpSpPr>
          <p:cNvPr id="28" name="Group 28"/>
          <p:cNvGrpSpPr/>
          <p:nvPr/>
        </p:nvGrpSpPr>
        <p:grpSpPr>
          <a:xfrm>
            <a:off x="1125741" y="3285371"/>
            <a:ext cx="3934737" cy="4411868"/>
            <a:chOff x="0" y="0"/>
            <a:chExt cx="5246315" cy="5882491"/>
          </a:xfrm>
        </p:grpSpPr>
        <p:grpSp>
          <p:nvGrpSpPr>
            <p:cNvPr id="29" name="Group 29"/>
            <p:cNvGrpSpPr>
              <a:grpSpLocks noChangeAspect="1"/>
            </p:cNvGrpSpPr>
            <p:nvPr/>
          </p:nvGrpSpPr>
          <p:grpSpPr>
            <a:xfrm rot="-456846">
              <a:off x="332410" y="280061"/>
              <a:ext cx="4581495" cy="5322368"/>
              <a:chOff x="0" y="0"/>
              <a:chExt cx="5466080" cy="63500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39410" cy="6348730"/>
              </a:xfrm>
              <a:custGeom>
                <a:avLst/>
                <a:gdLst/>
                <a:ahLst/>
                <a:cxnLst/>
                <a:rect l="l" t="t" r="r" b="b"/>
                <a:pathLst>
                  <a:path w="5439410" h="6348730">
                    <a:moveTo>
                      <a:pt x="5419090" y="0"/>
                    </a:moveTo>
                    <a:lnTo>
                      <a:pt x="19050" y="0"/>
                    </a:lnTo>
                    <a:cubicBezTo>
                      <a:pt x="8890" y="0"/>
                      <a:pt x="0" y="8890"/>
                      <a:pt x="0" y="20320"/>
                    </a:cubicBezTo>
                    <a:lnTo>
                      <a:pt x="0" y="6329680"/>
                    </a:lnTo>
                    <a:cubicBezTo>
                      <a:pt x="0" y="6339840"/>
                      <a:pt x="8890" y="6348730"/>
                      <a:pt x="19050" y="6348730"/>
                    </a:cubicBezTo>
                    <a:lnTo>
                      <a:pt x="5419090" y="6348730"/>
                    </a:lnTo>
                    <a:cubicBezTo>
                      <a:pt x="5429250" y="6348730"/>
                      <a:pt x="5438140" y="6339840"/>
                      <a:pt x="5438140" y="6329680"/>
                    </a:cubicBezTo>
                    <a:lnTo>
                      <a:pt x="5438140" y="20320"/>
                    </a:lnTo>
                    <a:cubicBezTo>
                      <a:pt x="5439410" y="8890"/>
                      <a:pt x="5430520" y="0"/>
                      <a:pt x="5419090" y="0"/>
                    </a:cubicBezTo>
                    <a:close/>
                    <a:moveTo>
                      <a:pt x="5137150" y="314960"/>
                    </a:moveTo>
                    <a:lnTo>
                      <a:pt x="5137150" y="4970780"/>
                    </a:lnTo>
                    <a:cubicBezTo>
                      <a:pt x="5137150" y="4980940"/>
                      <a:pt x="5128260" y="4989830"/>
                      <a:pt x="5118100" y="4989830"/>
                    </a:cubicBezTo>
                    <a:lnTo>
                      <a:pt x="266700" y="4989830"/>
                    </a:lnTo>
                    <a:cubicBezTo>
                      <a:pt x="256540" y="4989830"/>
                      <a:pt x="247650" y="4980940"/>
                      <a:pt x="247650" y="4970780"/>
                    </a:cubicBezTo>
                    <a:lnTo>
                      <a:pt x="247650" y="314960"/>
                    </a:lnTo>
                    <a:cubicBezTo>
                      <a:pt x="247650" y="304800"/>
                      <a:pt x="256540" y="295910"/>
                      <a:pt x="266700" y="295910"/>
                    </a:cubicBezTo>
                    <a:lnTo>
                      <a:pt x="5118100" y="295910"/>
                    </a:lnTo>
                    <a:cubicBezTo>
                      <a:pt x="5129530" y="294640"/>
                      <a:pt x="5137150" y="303530"/>
                      <a:pt x="5137150" y="314960"/>
                    </a:cubicBezTo>
                    <a:close/>
                  </a:path>
                </a:pathLst>
              </a:custGeom>
              <a:solidFill>
                <a:srgbClr val="F2F1EB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31"/>
              <p:cNvSpPr/>
              <p:nvPr/>
            </p:nvSpPr>
            <p:spPr>
              <a:xfrm>
                <a:off x="247650" y="294640"/>
                <a:ext cx="4889500" cy="4693920"/>
              </a:xfrm>
              <a:custGeom>
                <a:avLst/>
                <a:gdLst/>
                <a:ahLst/>
                <a:cxnLst/>
                <a:rect l="l" t="t" r="r" b="b"/>
                <a:pathLst>
                  <a:path w="4889500" h="4693920">
                    <a:moveTo>
                      <a:pt x="4870450" y="0"/>
                    </a:moveTo>
                    <a:lnTo>
                      <a:pt x="19050" y="0"/>
                    </a:lnTo>
                    <a:cubicBezTo>
                      <a:pt x="8890" y="0"/>
                      <a:pt x="0" y="8890"/>
                      <a:pt x="0" y="19050"/>
                    </a:cubicBezTo>
                    <a:lnTo>
                      <a:pt x="0" y="4674870"/>
                    </a:lnTo>
                    <a:cubicBezTo>
                      <a:pt x="0" y="4686300"/>
                      <a:pt x="8890" y="4693920"/>
                      <a:pt x="19050" y="4693920"/>
                    </a:cubicBezTo>
                    <a:lnTo>
                      <a:pt x="4870450" y="4693920"/>
                    </a:lnTo>
                    <a:cubicBezTo>
                      <a:pt x="4880610" y="4693920"/>
                      <a:pt x="4889500" y="4685030"/>
                      <a:pt x="4889500" y="4674870"/>
                    </a:cubicBezTo>
                    <a:lnTo>
                      <a:pt x="4889500" y="20320"/>
                    </a:lnTo>
                    <a:cubicBezTo>
                      <a:pt x="4889500" y="8890"/>
                      <a:pt x="4881880" y="0"/>
                      <a:pt x="4870450" y="0"/>
                    </a:cubicBezTo>
                    <a:close/>
                  </a:path>
                </a:pathLst>
              </a:custGeom>
              <a:blipFill>
                <a:blip r:embed="rId12"/>
                <a:stretch>
                  <a:fillRect l="-16048" r="-28041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32"/>
              <p:cNvSpPr/>
              <p:nvPr/>
            </p:nvSpPr>
            <p:spPr>
              <a:xfrm>
                <a:off x="1270" y="6350"/>
                <a:ext cx="5457190" cy="6342380"/>
              </a:xfrm>
              <a:custGeom>
                <a:avLst/>
                <a:gdLst/>
                <a:ahLst/>
                <a:cxnLst/>
                <a:rect l="l" t="t" r="r" b="b"/>
                <a:pathLst>
                  <a:path w="5457190" h="6342380">
                    <a:moveTo>
                      <a:pt x="5137150" y="302260"/>
                    </a:moveTo>
                    <a:cubicBezTo>
                      <a:pt x="5137150" y="302260"/>
                      <a:pt x="5133340" y="290830"/>
                      <a:pt x="5119370" y="289560"/>
                    </a:cubicBezTo>
                    <a:lnTo>
                      <a:pt x="248920" y="289560"/>
                    </a:lnTo>
                    <a:cubicBezTo>
                      <a:pt x="240030" y="289560"/>
                      <a:pt x="228600" y="293370"/>
                      <a:pt x="228600" y="303530"/>
                    </a:cubicBezTo>
                    <a:lnTo>
                      <a:pt x="232410" y="312420"/>
                    </a:lnTo>
                    <a:cubicBezTo>
                      <a:pt x="236220" y="307340"/>
                      <a:pt x="242570" y="304800"/>
                      <a:pt x="248920" y="304800"/>
                    </a:cubicBezTo>
                    <a:lnTo>
                      <a:pt x="5123180" y="304800"/>
                    </a:lnTo>
                    <a:lnTo>
                      <a:pt x="5123180" y="4966970"/>
                    </a:lnTo>
                    <a:cubicBezTo>
                      <a:pt x="5123180" y="4973320"/>
                      <a:pt x="5120640" y="4979670"/>
                      <a:pt x="5115560" y="4983480"/>
                    </a:cubicBezTo>
                    <a:lnTo>
                      <a:pt x="5120640" y="4983480"/>
                    </a:lnTo>
                    <a:cubicBezTo>
                      <a:pt x="5129530" y="4983480"/>
                      <a:pt x="5137150" y="4975860"/>
                      <a:pt x="5137150" y="4966970"/>
                    </a:cubicBezTo>
                    <a:lnTo>
                      <a:pt x="5137150" y="302260"/>
                    </a:lnTo>
                    <a:close/>
                    <a:moveTo>
                      <a:pt x="5438140" y="6324600"/>
                    </a:moveTo>
                    <a:lnTo>
                      <a:pt x="20320" y="6324600"/>
                    </a:lnTo>
                    <a:lnTo>
                      <a:pt x="20320" y="12700"/>
                    </a:lnTo>
                    <a:lnTo>
                      <a:pt x="6350" y="0"/>
                    </a:lnTo>
                    <a:lnTo>
                      <a:pt x="5080" y="0"/>
                    </a:lnTo>
                    <a:cubicBezTo>
                      <a:pt x="2540" y="3810"/>
                      <a:pt x="0" y="7620"/>
                      <a:pt x="0" y="12700"/>
                    </a:cubicBezTo>
                    <a:lnTo>
                      <a:pt x="0" y="6323330"/>
                    </a:lnTo>
                    <a:cubicBezTo>
                      <a:pt x="0" y="6334760"/>
                      <a:pt x="8890" y="6342380"/>
                      <a:pt x="19050" y="6342380"/>
                    </a:cubicBezTo>
                    <a:lnTo>
                      <a:pt x="5444490" y="6342380"/>
                    </a:lnTo>
                    <a:cubicBezTo>
                      <a:pt x="5449570" y="6342380"/>
                      <a:pt x="5453380" y="6341110"/>
                      <a:pt x="5457190" y="6337300"/>
                    </a:cubicBezTo>
                    <a:lnTo>
                      <a:pt x="5438140" y="6324600"/>
                    </a:lnTo>
                    <a:close/>
                  </a:path>
                </a:pathLst>
              </a:custGeom>
              <a:solidFill>
                <a:srgbClr val="3C3333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33"/>
              <p:cNvSpPr/>
              <p:nvPr/>
            </p:nvSpPr>
            <p:spPr>
              <a:xfrm>
                <a:off x="7620" y="0"/>
                <a:ext cx="5458460" cy="6344920"/>
              </a:xfrm>
              <a:custGeom>
                <a:avLst/>
                <a:gdLst/>
                <a:ahLst/>
                <a:cxnLst/>
                <a:rect l="l" t="t" r="r" b="b"/>
                <a:pathLst>
                  <a:path w="5458460" h="6344920">
                    <a:moveTo>
                      <a:pt x="5125720" y="4987290"/>
                    </a:moveTo>
                    <a:cubicBezTo>
                      <a:pt x="5121910" y="4992370"/>
                      <a:pt x="5116830" y="4994910"/>
                      <a:pt x="5110480" y="4994910"/>
                    </a:cubicBezTo>
                    <a:lnTo>
                      <a:pt x="243840" y="4994910"/>
                    </a:lnTo>
                    <a:cubicBezTo>
                      <a:pt x="237490" y="4994910"/>
                      <a:pt x="231140" y="4992370"/>
                      <a:pt x="227330" y="4986020"/>
                    </a:cubicBezTo>
                    <a:cubicBezTo>
                      <a:pt x="222250" y="4982210"/>
                      <a:pt x="219710" y="4977130"/>
                      <a:pt x="219710" y="4970780"/>
                    </a:cubicBezTo>
                    <a:lnTo>
                      <a:pt x="219710" y="314960"/>
                    </a:lnTo>
                    <a:cubicBezTo>
                      <a:pt x="219710" y="309880"/>
                      <a:pt x="222250" y="304800"/>
                      <a:pt x="226060" y="300990"/>
                    </a:cubicBezTo>
                    <a:lnTo>
                      <a:pt x="240030" y="311150"/>
                    </a:lnTo>
                    <a:lnTo>
                      <a:pt x="240030" y="4975860"/>
                    </a:lnTo>
                    <a:lnTo>
                      <a:pt x="5110480" y="4975860"/>
                    </a:lnTo>
                    <a:cubicBezTo>
                      <a:pt x="5113020" y="4975860"/>
                      <a:pt x="5115560" y="4974590"/>
                      <a:pt x="5116830" y="4974590"/>
                    </a:cubicBezTo>
                    <a:lnTo>
                      <a:pt x="5125720" y="4987290"/>
                    </a:lnTo>
                    <a:close/>
                    <a:moveTo>
                      <a:pt x="5458460" y="19050"/>
                    </a:moveTo>
                    <a:lnTo>
                      <a:pt x="5458460" y="6330950"/>
                    </a:lnTo>
                    <a:cubicBezTo>
                      <a:pt x="5458460" y="6336030"/>
                      <a:pt x="5455920" y="6341110"/>
                      <a:pt x="5450840" y="6344920"/>
                    </a:cubicBezTo>
                    <a:lnTo>
                      <a:pt x="5429250" y="6329680"/>
                    </a:lnTo>
                    <a:lnTo>
                      <a:pt x="5429250" y="20320"/>
                    </a:lnTo>
                    <a:lnTo>
                      <a:pt x="13970" y="20320"/>
                    </a:lnTo>
                    <a:lnTo>
                      <a:pt x="0" y="7620"/>
                    </a:lnTo>
                    <a:cubicBezTo>
                      <a:pt x="3810" y="2540"/>
                      <a:pt x="8890" y="0"/>
                      <a:pt x="15240" y="0"/>
                    </a:cubicBezTo>
                    <a:lnTo>
                      <a:pt x="5439410" y="0"/>
                    </a:lnTo>
                    <a:cubicBezTo>
                      <a:pt x="5449570" y="0"/>
                      <a:pt x="5458460" y="8890"/>
                      <a:pt x="5458460" y="19050"/>
                    </a:cubicBezTo>
                    <a:close/>
                    <a:moveTo>
                      <a:pt x="5455920" y="30480"/>
                    </a:moveTo>
                    <a:cubicBezTo>
                      <a:pt x="5453380" y="26670"/>
                      <a:pt x="5450840" y="24130"/>
                      <a:pt x="5447030" y="21590"/>
                    </a:cubicBezTo>
                    <a:lnTo>
                      <a:pt x="5455920" y="304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4" name="TextBox 34"/>
            <p:cNvSpPr txBox="1"/>
            <p:nvPr/>
          </p:nvSpPr>
          <p:spPr>
            <a:xfrm rot="-567196">
              <a:off x="1499587" y="4507799"/>
              <a:ext cx="2659763" cy="7861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062"/>
                </a:lnSpc>
              </a:pPr>
              <a:r>
                <a:rPr lang="en-US" sz="3616">
                  <a:solidFill>
                    <a:srgbClr val="000000"/>
                  </a:solidFill>
                  <a:latin typeface="Beth Ellen"/>
                  <a:ea typeface="Beth Ellen"/>
                  <a:cs typeface="Beth Ellen"/>
                  <a:sym typeface="Beth Ellen"/>
                </a:rPr>
                <a:t>Mary</a:t>
              </a: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500955" y="2413635"/>
            <a:ext cx="2758345" cy="245871"/>
            <a:chOff x="0" y="0"/>
            <a:chExt cx="726478" cy="6475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FF5A9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726478" cy="1028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1028700"/>
            <a:ext cx="3336038" cy="1347682"/>
            <a:chOff x="0" y="0"/>
            <a:chExt cx="4448050" cy="1796909"/>
          </a:xfrm>
        </p:grpSpPr>
        <p:sp>
          <p:nvSpPr>
            <p:cNvPr id="6" name="Freeform 6"/>
            <p:cNvSpPr/>
            <p:nvPr/>
          </p:nvSpPr>
          <p:spPr>
            <a:xfrm rot="-586919">
              <a:off x="915157" y="34528"/>
              <a:ext cx="466355" cy="699970"/>
            </a:xfrm>
            <a:custGeom>
              <a:avLst/>
              <a:gdLst/>
              <a:ahLst/>
              <a:cxnLst/>
              <a:rect l="l" t="t" r="r" b="b"/>
              <a:pathLst>
                <a:path w="466355" h="699970">
                  <a:moveTo>
                    <a:pt x="0" y="0"/>
                  </a:moveTo>
                  <a:lnTo>
                    <a:pt x="466355" y="0"/>
                  </a:lnTo>
                  <a:lnTo>
                    <a:pt x="466355" y="699971"/>
                  </a:lnTo>
                  <a:lnTo>
                    <a:pt x="0" y="6999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 rot="-3527984">
              <a:off x="503875" y="121299"/>
              <a:ext cx="425574" cy="638760"/>
            </a:xfrm>
            <a:custGeom>
              <a:avLst/>
              <a:gdLst/>
              <a:ahLst/>
              <a:cxnLst/>
              <a:rect l="l" t="t" r="r" b="b"/>
              <a:pathLst>
                <a:path w="425574" h="638760">
                  <a:moveTo>
                    <a:pt x="0" y="0"/>
                  </a:moveTo>
                  <a:lnTo>
                    <a:pt x="425574" y="0"/>
                  </a:lnTo>
                  <a:lnTo>
                    <a:pt x="425574" y="638760"/>
                  </a:lnTo>
                  <a:lnTo>
                    <a:pt x="0" y="6387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 rot="-6078961">
              <a:off x="221086" y="399711"/>
              <a:ext cx="390806" cy="586575"/>
            </a:xfrm>
            <a:custGeom>
              <a:avLst/>
              <a:gdLst/>
              <a:ahLst/>
              <a:cxnLst/>
              <a:rect l="l" t="t" r="r" b="b"/>
              <a:pathLst>
                <a:path w="390806" h="586575">
                  <a:moveTo>
                    <a:pt x="0" y="0"/>
                  </a:moveTo>
                  <a:lnTo>
                    <a:pt x="390806" y="0"/>
                  </a:lnTo>
                  <a:lnTo>
                    <a:pt x="390806" y="586575"/>
                  </a:lnTo>
                  <a:lnTo>
                    <a:pt x="0" y="5865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 rot="-7906289">
              <a:off x="136525" y="721177"/>
              <a:ext cx="347580" cy="521696"/>
            </a:xfrm>
            <a:custGeom>
              <a:avLst/>
              <a:gdLst/>
              <a:ahLst/>
              <a:cxnLst/>
              <a:rect l="l" t="t" r="r" b="b"/>
              <a:pathLst>
                <a:path w="347580" h="521696">
                  <a:moveTo>
                    <a:pt x="0" y="0"/>
                  </a:moveTo>
                  <a:lnTo>
                    <a:pt x="347579" y="0"/>
                  </a:lnTo>
                  <a:lnTo>
                    <a:pt x="347579" y="521695"/>
                  </a:lnTo>
                  <a:lnTo>
                    <a:pt x="0" y="5216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 rot="-10285624">
              <a:off x="212313" y="1062796"/>
              <a:ext cx="302405" cy="453891"/>
            </a:xfrm>
            <a:custGeom>
              <a:avLst/>
              <a:gdLst/>
              <a:ahLst/>
              <a:cxnLst/>
              <a:rect l="l" t="t" r="r" b="b"/>
              <a:pathLst>
                <a:path w="302405" h="453891">
                  <a:moveTo>
                    <a:pt x="0" y="0"/>
                  </a:moveTo>
                  <a:lnTo>
                    <a:pt x="302405" y="0"/>
                  </a:lnTo>
                  <a:lnTo>
                    <a:pt x="302405" y="453891"/>
                  </a:lnTo>
                  <a:lnTo>
                    <a:pt x="0" y="4538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 rot="-1578899">
              <a:off x="427047" y="1276528"/>
              <a:ext cx="261444" cy="392411"/>
            </a:xfrm>
            <a:custGeom>
              <a:avLst/>
              <a:gdLst/>
              <a:ahLst/>
              <a:cxnLst/>
              <a:rect l="l" t="t" r="r" b="b"/>
              <a:pathLst>
                <a:path w="261444" h="392411">
                  <a:moveTo>
                    <a:pt x="0" y="0"/>
                  </a:moveTo>
                  <a:lnTo>
                    <a:pt x="261444" y="0"/>
                  </a:lnTo>
                  <a:lnTo>
                    <a:pt x="261444" y="392411"/>
                  </a:lnTo>
                  <a:lnTo>
                    <a:pt x="0" y="3924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/>
            <p:nvPr/>
          </p:nvSpPr>
          <p:spPr>
            <a:xfrm rot="6582263">
              <a:off x="723505" y="1453153"/>
              <a:ext cx="233178" cy="349985"/>
            </a:xfrm>
            <a:custGeom>
              <a:avLst/>
              <a:gdLst/>
              <a:ahLst/>
              <a:cxnLst/>
              <a:rect l="l" t="t" r="r" b="b"/>
              <a:pathLst>
                <a:path w="233178" h="349985">
                  <a:moveTo>
                    <a:pt x="0" y="0"/>
                  </a:moveTo>
                  <a:lnTo>
                    <a:pt x="233177" y="0"/>
                  </a:lnTo>
                  <a:lnTo>
                    <a:pt x="233177" y="349985"/>
                  </a:lnTo>
                  <a:lnTo>
                    <a:pt x="0" y="3499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668397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K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034758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a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422903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n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2181657" y="731913"/>
              <a:ext cx="372287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u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780533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S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2455310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r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2752546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v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3003108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i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3256949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v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3597635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e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3992181" y="1101515"/>
              <a:ext cx="184337" cy="3508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960" spc="-68">
                  <a:solidFill>
                    <a:srgbClr val="E9A500"/>
                  </a:solidFill>
                  <a:latin typeface="Sunborn"/>
                  <a:ea typeface="Sunborn"/>
                  <a:cs typeface="Sunborn"/>
                  <a:sym typeface="Sunborn"/>
                </a:rPr>
                <a:t>2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4231271" y="1105127"/>
              <a:ext cx="216779" cy="3508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960" spc="-68">
                  <a:solidFill>
                    <a:srgbClr val="DC9C02"/>
                  </a:solidFill>
                  <a:latin typeface="Sunborn"/>
                  <a:ea typeface="Sunborn"/>
                  <a:cs typeface="Sunborn"/>
                  <a:sym typeface="Sunborn"/>
                </a:rPr>
                <a:t>0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4186597" y="1101515"/>
              <a:ext cx="60475" cy="3508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960" spc="-68">
                  <a:solidFill>
                    <a:srgbClr val="DC9C02"/>
                  </a:solidFill>
                  <a:latin typeface="Sunborn"/>
                  <a:ea typeface="Sunborn"/>
                  <a:cs typeface="Sunborn"/>
                  <a:sym typeface="Sunborn"/>
                </a:rPr>
                <a:t>.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028700" y="5008301"/>
            <a:ext cx="2889905" cy="3240339"/>
            <a:chOff x="0" y="0"/>
            <a:chExt cx="3853207" cy="4320452"/>
          </a:xfrm>
        </p:grpSpPr>
        <p:grpSp>
          <p:nvGrpSpPr>
            <p:cNvPr id="27" name="Group 27"/>
            <p:cNvGrpSpPr>
              <a:grpSpLocks noChangeAspect="1"/>
            </p:cNvGrpSpPr>
            <p:nvPr/>
          </p:nvGrpSpPr>
          <p:grpSpPr>
            <a:xfrm rot="-456846">
              <a:off x="244142" y="205694"/>
              <a:ext cx="3364923" cy="3909065"/>
              <a:chOff x="0" y="0"/>
              <a:chExt cx="5466080" cy="63500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5439410" cy="6348730"/>
              </a:xfrm>
              <a:custGeom>
                <a:avLst/>
                <a:gdLst/>
                <a:ahLst/>
                <a:cxnLst/>
                <a:rect l="l" t="t" r="r" b="b"/>
                <a:pathLst>
                  <a:path w="5439410" h="6348730">
                    <a:moveTo>
                      <a:pt x="5419090" y="0"/>
                    </a:moveTo>
                    <a:lnTo>
                      <a:pt x="19050" y="0"/>
                    </a:lnTo>
                    <a:cubicBezTo>
                      <a:pt x="8890" y="0"/>
                      <a:pt x="0" y="8890"/>
                      <a:pt x="0" y="20320"/>
                    </a:cubicBezTo>
                    <a:lnTo>
                      <a:pt x="0" y="6329680"/>
                    </a:lnTo>
                    <a:cubicBezTo>
                      <a:pt x="0" y="6339840"/>
                      <a:pt x="8890" y="6348730"/>
                      <a:pt x="19050" y="6348730"/>
                    </a:cubicBezTo>
                    <a:lnTo>
                      <a:pt x="5419090" y="6348730"/>
                    </a:lnTo>
                    <a:cubicBezTo>
                      <a:pt x="5429250" y="6348730"/>
                      <a:pt x="5438140" y="6339840"/>
                      <a:pt x="5438140" y="6329680"/>
                    </a:cubicBezTo>
                    <a:lnTo>
                      <a:pt x="5438140" y="20320"/>
                    </a:lnTo>
                    <a:cubicBezTo>
                      <a:pt x="5439410" y="8890"/>
                      <a:pt x="5430520" y="0"/>
                      <a:pt x="5419090" y="0"/>
                    </a:cubicBezTo>
                    <a:close/>
                    <a:moveTo>
                      <a:pt x="5137150" y="314960"/>
                    </a:moveTo>
                    <a:lnTo>
                      <a:pt x="5137150" y="4970780"/>
                    </a:lnTo>
                    <a:cubicBezTo>
                      <a:pt x="5137150" y="4980940"/>
                      <a:pt x="5128260" y="4989830"/>
                      <a:pt x="5118100" y="4989830"/>
                    </a:cubicBezTo>
                    <a:lnTo>
                      <a:pt x="266700" y="4989830"/>
                    </a:lnTo>
                    <a:cubicBezTo>
                      <a:pt x="256540" y="4989830"/>
                      <a:pt x="247650" y="4980940"/>
                      <a:pt x="247650" y="4970780"/>
                    </a:cubicBezTo>
                    <a:lnTo>
                      <a:pt x="247650" y="314960"/>
                    </a:lnTo>
                    <a:cubicBezTo>
                      <a:pt x="247650" y="304800"/>
                      <a:pt x="256540" y="295910"/>
                      <a:pt x="266700" y="295910"/>
                    </a:cubicBezTo>
                    <a:lnTo>
                      <a:pt x="5118100" y="295910"/>
                    </a:lnTo>
                    <a:cubicBezTo>
                      <a:pt x="5129530" y="294640"/>
                      <a:pt x="5137150" y="303530"/>
                      <a:pt x="5137150" y="314960"/>
                    </a:cubicBezTo>
                    <a:close/>
                  </a:path>
                </a:pathLst>
              </a:custGeom>
              <a:solidFill>
                <a:srgbClr val="F2F1EB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29"/>
              <p:cNvSpPr/>
              <p:nvPr/>
            </p:nvSpPr>
            <p:spPr>
              <a:xfrm>
                <a:off x="247650" y="294640"/>
                <a:ext cx="4889500" cy="4693920"/>
              </a:xfrm>
              <a:custGeom>
                <a:avLst/>
                <a:gdLst/>
                <a:ahLst/>
                <a:cxnLst/>
                <a:rect l="l" t="t" r="r" b="b"/>
                <a:pathLst>
                  <a:path w="4889500" h="4693920">
                    <a:moveTo>
                      <a:pt x="4870450" y="0"/>
                    </a:moveTo>
                    <a:lnTo>
                      <a:pt x="19050" y="0"/>
                    </a:lnTo>
                    <a:cubicBezTo>
                      <a:pt x="8890" y="0"/>
                      <a:pt x="0" y="8890"/>
                      <a:pt x="0" y="19050"/>
                    </a:cubicBezTo>
                    <a:lnTo>
                      <a:pt x="0" y="4674870"/>
                    </a:lnTo>
                    <a:cubicBezTo>
                      <a:pt x="0" y="4686300"/>
                      <a:pt x="8890" y="4693920"/>
                      <a:pt x="19050" y="4693920"/>
                    </a:cubicBezTo>
                    <a:lnTo>
                      <a:pt x="4870450" y="4693920"/>
                    </a:lnTo>
                    <a:cubicBezTo>
                      <a:pt x="4880610" y="4693920"/>
                      <a:pt x="4889500" y="4685030"/>
                      <a:pt x="4889500" y="4674870"/>
                    </a:cubicBezTo>
                    <a:lnTo>
                      <a:pt x="4889500" y="20320"/>
                    </a:lnTo>
                    <a:cubicBezTo>
                      <a:pt x="4889500" y="8890"/>
                      <a:pt x="4881880" y="0"/>
                      <a:pt x="4870450" y="0"/>
                    </a:cubicBezTo>
                    <a:close/>
                  </a:path>
                </a:pathLst>
              </a:custGeom>
              <a:blipFill>
                <a:blip r:embed="rId12"/>
                <a:stretch>
                  <a:fillRect l="-16048" r="-28041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30"/>
              <p:cNvSpPr/>
              <p:nvPr/>
            </p:nvSpPr>
            <p:spPr>
              <a:xfrm>
                <a:off x="1270" y="6350"/>
                <a:ext cx="5457190" cy="6342380"/>
              </a:xfrm>
              <a:custGeom>
                <a:avLst/>
                <a:gdLst/>
                <a:ahLst/>
                <a:cxnLst/>
                <a:rect l="l" t="t" r="r" b="b"/>
                <a:pathLst>
                  <a:path w="5457190" h="6342380">
                    <a:moveTo>
                      <a:pt x="5137150" y="302260"/>
                    </a:moveTo>
                    <a:cubicBezTo>
                      <a:pt x="5137150" y="302260"/>
                      <a:pt x="5133340" y="290830"/>
                      <a:pt x="5119370" y="289560"/>
                    </a:cubicBezTo>
                    <a:lnTo>
                      <a:pt x="248920" y="289560"/>
                    </a:lnTo>
                    <a:cubicBezTo>
                      <a:pt x="240030" y="289560"/>
                      <a:pt x="228600" y="293370"/>
                      <a:pt x="228600" y="303530"/>
                    </a:cubicBezTo>
                    <a:lnTo>
                      <a:pt x="232410" y="312420"/>
                    </a:lnTo>
                    <a:cubicBezTo>
                      <a:pt x="236220" y="307340"/>
                      <a:pt x="242570" y="304800"/>
                      <a:pt x="248920" y="304800"/>
                    </a:cubicBezTo>
                    <a:lnTo>
                      <a:pt x="5123180" y="304800"/>
                    </a:lnTo>
                    <a:lnTo>
                      <a:pt x="5123180" y="4966970"/>
                    </a:lnTo>
                    <a:cubicBezTo>
                      <a:pt x="5123180" y="4973320"/>
                      <a:pt x="5120640" y="4979670"/>
                      <a:pt x="5115560" y="4983480"/>
                    </a:cubicBezTo>
                    <a:lnTo>
                      <a:pt x="5120640" y="4983480"/>
                    </a:lnTo>
                    <a:cubicBezTo>
                      <a:pt x="5129530" y="4983480"/>
                      <a:pt x="5137150" y="4975860"/>
                      <a:pt x="5137150" y="4966970"/>
                    </a:cubicBezTo>
                    <a:lnTo>
                      <a:pt x="5137150" y="302260"/>
                    </a:lnTo>
                    <a:close/>
                    <a:moveTo>
                      <a:pt x="5438140" y="6324600"/>
                    </a:moveTo>
                    <a:lnTo>
                      <a:pt x="20320" y="6324600"/>
                    </a:lnTo>
                    <a:lnTo>
                      <a:pt x="20320" y="12700"/>
                    </a:lnTo>
                    <a:lnTo>
                      <a:pt x="6350" y="0"/>
                    </a:lnTo>
                    <a:lnTo>
                      <a:pt x="5080" y="0"/>
                    </a:lnTo>
                    <a:cubicBezTo>
                      <a:pt x="2540" y="3810"/>
                      <a:pt x="0" y="7620"/>
                      <a:pt x="0" y="12700"/>
                    </a:cubicBezTo>
                    <a:lnTo>
                      <a:pt x="0" y="6323330"/>
                    </a:lnTo>
                    <a:cubicBezTo>
                      <a:pt x="0" y="6334760"/>
                      <a:pt x="8890" y="6342380"/>
                      <a:pt x="19050" y="6342380"/>
                    </a:cubicBezTo>
                    <a:lnTo>
                      <a:pt x="5444490" y="6342380"/>
                    </a:lnTo>
                    <a:cubicBezTo>
                      <a:pt x="5449570" y="6342380"/>
                      <a:pt x="5453380" y="6341110"/>
                      <a:pt x="5457190" y="6337300"/>
                    </a:cubicBezTo>
                    <a:lnTo>
                      <a:pt x="5438140" y="6324600"/>
                    </a:lnTo>
                    <a:close/>
                  </a:path>
                </a:pathLst>
              </a:custGeom>
              <a:solidFill>
                <a:srgbClr val="3C3333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31"/>
              <p:cNvSpPr/>
              <p:nvPr/>
            </p:nvSpPr>
            <p:spPr>
              <a:xfrm>
                <a:off x="7620" y="0"/>
                <a:ext cx="5458460" cy="6344920"/>
              </a:xfrm>
              <a:custGeom>
                <a:avLst/>
                <a:gdLst/>
                <a:ahLst/>
                <a:cxnLst/>
                <a:rect l="l" t="t" r="r" b="b"/>
                <a:pathLst>
                  <a:path w="5458460" h="6344920">
                    <a:moveTo>
                      <a:pt x="5125720" y="4987290"/>
                    </a:moveTo>
                    <a:cubicBezTo>
                      <a:pt x="5121910" y="4992370"/>
                      <a:pt x="5116830" y="4994910"/>
                      <a:pt x="5110480" y="4994910"/>
                    </a:cubicBezTo>
                    <a:lnTo>
                      <a:pt x="243840" y="4994910"/>
                    </a:lnTo>
                    <a:cubicBezTo>
                      <a:pt x="237490" y="4994910"/>
                      <a:pt x="231140" y="4992370"/>
                      <a:pt x="227330" y="4986020"/>
                    </a:cubicBezTo>
                    <a:cubicBezTo>
                      <a:pt x="222250" y="4982210"/>
                      <a:pt x="219710" y="4977130"/>
                      <a:pt x="219710" y="4970780"/>
                    </a:cubicBezTo>
                    <a:lnTo>
                      <a:pt x="219710" y="314960"/>
                    </a:lnTo>
                    <a:cubicBezTo>
                      <a:pt x="219710" y="309880"/>
                      <a:pt x="222250" y="304800"/>
                      <a:pt x="226060" y="300990"/>
                    </a:cubicBezTo>
                    <a:lnTo>
                      <a:pt x="240030" y="311150"/>
                    </a:lnTo>
                    <a:lnTo>
                      <a:pt x="240030" y="4975860"/>
                    </a:lnTo>
                    <a:lnTo>
                      <a:pt x="5110480" y="4975860"/>
                    </a:lnTo>
                    <a:cubicBezTo>
                      <a:pt x="5113020" y="4975860"/>
                      <a:pt x="5115560" y="4974590"/>
                      <a:pt x="5116830" y="4974590"/>
                    </a:cubicBezTo>
                    <a:lnTo>
                      <a:pt x="5125720" y="4987290"/>
                    </a:lnTo>
                    <a:close/>
                    <a:moveTo>
                      <a:pt x="5458460" y="19050"/>
                    </a:moveTo>
                    <a:lnTo>
                      <a:pt x="5458460" y="6330950"/>
                    </a:lnTo>
                    <a:cubicBezTo>
                      <a:pt x="5458460" y="6336030"/>
                      <a:pt x="5455920" y="6341110"/>
                      <a:pt x="5450840" y="6344920"/>
                    </a:cubicBezTo>
                    <a:lnTo>
                      <a:pt x="5429250" y="6329680"/>
                    </a:lnTo>
                    <a:lnTo>
                      <a:pt x="5429250" y="20320"/>
                    </a:lnTo>
                    <a:lnTo>
                      <a:pt x="13970" y="20320"/>
                    </a:lnTo>
                    <a:lnTo>
                      <a:pt x="0" y="7620"/>
                    </a:lnTo>
                    <a:cubicBezTo>
                      <a:pt x="3810" y="2540"/>
                      <a:pt x="8890" y="0"/>
                      <a:pt x="15240" y="0"/>
                    </a:cubicBezTo>
                    <a:lnTo>
                      <a:pt x="5439410" y="0"/>
                    </a:lnTo>
                    <a:cubicBezTo>
                      <a:pt x="5449570" y="0"/>
                      <a:pt x="5458460" y="8890"/>
                      <a:pt x="5458460" y="19050"/>
                    </a:cubicBezTo>
                    <a:close/>
                    <a:moveTo>
                      <a:pt x="5455920" y="30480"/>
                    </a:moveTo>
                    <a:cubicBezTo>
                      <a:pt x="5453380" y="26670"/>
                      <a:pt x="5450840" y="24130"/>
                      <a:pt x="5447030" y="21590"/>
                    </a:cubicBezTo>
                    <a:lnTo>
                      <a:pt x="5455920" y="304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2" name="TextBox 32"/>
            <p:cNvSpPr txBox="1"/>
            <p:nvPr/>
          </p:nvSpPr>
          <p:spPr>
            <a:xfrm rot="-567196">
              <a:off x="1100714" y="3302672"/>
              <a:ext cx="1953488" cy="5855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18"/>
                </a:lnSpc>
              </a:pPr>
              <a:r>
                <a:rPr lang="en-US" sz="2655">
                  <a:solidFill>
                    <a:srgbClr val="000000"/>
                  </a:solidFill>
                  <a:latin typeface="Beth Ellen"/>
                  <a:ea typeface="Beth Ellen"/>
                  <a:cs typeface="Beth Ellen"/>
                  <a:sym typeface="Beth Ellen"/>
                </a:rPr>
                <a:t>Mary</a:t>
              </a:r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3910957" y="4874951"/>
            <a:ext cx="9993534" cy="2412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1069" lvl="1" indent="-365535" algn="l">
              <a:lnSpc>
                <a:spcPts val="4740"/>
              </a:lnSpc>
              <a:buFont typeface="Arial"/>
              <a:buChar char="•"/>
            </a:pPr>
            <a:r>
              <a:rPr lang="en-US" sz="3386">
                <a:solidFill>
                  <a:srgbClr val="2D262A"/>
                </a:solidFill>
                <a:latin typeface="Univers"/>
                <a:ea typeface="Univers"/>
                <a:cs typeface="Univers"/>
                <a:sym typeface="Univers"/>
              </a:rPr>
              <a:t>Left breast cancer about 7 years ago</a:t>
            </a:r>
          </a:p>
          <a:p>
            <a:pPr marL="731069" lvl="1" indent="-365535" algn="l">
              <a:lnSpc>
                <a:spcPts val="4740"/>
              </a:lnSpc>
              <a:buFont typeface="Arial"/>
              <a:buChar char="•"/>
            </a:pPr>
            <a:r>
              <a:rPr lang="en-US" sz="3386">
                <a:solidFill>
                  <a:srgbClr val="2D262A"/>
                </a:solidFill>
                <a:latin typeface="Univers"/>
                <a:ea typeface="Univers"/>
                <a:cs typeface="Univers"/>
                <a:sym typeface="Univers"/>
              </a:rPr>
              <a:t>A lumpectomy, sentinel node biopsy</a:t>
            </a:r>
          </a:p>
          <a:p>
            <a:pPr marL="731069" lvl="1" indent="-365535" algn="l">
              <a:lnSpc>
                <a:spcPts val="4740"/>
              </a:lnSpc>
              <a:buFont typeface="Arial"/>
              <a:buChar char="•"/>
            </a:pPr>
            <a:r>
              <a:rPr lang="en-US" sz="3386">
                <a:solidFill>
                  <a:srgbClr val="2D262A"/>
                </a:solidFill>
                <a:latin typeface="Univers"/>
                <a:ea typeface="Univers"/>
                <a:cs typeface="Univers"/>
                <a:sym typeface="Univers"/>
              </a:rPr>
              <a:t>Adjuvant radiation therapy</a:t>
            </a:r>
          </a:p>
          <a:p>
            <a:pPr marL="731069" lvl="1" indent="-365535" algn="l">
              <a:lnSpc>
                <a:spcPts val="4740"/>
              </a:lnSpc>
              <a:buFont typeface="Arial"/>
              <a:buChar char="•"/>
            </a:pPr>
            <a:r>
              <a:rPr lang="en-US" sz="3386">
                <a:solidFill>
                  <a:srgbClr val="2D262A"/>
                </a:solidFill>
                <a:latin typeface="Univers"/>
                <a:ea typeface="Univers"/>
                <a:cs typeface="Univers"/>
                <a:sym typeface="Univers"/>
              </a:rPr>
              <a:t>5 years of tamoxifen (completed 2 years ago)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889951" y="4164451"/>
            <a:ext cx="7548006" cy="4728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42"/>
              </a:lnSpc>
              <a:spcBef>
                <a:spcPct val="0"/>
              </a:spcBef>
            </a:pPr>
            <a:r>
              <a:rPr lang="en-US" sz="3542" b="1" spc="-123">
                <a:solidFill>
                  <a:srgbClr val="000000"/>
                </a:solidFill>
                <a:latin typeface="Univers Bold"/>
                <a:ea typeface="Univers Bold"/>
                <a:cs typeface="Univers Bold"/>
                <a:sym typeface="Univers Bold"/>
              </a:rPr>
              <a:t>Mary informs you that she had...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566196" y="3162891"/>
            <a:ext cx="9316926" cy="542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41"/>
              </a:lnSpc>
            </a:pPr>
            <a:r>
              <a:rPr lang="en-US" sz="4299" b="1">
                <a:solidFill>
                  <a:srgbClr val="00136F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Why Treatment History Matters</a:t>
            </a:r>
          </a:p>
        </p:txBody>
      </p:sp>
      <p:grpSp>
        <p:nvGrpSpPr>
          <p:cNvPr id="36" name="Group 36"/>
          <p:cNvGrpSpPr/>
          <p:nvPr/>
        </p:nvGrpSpPr>
        <p:grpSpPr>
          <a:xfrm>
            <a:off x="11355263" y="7885843"/>
            <a:ext cx="5904037" cy="2073793"/>
            <a:chOff x="0" y="0"/>
            <a:chExt cx="7872050" cy="2765057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7872050" cy="2765057"/>
            </a:xfrm>
            <a:custGeom>
              <a:avLst/>
              <a:gdLst/>
              <a:ahLst/>
              <a:cxnLst/>
              <a:rect l="l" t="t" r="r" b="b"/>
              <a:pathLst>
                <a:path w="7872050" h="2765057">
                  <a:moveTo>
                    <a:pt x="0" y="0"/>
                  </a:moveTo>
                  <a:lnTo>
                    <a:pt x="7872050" y="0"/>
                  </a:lnTo>
                  <a:lnTo>
                    <a:pt x="7872050" y="2765057"/>
                  </a:lnTo>
                  <a:lnTo>
                    <a:pt x="0" y="2765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2830521" y="830401"/>
              <a:ext cx="4517494" cy="9994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000"/>
                </a:lnSpc>
              </a:pPr>
              <a:r>
                <a:rPr lang="en-US" sz="1974" b="1" spc="-69">
                  <a:solidFill>
                    <a:srgbClr val="000000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What key survivorship considerations come to mind?</a:t>
              </a:r>
            </a:p>
          </p:txBody>
        </p:sp>
      </p:grpSp>
      <p:sp>
        <p:nvSpPr>
          <p:cNvPr id="39" name="TextBox 39"/>
          <p:cNvSpPr txBox="1"/>
          <p:nvPr/>
        </p:nvSpPr>
        <p:spPr>
          <a:xfrm>
            <a:off x="9426513" y="1043411"/>
            <a:ext cx="7832787" cy="1251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040"/>
              </a:lnSpc>
            </a:pPr>
            <a:r>
              <a:rPr lang="en-US" sz="3600" b="1">
                <a:solidFill>
                  <a:srgbClr val="10101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BC Survivorship Case Study: Mary’s Story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500955" y="2413635"/>
            <a:ext cx="2758345" cy="245871"/>
            <a:chOff x="0" y="0"/>
            <a:chExt cx="726478" cy="6475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FF5A9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726478" cy="1028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1028700"/>
            <a:ext cx="3336038" cy="1347682"/>
            <a:chOff x="0" y="0"/>
            <a:chExt cx="4448050" cy="1796909"/>
          </a:xfrm>
        </p:grpSpPr>
        <p:sp>
          <p:nvSpPr>
            <p:cNvPr id="6" name="Freeform 6"/>
            <p:cNvSpPr/>
            <p:nvPr/>
          </p:nvSpPr>
          <p:spPr>
            <a:xfrm rot="-586919">
              <a:off x="915157" y="34528"/>
              <a:ext cx="466355" cy="699970"/>
            </a:xfrm>
            <a:custGeom>
              <a:avLst/>
              <a:gdLst/>
              <a:ahLst/>
              <a:cxnLst/>
              <a:rect l="l" t="t" r="r" b="b"/>
              <a:pathLst>
                <a:path w="466355" h="699970">
                  <a:moveTo>
                    <a:pt x="0" y="0"/>
                  </a:moveTo>
                  <a:lnTo>
                    <a:pt x="466355" y="0"/>
                  </a:lnTo>
                  <a:lnTo>
                    <a:pt x="466355" y="699971"/>
                  </a:lnTo>
                  <a:lnTo>
                    <a:pt x="0" y="6999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 rot="-3527984">
              <a:off x="503875" y="121299"/>
              <a:ext cx="425574" cy="638760"/>
            </a:xfrm>
            <a:custGeom>
              <a:avLst/>
              <a:gdLst/>
              <a:ahLst/>
              <a:cxnLst/>
              <a:rect l="l" t="t" r="r" b="b"/>
              <a:pathLst>
                <a:path w="425574" h="638760">
                  <a:moveTo>
                    <a:pt x="0" y="0"/>
                  </a:moveTo>
                  <a:lnTo>
                    <a:pt x="425574" y="0"/>
                  </a:lnTo>
                  <a:lnTo>
                    <a:pt x="425574" y="638760"/>
                  </a:lnTo>
                  <a:lnTo>
                    <a:pt x="0" y="6387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 rot="-6078961">
              <a:off x="221086" y="399711"/>
              <a:ext cx="390806" cy="586575"/>
            </a:xfrm>
            <a:custGeom>
              <a:avLst/>
              <a:gdLst/>
              <a:ahLst/>
              <a:cxnLst/>
              <a:rect l="l" t="t" r="r" b="b"/>
              <a:pathLst>
                <a:path w="390806" h="586575">
                  <a:moveTo>
                    <a:pt x="0" y="0"/>
                  </a:moveTo>
                  <a:lnTo>
                    <a:pt x="390806" y="0"/>
                  </a:lnTo>
                  <a:lnTo>
                    <a:pt x="390806" y="586575"/>
                  </a:lnTo>
                  <a:lnTo>
                    <a:pt x="0" y="5865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 rot="-7906289">
              <a:off x="136525" y="721177"/>
              <a:ext cx="347580" cy="521696"/>
            </a:xfrm>
            <a:custGeom>
              <a:avLst/>
              <a:gdLst/>
              <a:ahLst/>
              <a:cxnLst/>
              <a:rect l="l" t="t" r="r" b="b"/>
              <a:pathLst>
                <a:path w="347580" h="521696">
                  <a:moveTo>
                    <a:pt x="0" y="0"/>
                  </a:moveTo>
                  <a:lnTo>
                    <a:pt x="347579" y="0"/>
                  </a:lnTo>
                  <a:lnTo>
                    <a:pt x="347579" y="521695"/>
                  </a:lnTo>
                  <a:lnTo>
                    <a:pt x="0" y="5216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 rot="-10285624">
              <a:off x="212313" y="1062796"/>
              <a:ext cx="302405" cy="453891"/>
            </a:xfrm>
            <a:custGeom>
              <a:avLst/>
              <a:gdLst/>
              <a:ahLst/>
              <a:cxnLst/>
              <a:rect l="l" t="t" r="r" b="b"/>
              <a:pathLst>
                <a:path w="302405" h="453891">
                  <a:moveTo>
                    <a:pt x="0" y="0"/>
                  </a:moveTo>
                  <a:lnTo>
                    <a:pt x="302405" y="0"/>
                  </a:lnTo>
                  <a:lnTo>
                    <a:pt x="302405" y="453891"/>
                  </a:lnTo>
                  <a:lnTo>
                    <a:pt x="0" y="4538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 rot="-1578899">
              <a:off x="427047" y="1276528"/>
              <a:ext cx="261444" cy="392411"/>
            </a:xfrm>
            <a:custGeom>
              <a:avLst/>
              <a:gdLst/>
              <a:ahLst/>
              <a:cxnLst/>
              <a:rect l="l" t="t" r="r" b="b"/>
              <a:pathLst>
                <a:path w="261444" h="392411">
                  <a:moveTo>
                    <a:pt x="0" y="0"/>
                  </a:moveTo>
                  <a:lnTo>
                    <a:pt x="261444" y="0"/>
                  </a:lnTo>
                  <a:lnTo>
                    <a:pt x="261444" y="392411"/>
                  </a:lnTo>
                  <a:lnTo>
                    <a:pt x="0" y="3924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/>
            <p:nvPr/>
          </p:nvSpPr>
          <p:spPr>
            <a:xfrm rot="6582263">
              <a:off x="723505" y="1453153"/>
              <a:ext cx="233178" cy="349985"/>
            </a:xfrm>
            <a:custGeom>
              <a:avLst/>
              <a:gdLst/>
              <a:ahLst/>
              <a:cxnLst/>
              <a:rect l="l" t="t" r="r" b="b"/>
              <a:pathLst>
                <a:path w="233178" h="349985">
                  <a:moveTo>
                    <a:pt x="0" y="0"/>
                  </a:moveTo>
                  <a:lnTo>
                    <a:pt x="233177" y="0"/>
                  </a:lnTo>
                  <a:lnTo>
                    <a:pt x="233177" y="349985"/>
                  </a:lnTo>
                  <a:lnTo>
                    <a:pt x="0" y="3499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668397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K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034758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a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422903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n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2181657" y="731913"/>
              <a:ext cx="372287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u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780533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S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2455310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r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2752546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v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3003108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i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3256949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v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3597635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e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3992181" y="1101515"/>
              <a:ext cx="184337" cy="3508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960" spc="-68">
                  <a:solidFill>
                    <a:srgbClr val="E9A500"/>
                  </a:solidFill>
                  <a:latin typeface="Sunborn"/>
                  <a:ea typeface="Sunborn"/>
                  <a:cs typeface="Sunborn"/>
                  <a:sym typeface="Sunborn"/>
                </a:rPr>
                <a:t>2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4231271" y="1105127"/>
              <a:ext cx="216779" cy="3508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960" spc="-68">
                  <a:solidFill>
                    <a:srgbClr val="DC9C02"/>
                  </a:solidFill>
                  <a:latin typeface="Sunborn"/>
                  <a:ea typeface="Sunborn"/>
                  <a:cs typeface="Sunborn"/>
                  <a:sym typeface="Sunborn"/>
                </a:rPr>
                <a:t>0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4186597" y="1101515"/>
              <a:ext cx="60475" cy="3508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960" spc="-68">
                  <a:solidFill>
                    <a:srgbClr val="DC9C02"/>
                  </a:solidFill>
                  <a:latin typeface="Sunborn"/>
                  <a:ea typeface="Sunborn"/>
                  <a:cs typeface="Sunborn"/>
                  <a:sym typeface="Sunborn"/>
                </a:rPr>
                <a:t>.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028700" y="4375220"/>
            <a:ext cx="2948591" cy="3306141"/>
            <a:chOff x="0" y="0"/>
            <a:chExt cx="3931454" cy="4408188"/>
          </a:xfrm>
        </p:grpSpPr>
        <p:grpSp>
          <p:nvGrpSpPr>
            <p:cNvPr id="27" name="Group 27"/>
            <p:cNvGrpSpPr>
              <a:grpSpLocks noChangeAspect="1"/>
            </p:cNvGrpSpPr>
            <p:nvPr/>
          </p:nvGrpSpPr>
          <p:grpSpPr>
            <a:xfrm rot="-456846">
              <a:off x="249100" y="209871"/>
              <a:ext cx="3433255" cy="3988446"/>
              <a:chOff x="0" y="0"/>
              <a:chExt cx="5466080" cy="63500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5439410" cy="6348730"/>
              </a:xfrm>
              <a:custGeom>
                <a:avLst/>
                <a:gdLst/>
                <a:ahLst/>
                <a:cxnLst/>
                <a:rect l="l" t="t" r="r" b="b"/>
                <a:pathLst>
                  <a:path w="5439410" h="6348730">
                    <a:moveTo>
                      <a:pt x="5419090" y="0"/>
                    </a:moveTo>
                    <a:lnTo>
                      <a:pt x="19050" y="0"/>
                    </a:lnTo>
                    <a:cubicBezTo>
                      <a:pt x="8890" y="0"/>
                      <a:pt x="0" y="8890"/>
                      <a:pt x="0" y="20320"/>
                    </a:cubicBezTo>
                    <a:lnTo>
                      <a:pt x="0" y="6329680"/>
                    </a:lnTo>
                    <a:cubicBezTo>
                      <a:pt x="0" y="6339840"/>
                      <a:pt x="8890" y="6348730"/>
                      <a:pt x="19050" y="6348730"/>
                    </a:cubicBezTo>
                    <a:lnTo>
                      <a:pt x="5419090" y="6348730"/>
                    </a:lnTo>
                    <a:cubicBezTo>
                      <a:pt x="5429250" y="6348730"/>
                      <a:pt x="5438140" y="6339840"/>
                      <a:pt x="5438140" y="6329680"/>
                    </a:cubicBezTo>
                    <a:lnTo>
                      <a:pt x="5438140" y="20320"/>
                    </a:lnTo>
                    <a:cubicBezTo>
                      <a:pt x="5439410" y="8890"/>
                      <a:pt x="5430520" y="0"/>
                      <a:pt x="5419090" y="0"/>
                    </a:cubicBezTo>
                    <a:close/>
                    <a:moveTo>
                      <a:pt x="5137150" y="314960"/>
                    </a:moveTo>
                    <a:lnTo>
                      <a:pt x="5137150" y="4970780"/>
                    </a:lnTo>
                    <a:cubicBezTo>
                      <a:pt x="5137150" y="4980940"/>
                      <a:pt x="5128260" y="4989830"/>
                      <a:pt x="5118100" y="4989830"/>
                    </a:cubicBezTo>
                    <a:lnTo>
                      <a:pt x="266700" y="4989830"/>
                    </a:lnTo>
                    <a:cubicBezTo>
                      <a:pt x="256540" y="4989830"/>
                      <a:pt x="247650" y="4980940"/>
                      <a:pt x="247650" y="4970780"/>
                    </a:cubicBezTo>
                    <a:lnTo>
                      <a:pt x="247650" y="314960"/>
                    </a:lnTo>
                    <a:cubicBezTo>
                      <a:pt x="247650" y="304800"/>
                      <a:pt x="256540" y="295910"/>
                      <a:pt x="266700" y="295910"/>
                    </a:cubicBezTo>
                    <a:lnTo>
                      <a:pt x="5118100" y="295910"/>
                    </a:lnTo>
                    <a:cubicBezTo>
                      <a:pt x="5129530" y="294640"/>
                      <a:pt x="5137150" y="303530"/>
                      <a:pt x="5137150" y="314960"/>
                    </a:cubicBezTo>
                    <a:close/>
                  </a:path>
                </a:pathLst>
              </a:custGeom>
              <a:solidFill>
                <a:srgbClr val="F2F1EB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29"/>
              <p:cNvSpPr/>
              <p:nvPr/>
            </p:nvSpPr>
            <p:spPr>
              <a:xfrm>
                <a:off x="247650" y="294640"/>
                <a:ext cx="4889500" cy="4693920"/>
              </a:xfrm>
              <a:custGeom>
                <a:avLst/>
                <a:gdLst/>
                <a:ahLst/>
                <a:cxnLst/>
                <a:rect l="l" t="t" r="r" b="b"/>
                <a:pathLst>
                  <a:path w="4889500" h="4693920">
                    <a:moveTo>
                      <a:pt x="4870450" y="0"/>
                    </a:moveTo>
                    <a:lnTo>
                      <a:pt x="19050" y="0"/>
                    </a:lnTo>
                    <a:cubicBezTo>
                      <a:pt x="8890" y="0"/>
                      <a:pt x="0" y="8890"/>
                      <a:pt x="0" y="19050"/>
                    </a:cubicBezTo>
                    <a:lnTo>
                      <a:pt x="0" y="4674870"/>
                    </a:lnTo>
                    <a:cubicBezTo>
                      <a:pt x="0" y="4686300"/>
                      <a:pt x="8890" y="4693920"/>
                      <a:pt x="19050" y="4693920"/>
                    </a:cubicBezTo>
                    <a:lnTo>
                      <a:pt x="4870450" y="4693920"/>
                    </a:lnTo>
                    <a:cubicBezTo>
                      <a:pt x="4880610" y="4693920"/>
                      <a:pt x="4889500" y="4685030"/>
                      <a:pt x="4889500" y="4674870"/>
                    </a:cubicBezTo>
                    <a:lnTo>
                      <a:pt x="4889500" y="20320"/>
                    </a:lnTo>
                    <a:cubicBezTo>
                      <a:pt x="4889500" y="8890"/>
                      <a:pt x="4881880" y="0"/>
                      <a:pt x="4870450" y="0"/>
                    </a:cubicBezTo>
                    <a:close/>
                  </a:path>
                </a:pathLst>
              </a:custGeom>
              <a:blipFill>
                <a:blip r:embed="rId12"/>
                <a:stretch>
                  <a:fillRect l="-16048" r="-28041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30"/>
              <p:cNvSpPr/>
              <p:nvPr/>
            </p:nvSpPr>
            <p:spPr>
              <a:xfrm>
                <a:off x="1270" y="6350"/>
                <a:ext cx="5457190" cy="6342380"/>
              </a:xfrm>
              <a:custGeom>
                <a:avLst/>
                <a:gdLst/>
                <a:ahLst/>
                <a:cxnLst/>
                <a:rect l="l" t="t" r="r" b="b"/>
                <a:pathLst>
                  <a:path w="5457190" h="6342380">
                    <a:moveTo>
                      <a:pt x="5137150" y="302260"/>
                    </a:moveTo>
                    <a:cubicBezTo>
                      <a:pt x="5137150" y="302260"/>
                      <a:pt x="5133340" y="290830"/>
                      <a:pt x="5119370" y="289560"/>
                    </a:cubicBezTo>
                    <a:lnTo>
                      <a:pt x="248920" y="289560"/>
                    </a:lnTo>
                    <a:cubicBezTo>
                      <a:pt x="240030" y="289560"/>
                      <a:pt x="228600" y="293370"/>
                      <a:pt x="228600" y="303530"/>
                    </a:cubicBezTo>
                    <a:lnTo>
                      <a:pt x="232410" y="312420"/>
                    </a:lnTo>
                    <a:cubicBezTo>
                      <a:pt x="236220" y="307340"/>
                      <a:pt x="242570" y="304800"/>
                      <a:pt x="248920" y="304800"/>
                    </a:cubicBezTo>
                    <a:lnTo>
                      <a:pt x="5123180" y="304800"/>
                    </a:lnTo>
                    <a:lnTo>
                      <a:pt x="5123180" y="4966970"/>
                    </a:lnTo>
                    <a:cubicBezTo>
                      <a:pt x="5123180" y="4973320"/>
                      <a:pt x="5120640" y="4979670"/>
                      <a:pt x="5115560" y="4983480"/>
                    </a:cubicBezTo>
                    <a:lnTo>
                      <a:pt x="5120640" y="4983480"/>
                    </a:lnTo>
                    <a:cubicBezTo>
                      <a:pt x="5129530" y="4983480"/>
                      <a:pt x="5137150" y="4975860"/>
                      <a:pt x="5137150" y="4966970"/>
                    </a:cubicBezTo>
                    <a:lnTo>
                      <a:pt x="5137150" y="302260"/>
                    </a:lnTo>
                    <a:close/>
                    <a:moveTo>
                      <a:pt x="5438140" y="6324600"/>
                    </a:moveTo>
                    <a:lnTo>
                      <a:pt x="20320" y="6324600"/>
                    </a:lnTo>
                    <a:lnTo>
                      <a:pt x="20320" y="12700"/>
                    </a:lnTo>
                    <a:lnTo>
                      <a:pt x="6350" y="0"/>
                    </a:lnTo>
                    <a:lnTo>
                      <a:pt x="5080" y="0"/>
                    </a:lnTo>
                    <a:cubicBezTo>
                      <a:pt x="2540" y="3810"/>
                      <a:pt x="0" y="7620"/>
                      <a:pt x="0" y="12700"/>
                    </a:cubicBezTo>
                    <a:lnTo>
                      <a:pt x="0" y="6323330"/>
                    </a:lnTo>
                    <a:cubicBezTo>
                      <a:pt x="0" y="6334760"/>
                      <a:pt x="8890" y="6342380"/>
                      <a:pt x="19050" y="6342380"/>
                    </a:cubicBezTo>
                    <a:lnTo>
                      <a:pt x="5444490" y="6342380"/>
                    </a:lnTo>
                    <a:cubicBezTo>
                      <a:pt x="5449570" y="6342380"/>
                      <a:pt x="5453380" y="6341110"/>
                      <a:pt x="5457190" y="6337300"/>
                    </a:cubicBezTo>
                    <a:lnTo>
                      <a:pt x="5438140" y="6324600"/>
                    </a:lnTo>
                    <a:close/>
                  </a:path>
                </a:pathLst>
              </a:custGeom>
              <a:solidFill>
                <a:srgbClr val="3C3333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31"/>
              <p:cNvSpPr/>
              <p:nvPr/>
            </p:nvSpPr>
            <p:spPr>
              <a:xfrm>
                <a:off x="7620" y="0"/>
                <a:ext cx="5458460" cy="6344920"/>
              </a:xfrm>
              <a:custGeom>
                <a:avLst/>
                <a:gdLst/>
                <a:ahLst/>
                <a:cxnLst/>
                <a:rect l="l" t="t" r="r" b="b"/>
                <a:pathLst>
                  <a:path w="5458460" h="6344920">
                    <a:moveTo>
                      <a:pt x="5125720" y="4987290"/>
                    </a:moveTo>
                    <a:cubicBezTo>
                      <a:pt x="5121910" y="4992370"/>
                      <a:pt x="5116830" y="4994910"/>
                      <a:pt x="5110480" y="4994910"/>
                    </a:cubicBezTo>
                    <a:lnTo>
                      <a:pt x="243840" y="4994910"/>
                    </a:lnTo>
                    <a:cubicBezTo>
                      <a:pt x="237490" y="4994910"/>
                      <a:pt x="231140" y="4992370"/>
                      <a:pt x="227330" y="4986020"/>
                    </a:cubicBezTo>
                    <a:cubicBezTo>
                      <a:pt x="222250" y="4982210"/>
                      <a:pt x="219710" y="4977130"/>
                      <a:pt x="219710" y="4970780"/>
                    </a:cubicBezTo>
                    <a:lnTo>
                      <a:pt x="219710" y="314960"/>
                    </a:lnTo>
                    <a:cubicBezTo>
                      <a:pt x="219710" y="309880"/>
                      <a:pt x="222250" y="304800"/>
                      <a:pt x="226060" y="300990"/>
                    </a:cubicBezTo>
                    <a:lnTo>
                      <a:pt x="240030" y="311150"/>
                    </a:lnTo>
                    <a:lnTo>
                      <a:pt x="240030" y="4975860"/>
                    </a:lnTo>
                    <a:lnTo>
                      <a:pt x="5110480" y="4975860"/>
                    </a:lnTo>
                    <a:cubicBezTo>
                      <a:pt x="5113020" y="4975860"/>
                      <a:pt x="5115560" y="4974590"/>
                      <a:pt x="5116830" y="4974590"/>
                    </a:cubicBezTo>
                    <a:lnTo>
                      <a:pt x="5125720" y="4987290"/>
                    </a:lnTo>
                    <a:close/>
                    <a:moveTo>
                      <a:pt x="5458460" y="19050"/>
                    </a:moveTo>
                    <a:lnTo>
                      <a:pt x="5458460" y="6330950"/>
                    </a:lnTo>
                    <a:cubicBezTo>
                      <a:pt x="5458460" y="6336030"/>
                      <a:pt x="5455920" y="6341110"/>
                      <a:pt x="5450840" y="6344920"/>
                    </a:cubicBezTo>
                    <a:lnTo>
                      <a:pt x="5429250" y="6329680"/>
                    </a:lnTo>
                    <a:lnTo>
                      <a:pt x="5429250" y="20320"/>
                    </a:lnTo>
                    <a:lnTo>
                      <a:pt x="13970" y="20320"/>
                    </a:lnTo>
                    <a:lnTo>
                      <a:pt x="0" y="7620"/>
                    </a:lnTo>
                    <a:cubicBezTo>
                      <a:pt x="3810" y="2540"/>
                      <a:pt x="8890" y="0"/>
                      <a:pt x="15240" y="0"/>
                    </a:cubicBezTo>
                    <a:lnTo>
                      <a:pt x="5439410" y="0"/>
                    </a:lnTo>
                    <a:cubicBezTo>
                      <a:pt x="5449570" y="0"/>
                      <a:pt x="5458460" y="8890"/>
                      <a:pt x="5458460" y="19050"/>
                    </a:cubicBezTo>
                    <a:close/>
                    <a:moveTo>
                      <a:pt x="5455920" y="30480"/>
                    </a:moveTo>
                    <a:cubicBezTo>
                      <a:pt x="5453380" y="26670"/>
                      <a:pt x="5450840" y="24130"/>
                      <a:pt x="5447030" y="21590"/>
                    </a:cubicBezTo>
                    <a:lnTo>
                      <a:pt x="5455920" y="304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2" name="TextBox 32"/>
            <p:cNvSpPr txBox="1"/>
            <p:nvPr/>
          </p:nvSpPr>
          <p:spPr>
            <a:xfrm rot="-567196">
              <a:off x="1124726" y="3389813"/>
              <a:ext cx="1993158" cy="5772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93"/>
                </a:lnSpc>
              </a:pPr>
              <a:r>
                <a:rPr lang="en-US" sz="2709">
                  <a:solidFill>
                    <a:srgbClr val="000000"/>
                  </a:solidFill>
                  <a:latin typeface="Beth Ellen"/>
                  <a:ea typeface="Beth Ellen"/>
                  <a:cs typeface="Beth Ellen"/>
                  <a:sym typeface="Beth Ellen"/>
                </a:rPr>
                <a:t>Mary</a:t>
              </a:r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1600143" y="3175663"/>
            <a:ext cx="12455466" cy="542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41"/>
              </a:lnSpc>
            </a:pPr>
            <a:r>
              <a:rPr lang="en-US" sz="4299" b="1">
                <a:solidFill>
                  <a:srgbClr val="00136F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Key Survivorship Considerations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4364738" y="4375220"/>
            <a:ext cx="12894562" cy="3550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8567" lvl="1" indent="-379284" algn="l">
              <a:lnSpc>
                <a:spcPts val="5621"/>
              </a:lnSpc>
              <a:buFont typeface="Arial"/>
              <a:buChar char="•"/>
            </a:pPr>
            <a:r>
              <a:rPr lang="en-US" sz="2900" spc="-122">
                <a:solidFill>
                  <a:srgbClr val="000000"/>
                </a:solidFill>
                <a:latin typeface="Univers"/>
                <a:ea typeface="Univers"/>
                <a:cs typeface="Univers"/>
                <a:sym typeface="Univers"/>
              </a:rPr>
              <a:t>Radiation: Late cardiac effects → monitor BP, lipids, diabetes</a:t>
            </a:r>
          </a:p>
          <a:p>
            <a:pPr marL="758567" lvl="1" indent="-379284" algn="l">
              <a:lnSpc>
                <a:spcPts val="5621"/>
              </a:lnSpc>
              <a:buFont typeface="Arial"/>
              <a:buChar char="•"/>
            </a:pPr>
            <a:r>
              <a:rPr lang="en-US" sz="2900" spc="-122">
                <a:solidFill>
                  <a:srgbClr val="000000"/>
                </a:solidFill>
                <a:latin typeface="Univers"/>
                <a:ea typeface="Univers"/>
                <a:cs typeface="Univers"/>
                <a:sym typeface="Univers"/>
              </a:rPr>
              <a:t>Endocrine therapy: Bone health, menopausal symptoms</a:t>
            </a:r>
          </a:p>
          <a:p>
            <a:pPr marL="758567" lvl="1" indent="-379284" algn="l">
              <a:lnSpc>
                <a:spcPts val="5621"/>
              </a:lnSpc>
              <a:buFont typeface="Arial"/>
              <a:buChar char="•"/>
            </a:pPr>
            <a:r>
              <a:rPr lang="en-US" sz="2900" spc="-122">
                <a:solidFill>
                  <a:srgbClr val="000000"/>
                </a:solidFill>
                <a:latin typeface="Univers"/>
                <a:ea typeface="Univers"/>
                <a:cs typeface="Univers"/>
                <a:sym typeface="Univers"/>
              </a:rPr>
              <a:t>Psychosocial health: Anxiety, fatigue, sexual function</a:t>
            </a:r>
          </a:p>
          <a:p>
            <a:pPr marL="758567" lvl="1" indent="-379284" algn="l">
              <a:lnSpc>
                <a:spcPts val="5621"/>
              </a:lnSpc>
              <a:buFont typeface="Arial"/>
              <a:buChar char="•"/>
            </a:pPr>
            <a:r>
              <a:rPr lang="en-US" sz="2900" spc="-122">
                <a:solidFill>
                  <a:srgbClr val="000000"/>
                </a:solidFill>
                <a:latin typeface="Univers"/>
                <a:ea typeface="Univers"/>
                <a:cs typeface="Univers"/>
                <a:sym typeface="Univers"/>
              </a:rPr>
              <a:t>Multiple first-degree relatives w/ breast/ovarian cancer → Possible BRCA1/2 or HBOC syndrome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9426513" y="1043411"/>
            <a:ext cx="7832787" cy="1251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040"/>
              </a:lnSpc>
            </a:pPr>
            <a:r>
              <a:rPr lang="en-US" sz="3600" b="1">
                <a:solidFill>
                  <a:srgbClr val="10101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BC Survivorship Case Study: Mary’s Story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1028700" y="1028700"/>
            <a:ext cx="3336038" cy="1347682"/>
            <a:chOff x="0" y="0"/>
            <a:chExt cx="4448050" cy="1796909"/>
          </a:xfrm>
        </p:grpSpPr>
        <p:sp>
          <p:nvSpPr>
            <p:cNvPr id="6" name="Freeform 6"/>
            <p:cNvSpPr/>
            <p:nvPr/>
          </p:nvSpPr>
          <p:spPr>
            <a:xfrm rot="-586919">
              <a:off x="915157" y="34528"/>
              <a:ext cx="466355" cy="699970"/>
            </a:xfrm>
            <a:custGeom>
              <a:avLst/>
              <a:gdLst/>
              <a:ahLst/>
              <a:cxnLst/>
              <a:rect l="l" t="t" r="r" b="b"/>
              <a:pathLst>
                <a:path w="466355" h="699970">
                  <a:moveTo>
                    <a:pt x="0" y="0"/>
                  </a:moveTo>
                  <a:lnTo>
                    <a:pt x="466355" y="0"/>
                  </a:lnTo>
                  <a:lnTo>
                    <a:pt x="466355" y="699971"/>
                  </a:lnTo>
                  <a:lnTo>
                    <a:pt x="0" y="6999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 rot="-3527984">
              <a:off x="503875" y="121299"/>
              <a:ext cx="425574" cy="638760"/>
            </a:xfrm>
            <a:custGeom>
              <a:avLst/>
              <a:gdLst/>
              <a:ahLst/>
              <a:cxnLst/>
              <a:rect l="l" t="t" r="r" b="b"/>
              <a:pathLst>
                <a:path w="425574" h="638760">
                  <a:moveTo>
                    <a:pt x="0" y="0"/>
                  </a:moveTo>
                  <a:lnTo>
                    <a:pt x="425574" y="0"/>
                  </a:lnTo>
                  <a:lnTo>
                    <a:pt x="425574" y="638760"/>
                  </a:lnTo>
                  <a:lnTo>
                    <a:pt x="0" y="6387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 rot="-6078961">
              <a:off x="221086" y="399711"/>
              <a:ext cx="390806" cy="586575"/>
            </a:xfrm>
            <a:custGeom>
              <a:avLst/>
              <a:gdLst/>
              <a:ahLst/>
              <a:cxnLst/>
              <a:rect l="l" t="t" r="r" b="b"/>
              <a:pathLst>
                <a:path w="390806" h="586575">
                  <a:moveTo>
                    <a:pt x="0" y="0"/>
                  </a:moveTo>
                  <a:lnTo>
                    <a:pt x="390806" y="0"/>
                  </a:lnTo>
                  <a:lnTo>
                    <a:pt x="390806" y="586575"/>
                  </a:lnTo>
                  <a:lnTo>
                    <a:pt x="0" y="5865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 rot="-7906289">
              <a:off x="136525" y="721177"/>
              <a:ext cx="347580" cy="521696"/>
            </a:xfrm>
            <a:custGeom>
              <a:avLst/>
              <a:gdLst/>
              <a:ahLst/>
              <a:cxnLst/>
              <a:rect l="l" t="t" r="r" b="b"/>
              <a:pathLst>
                <a:path w="347580" h="521696">
                  <a:moveTo>
                    <a:pt x="0" y="0"/>
                  </a:moveTo>
                  <a:lnTo>
                    <a:pt x="347579" y="0"/>
                  </a:lnTo>
                  <a:lnTo>
                    <a:pt x="347579" y="521695"/>
                  </a:lnTo>
                  <a:lnTo>
                    <a:pt x="0" y="5216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 rot="-10285624">
              <a:off x="212313" y="1062796"/>
              <a:ext cx="302405" cy="453891"/>
            </a:xfrm>
            <a:custGeom>
              <a:avLst/>
              <a:gdLst/>
              <a:ahLst/>
              <a:cxnLst/>
              <a:rect l="l" t="t" r="r" b="b"/>
              <a:pathLst>
                <a:path w="302405" h="453891">
                  <a:moveTo>
                    <a:pt x="0" y="0"/>
                  </a:moveTo>
                  <a:lnTo>
                    <a:pt x="302405" y="0"/>
                  </a:lnTo>
                  <a:lnTo>
                    <a:pt x="302405" y="453891"/>
                  </a:lnTo>
                  <a:lnTo>
                    <a:pt x="0" y="4538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 rot="-1578899">
              <a:off x="427047" y="1276528"/>
              <a:ext cx="261444" cy="392411"/>
            </a:xfrm>
            <a:custGeom>
              <a:avLst/>
              <a:gdLst/>
              <a:ahLst/>
              <a:cxnLst/>
              <a:rect l="l" t="t" r="r" b="b"/>
              <a:pathLst>
                <a:path w="261444" h="392411">
                  <a:moveTo>
                    <a:pt x="0" y="0"/>
                  </a:moveTo>
                  <a:lnTo>
                    <a:pt x="261444" y="0"/>
                  </a:lnTo>
                  <a:lnTo>
                    <a:pt x="261444" y="392411"/>
                  </a:lnTo>
                  <a:lnTo>
                    <a:pt x="0" y="3924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/>
            <p:nvPr/>
          </p:nvSpPr>
          <p:spPr>
            <a:xfrm rot="6582263">
              <a:off x="723505" y="1453153"/>
              <a:ext cx="233178" cy="349985"/>
            </a:xfrm>
            <a:custGeom>
              <a:avLst/>
              <a:gdLst/>
              <a:ahLst/>
              <a:cxnLst/>
              <a:rect l="l" t="t" r="r" b="b"/>
              <a:pathLst>
                <a:path w="233178" h="349985">
                  <a:moveTo>
                    <a:pt x="0" y="0"/>
                  </a:moveTo>
                  <a:lnTo>
                    <a:pt x="233177" y="0"/>
                  </a:lnTo>
                  <a:lnTo>
                    <a:pt x="233177" y="349985"/>
                  </a:lnTo>
                  <a:lnTo>
                    <a:pt x="0" y="3499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668397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K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034758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a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422903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n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2181657" y="731913"/>
              <a:ext cx="372287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u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780533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S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2455310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r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2752546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v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3003108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i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3256949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v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3597635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e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3992181" y="1101515"/>
              <a:ext cx="184337" cy="3508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960" spc="-68">
                  <a:solidFill>
                    <a:srgbClr val="E9A500"/>
                  </a:solidFill>
                  <a:latin typeface="Sunborn"/>
                  <a:ea typeface="Sunborn"/>
                  <a:cs typeface="Sunborn"/>
                  <a:sym typeface="Sunborn"/>
                </a:rPr>
                <a:t>2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4231271" y="1105127"/>
              <a:ext cx="216779" cy="3508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960" spc="-68">
                  <a:solidFill>
                    <a:srgbClr val="DC9C02"/>
                  </a:solidFill>
                  <a:latin typeface="Sunborn"/>
                  <a:ea typeface="Sunborn"/>
                  <a:cs typeface="Sunborn"/>
                  <a:sym typeface="Sunborn"/>
                </a:rPr>
                <a:t>0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4186597" y="1101515"/>
              <a:ext cx="60475" cy="3508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960" spc="-68">
                  <a:solidFill>
                    <a:srgbClr val="DC9C02"/>
                  </a:solidFill>
                  <a:latin typeface="Sunborn"/>
                  <a:ea typeface="Sunborn"/>
                  <a:cs typeface="Sunborn"/>
                  <a:sym typeface="Sunborn"/>
                </a:rPr>
                <a:t>.</a:t>
              </a:r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1250043" y="3409959"/>
            <a:ext cx="13238458" cy="47355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88670" lvl="1" indent="-457200">
              <a:lnSpc>
                <a:spcPts val="6266"/>
              </a:lnSpc>
              <a:buFont typeface="Wingdings"/>
              <a:buChar char="ü"/>
            </a:pPr>
            <a:r>
              <a:rPr lang="en-US" sz="3200" spc="-107">
                <a:latin typeface="Univers"/>
              </a:rPr>
              <a:t>Update Problem List w/ diagnosis &amp; treatment history</a:t>
            </a:r>
          </a:p>
          <a:p>
            <a:pPr marL="788670" lvl="1" indent="-457200">
              <a:lnSpc>
                <a:spcPts val="6266"/>
              </a:lnSpc>
              <a:buFont typeface="Wingdings"/>
              <a:buChar char="ü"/>
            </a:pPr>
            <a:r>
              <a:rPr lang="en-US" sz="3200" spc="-107">
                <a:solidFill>
                  <a:srgbClr val="000000"/>
                </a:solidFill>
                <a:latin typeface="Univers"/>
                <a:ea typeface="Univers"/>
                <a:cs typeface="Univers"/>
                <a:sym typeface="Univers"/>
              </a:rPr>
              <a:t>Ask about survivorship care plan </a:t>
            </a:r>
            <a:endParaRPr lang="en-US" sz="3200" spc="-107">
              <a:solidFill>
                <a:srgbClr val="000000"/>
              </a:solidFill>
              <a:latin typeface="Univers"/>
              <a:ea typeface="Univers"/>
              <a:cs typeface="Univers"/>
            </a:endParaRPr>
          </a:p>
          <a:p>
            <a:pPr marL="788670" lvl="1" indent="-457200">
              <a:lnSpc>
                <a:spcPts val="6266"/>
              </a:lnSpc>
              <a:buFont typeface="Wingdings"/>
              <a:buChar char="ü"/>
            </a:pPr>
            <a:r>
              <a:rPr lang="en-US" sz="3200" spc="-107">
                <a:solidFill>
                  <a:srgbClr val="000000"/>
                </a:solidFill>
                <a:latin typeface="Univers"/>
                <a:ea typeface="Univers"/>
                <a:cs typeface="Univers"/>
                <a:sym typeface="Univers"/>
              </a:rPr>
              <a:t> Document under chronic care/survivorship codes</a:t>
            </a:r>
            <a:endParaRPr lang="en-US" sz="3200" spc="-107">
              <a:solidFill>
                <a:srgbClr val="000000"/>
              </a:solidFill>
              <a:latin typeface="Univers"/>
              <a:ea typeface="Univers"/>
              <a:cs typeface="Univers"/>
            </a:endParaRPr>
          </a:p>
          <a:p>
            <a:pPr marL="788670" lvl="1" indent="-457200" algn="l">
              <a:lnSpc>
                <a:spcPts val="6266"/>
              </a:lnSpc>
              <a:buFont typeface="Wingdings"/>
              <a:buChar char="ü"/>
            </a:pPr>
            <a:r>
              <a:rPr lang="en-US" sz="3200" spc="-107">
                <a:solidFill>
                  <a:srgbClr val="000000"/>
                </a:solidFill>
                <a:latin typeface="Univers"/>
                <a:ea typeface="Univers"/>
                <a:cs typeface="Univers"/>
                <a:sym typeface="Univers"/>
              </a:rPr>
              <a:t> Assign MA/nurse to pre-visit survivorship checklist</a:t>
            </a:r>
            <a:endParaRPr lang="en-US" sz="3200" spc="-107">
              <a:solidFill>
                <a:srgbClr val="000000"/>
              </a:solidFill>
              <a:latin typeface="Univers"/>
              <a:ea typeface="Univers"/>
              <a:cs typeface="Univers"/>
            </a:endParaRPr>
          </a:p>
          <a:p>
            <a:pPr marL="788670" lvl="1" indent="-457200">
              <a:lnSpc>
                <a:spcPts val="6266"/>
              </a:lnSpc>
              <a:buFont typeface="Wingdings"/>
              <a:buChar char="ü"/>
            </a:pPr>
            <a:r>
              <a:rPr lang="en-US" sz="3200" spc="-107">
                <a:solidFill>
                  <a:srgbClr val="000000"/>
                </a:solidFill>
                <a:latin typeface="Univers"/>
                <a:ea typeface="Univers"/>
                <a:cs typeface="Univers"/>
              </a:rPr>
              <a:t>Create a templated well-person visit for cancer survivors</a:t>
            </a:r>
          </a:p>
          <a:p>
            <a:pPr marL="788670" lvl="1" indent="-457200">
              <a:lnSpc>
                <a:spcPts val="6266"/>
              </a:lnSpc>
              <a:buFont typeface="Wingdings"/>
              <a:buChar char="ü"/>
            </a:pPr>
            <a:r>
              <a:rPr lang="en-US" sz="3200" spc="-107">
                <a:solidFill>
                  <a:srgbClr val="000000"/>
                </a:solidFill>
                <a:latin typeface="Univers"/>
                <a:ea typeface="Univers"/>
                <a:cs typeface="Univers"/>
              </a:rPr>
              <a:t>Add “Family Cancer History” to AWV intake or update yearly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6467413" y="1000125"/>
            <a:ext cx="10791887" cy="6011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5040"/>
              </a:lnSpc>
            </a:pPr>
            <a:r>
              <a:rPr lang="en-US" sz="3600" b="1">
                <a:solidFill>
                  <a:srgbClr val="101010"/>
                </a:solidFill>
                <a:latin typeface="Montserrat Bold"/>
                <a:sym typeface="Montserrat Bold"/>
              </a:rPr>
              <a:t>Key Takeaways &amp; Practical Strategies</a:t>
            </a:r>
            <a:endParaRPr lang="en-US"/>
          </a:p>
        </p:txBody>
      </p:sp>
      <p:sp>
        <p:nvSpPr>
          <p:cNvPr id="32" name="Freeform 3">
            <a:extLst>
              <a:ext uri="{FF2B5EF4-FFF2-40B4-BE49-F238E27FC236}">
                <a16:creationId xmlns:a16="http://schemas.microsoft.com/office/drawing/2014/main" id="{57A30A47-FFD0-1BFB-45DB-182AA333066D}"/>
              </a:ext>
            </a:extLst>
          </p:cNvPr>
          <p:cNvSpPr/>
          <p:nvPr/>
        </p:nvSpPr>
        <p:spPr>
          <a:xfrm>
            <a:off x="14500955" y="1706064"/>
            <a:ext cx="2758345" cy="245871"/>
          </a:xfrm>
          <a:custGeom>
            <a:avLst/>
            <a:gdLst/>
            <a:ahLst/>
            <a:cxnLst/>
            <a:rect l="l" t="t" r="r" b="b"/>
            <a:pathLst>
              <a:path w="726478" h="64756">
                <a:moveTo>
                  <a:pt x="0" y="0"/>
                </a:moveTo>
                <a:lnTo>
                  <a:pt x="726478" y="0"/>
                </a:lnTo>
                <a:lnTo>
                  <a:pt x="726478" y="64756"/>
                </a:lnTo>
                <a:lnTo>
                  <a:pt x="0" y="64756"/>
                </a:lnTo>
                <a:close/>
              </a:path>
            </a:pathLst>
          </a:custGeom>
          <a:solidFill>
            <a:srgbClr val="F9B314"/>
          </a:solidFill>
        </p:spPr>
        <p:txBody>
          <a:bodyPr/>
          <a:lstStyle/>
          <a:p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6C795FE4-7E81-943F-AC24-4781730329AE}"/>
              </a:ext>
            </a:extLst>
          </p:cNvPr>
          <p:cNvSpPr/>
          <p:nvPr/>
        </p:nvSpPr>
        <p:spPr>
          <a:xfrm>
            <a:off x="12479466" y="2380952"/>
            <a:ext cx="3413218" cy="2063586"/>
          </a:xfrm>
          <a:prstGeom prst="ellipse">
            <a:avLst/>
          </a:prstGeom>
          <a:solidFill>
            <a:srgbClr val="FFF4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baseline="0">
                <a:solidFill>
                  <a:srgbClr val="2D262A"/>
                </a:solidFill>
                <a:latin typeface="Univers Bold"/>
              </a:rPr>
              <a:t>Informs surveillance</a:t>
            </a:r>
            <a:r>
              <a:rPr lang="en-US" sz="2400" baseline="0">
                <a:solidFill>
                  <a:srgbClr val="2D262A"/>
                </a:solidFill>
                <a:latin typeface="Univers"/>
              </a:rPr>
              <a:t> &amp;</a:t>
            </a:r>
            <a:r>
              <a:rPr lang="en-US" sz="2400" b="1" baseline="0">
                <a:solidFill>
                  <a:srgbClr val="2D262A"/>
                </a:solidFill>
                <a:latin typeface="Univers"/>
              </a:rPr>
              <a:t> preventive care</a:t>
            </a:r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43FCB825-D711-7F2F-A4D2-32B9BFA846DF}"/>
              </a:ext>
            </a:extLst>
          </p:cNvPr>
          <p:cNvSpPr/>
          <p:nvPr/>
        </p:nvSpPr>
        <p:spPr>
          <a:xfrm>
            <a:off x="13266866" y="4679652"/>
            <a:ext cx="3756118" cy="2622386"/>
          </a:xfrm>
          <a:prstGeom prst="ellipse">
            <a:avLst/>
          </a:prstGeom>
          <a:solidFill>
            <a:srgbClr val="F7C8E3"/>
          </a:solidFill>
          <a:ln>
            <a:solidFill>
              <a:srgbClr val="F7C8E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 b="1" baseline="0">
                <a:solidFill>
                  <a:srgbClr val="2D262A"/>
                </a:solidFill>
                <a:latin typeface="Univers Bold"/>
                <a:ea typeface="Segoe UI"/>
                <a:cs typeface="Segoe UI"/>
              </a:rPr>
              <a:t>Family / </a:t>
            </a:r>
            <a:r>
              <a:rPr lang="en-US" sz="2400" b="1">
                <a:solidFill>
                  <a:srgbClr val="2D262A"/>
                </a:solidFill>
                <a:latin typeface="Univers Bold"/>
                <a:ea typeface="Segoe UI"/>
                <a:cs typeface="Segoe UI"/>
              </a:rPr>
              <a:t>genetic history</a:t>
            </a:r>
            <a:r>
              <a:rPr lang="en-US" sz="2400" b="1" baseline="0">
                <a:solidFill>
                  <a:srgbClr val="2D262A"/>
                </a:solidFill>
                <a:latin typeface="Univers Bold"/>
                <a:ea typeface="Segoe UI"/>
                <a:cs typeface="Segoe UI"/>
              </a:rPr>
              <a:t> </a:t>
            </a:r>
            <a:r>
              <a:rPr lang="en-US" sz="2400" b="1">
                <a:solidFill>
                  <a:srgbClr val="2D262A"/>
                </a:solidFill>
                <a:latin typeface="Univers Bold"/>
                <a:ea typeface="Segoe UI"/>
                <a:cs typeface="Segoe UI"/>
              </a:rPr>
              <a:t>saves</a:t>
            </a:r>
            <a:r>
              <a:rPr lang="en-US" sz="2400" b="1" baseline="0">
                <a:solidFill>
                  <a:srgbClr val="2D262A"/>
                </a:solidFill>
                <a:latin typeface="Univers Bold"/>
                <a:ea typeface="Segoe UI"/>
                <a:cs typeface="Segoe UI"/>
              </a:rPr>
              <a:t> </a:t>
            </a:r>
            <a:r>
              <a:rPr lang="en-US" sz="2400" b="1">
                <a:solidFill>
                  <a:srgbClr val="2D262A"/>
                </a:solidFill>
                <a:latin typeface="Univers Bold"/>
                <a:ea typeface="Segoe UI"/>
                <a:cs typeface="Segoe UI"/>
              </a:rPr>
              <a:t>lives across</a:t>
            </a:r>
            <a:r>
              <a:rPr lang="en-US" sz="2400" b="1" baseline="0">
                <a:solidFill>
                  <a:srgbClr val="2D262A"/>
                </a:solidFill>
                <a:latin typeface="Univers Bold"/>
                <a:ea typeface="Segoe UI"/>
                <a:cs typeface="Segoe UI"/>
              </a:rPr>
              <a:t> generations </a:t>
            </a:r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63686686-9621-2ACA-E418-DA9680A9AD7F}"/>
              </a:ext>
            </a:extLst>
          </p:cNvPr>
          <p:cNvSpPr/>
          <p:nvPr/>
        </p:nvSpPr>
        <p:spPr>
          <a:xfrm>
            <a:off x="12962066" y="7575252"/>
            <a:ext cx="3527518" cy="189848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 b="1">
                <a:solidFill>
                  <a:srgbClr val="2D262A"/>
                </a:solidFill>
                <a:latin typeface="Univers Bold"/>
              </a:rPr>
              <a:t>Small workflow changes = big improvement</a:t>
            </a:r>
            <a:endParaRPr lang="en-US"/>
          </a:p>
        </p:txBody>
      </p:sp>
      <p:sp>
        <p:nvSpPr>
          <p:cNvPr id="51" name="Arrow: Curved Right 50">
            <a:extLst>
              <a:ext uri="{FF2B5EF4-FFF2-40B4-BE49-F238E27FC236}">
                <a16:creationId xmlns:a16="http://schemas.microsoft.com/office/drawing/2014/main" id="{EC699F81-16E5-EA43-FF08-4341C1B87876}"/>
              </a:ext>
            </a:extLst>
          </p:cNvPr>
          <p:cNvSpPr/>
          <p:nvPr/>
        </p:nvSpPr>
        <p:spPr>
          <a:xfrm rot="4740000">
            <a:off x="11309864" y="1576448"/>
            <a:ext cx="608347" cy="2619325"/>
          </a:xfrm>
          <a:prstGeom prst="curved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Arrow: Curved Right 52">
            <a:extLst>
              <a:ext uri="{FF2B5EF4-FFF2-40B4-BE49-F238E27FC236}">
                <a16:creationId xmlns:a16="http://schemas.microsoft.com/office/drawing/2014/main" id="{82D3BD0D-3DE7-A6DB-BC5F-44BD1F439717}"/>
              </a:ext>
            </a:extLst>
          </p:cNvPr>
          <p:cNvSpPr/>
          <p:nvPr/>
        </p:nvSpPr>
        <p:spPr>
          <a:xfrm rot="6240000" flipH="1">
            <a:off x="11507009" y="7477142"/>
            <a:ext cx="737853" cy="2682825"/>
          </a:xfrm>
          <a:prstGeom prst="curved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500955" y="2413635"/>
            <a:ext cx="2758345" cy="245871"/>
            <a:chOff x="0" y="0"/>
            <a:chExt cx="726478" cy="6475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F9B31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726478" cy="1028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1028700"/>
            <a:ext cx="3336038" cy="1347682"/>
            <a:chOff x="0" y="0"/>
            <a:chExt cx="4448050" cy="1796909"/>
          </a:xfrm>
        </p:grpSpPr>
        <p:sp>
          <p:nvSpPr>
            <p:cNvPr id="6" name="Freeform 6"/>
            <p:cNvSpPr/>
            <p:nvPr/>
          </p:nvSpPr>
          <p:spPr>
            <a:xfrm rot="-586919">
              <a:off x="915157" y="34528"/>
              <a:ext cx="466355" cy="699970"/>
            </a:xfrm>
            <a:custGeom>
              <a:avLst/>
              <a:gdLst/>
              <a:ahLst/>
              <a:cxnLst/>
              <a:rect l="l" t="t" r="r" b="b"/>
              <a:pathLst>
                <a:path w="466355" h="699970">
                  <a:moveTo>
                    <a:pt x="0" y="0"/>
                  </a:moveTo>
                  <a:lnTo>
                    <a:pt x="466355" y="0"/>
                  </a:lnTo>
                  <a:lnTo>
                    <a:pt x="466355" y="699971"/>
                  </a:lnTo>
                  <a:lnTo>
                    <a:pt x="0" y="6999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 rot="-3527984">
              <a:off x="503875" y="121299"/>
              <a:ext cx="425574" cy="638760"/>
            </a:xfrm>
            <a:custGeom>
              <a:avLst/>
              <a:gdLst/>
              <a:ahLst/>
              <a:cxnLst/>
              <a:rect l="l" t="t" r="r" b="b"/>
              <a:pathLst>
                <a:path w="425574" h="638760">
                  <a:moveTo>
                    <a:pt x="0" y="0"/>
                  </a:moveTo>
                  <a:lnTo>
                    <a:pt x="425574" y="0"/>
                  </a:lnTo>
                  <a:lnTo>
                    <a:pt x="425574" y="638760"/>
                  </a:lnTo>
                  <a:lnTo>
                    <a:pt x="0" y="6387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 rot="-6078961">
              <a:off x="221086" y="399711"/>
              <a:ext cx="390806" cy="586575"/>
            </a:xfrm>
            <a:custGeom>
              <a:avLst/>
              <a:gdLst/>
              <a:ahLst/>
              <a:cxnLst/>
              <a:rect l="l" t="t" r="r" b="b"/>
              <a:pathLst>
                <a:path w="390806" h="586575">
                  <a:moveTo>
                    <a:pt x="0" y="0"/>
                  </a:moveTo>
                  <a:lnTo>
                    <a:pt x="390806" y="0"/>
                  </a:lnTo>
                  <a:lnTo>
                    <a:pt x="390806" y="586575"/>
                  </a:lnTo>
                  <a:lnTo>
                    <a:pt x="0" y="5865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 rot="-7906289">
              <a:off x="136525" y="721177"/>
              <a:ext cx="347580" cy="521696"/>
            </a:xfrm>
            <a:custGeom>
              <a:avLst/>
              <a:gdLst/>
              <a:ahLst/>
              <a:cxnLst/>
              <a:rect l="l" t="t" r="r" b="b"/>
              <a:pathLst>
                <a:path w="347580" h="521696">
                  <a:moveTo>
                    <a:pt x="0" y="0"/>
                  </a:moveTo>
                  <a:lnTo>
                    <a:pt x="347579" y="0"/>
                  </a:lnTo>
                  <a:lnTo>
                    <a:pt x="347579" y="521695"/>
                  </a:lnTo>
                  <a:lnTo>
                    <a:pt x="0" y="5216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 rot="-10285624">
              <a:off x="212313" y="1062796"/>
              <a:ext cx="302405" cy="453891"/>
            </a:xfrm>
            <a:custGeom>
              <a:avLst/>
              <a:gdLst/>
              <a:ahLst/>
              <a:cxnLst/>
              <a:rect l="l" t="t" r="r" b="b"/>
              <a:pathLst>
                <a:path w="302405" h="453891">
                  <a:moveTo>
                    <a:pt x="0" y="0"/>
                  </a:moveTo>
                  <a:lnTo>
                    <a:pt x="302405" y="0"/>
                  </a:lnTo>
                  <a:lnTo>
                    <a:pt x="302405" y="453891"/>
                  </a:lnTo>
                  <a:lnTo>
                    <a:pt x="0" y="4538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 rot="-1578899">
              <a:off x="427047" y="1276528"/>
              <a:ext cx="261444" cy="392411"/>
            </a:xfrm>
            <a:custGeom>
              <a:avLst/>
              <a:gdLst/>
              <a:ahLst/>
              <a:cxnLst/>
              <a:rect l="l" t="t" r="r" b="b"/>
              <a:pathLst>
                <a:path w="261444" h="392411">
                  <a:moveTo>
                    <a:pt x="0" y="0"/>
                  </a:moveTo>
                  <a:lnTo>
                    <a:pt x="261444" y="0"/>
                  </a:lnTo>
                  <a:lnTo>
                    <a:pt x="261444" y="392411"/>
                  </a:lnTo>
                  <a:lnTo>
                    <a:pt x="0" y="3924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/>
            <p:nvPr/>
          </p:nvSpPr>
          <p:spPr>
            <a:xfrm rot="6582263">
              <a:off x="723505" y="1453153"/>
              <a:ext cx="233178" cy="349985"/>
            </a:xfrm>
            <a:custGeom>
              <a:avLst/>
              <a:gdLst/>
              <a:ahLst/>
              <a:cxnLst/>
              <a:rect l="l" t="t" r="r" b="b"/>
              <a:pathLst>
                <a:path w="233178" h="349985">
                  <a:moveTo>
                    <a:pt x="0" y="0"/>
                  </a:moveTo>
                  <a:lnTo>
                    <a:pt x="233177" y="0"/>
                  </a:lnTo>
                  <a:lnTo>
                    <a:pt x="233177" y="349985"/>
                  </a:lnTo>
                  <a:lnTo>
                    <a:pt x="0" y="3499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668397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K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034758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a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422903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n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2181657" y="731913"/>
              <a:ext cx="372287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u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780533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S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2455310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r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2752546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v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3003108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i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3256949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v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3597635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e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3992181" y="1101515"/>
              <a:ext cx="184337" cy="3508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960" spc="-68">
                  <a:solidFill>
                    <a:srgbClr val="E9A500"/>
                  </a:solidFill>
                  <a:latin typeface="Sunborn"/>
                  <a:ea typeface="Sunborn"/>
                  <a:cs typeface="Sunborn"/>
                  <a:sym typeface="Sunborn"/>
                </a:rPr>
                <a:t>2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4231271" y="1105127"/>
              <a:ext cx="216779" cy="3508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960" spc="-68">
                  <a:solidFill>
                    <a:srgbClr val="DC9C02"/>
                  </a:solidFill>
                  <a:latin typeface="Sunborn"/>
                  <a:ea typeface="Sunborn"/>
                  <a:cs typeface="Sunborn"/>
                  <a:sym typeface="Sunborn"/>
                </a:rPr>
                <a:t>0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4186597" y="1101515"/>
              <a:ext cx="60475" cy="3508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960" spc="-68">
                  <a:solidFill>
                    <a:srgbClr val="DC9C02"/>
                  </a:solidFill>
                  <a:latin typeface="Sunborn"/>
                  <a:ea typeface="Sunborn"/>
                  <a:cs typeface="Sunborn"/>
                  <a:sym typeface="Sunborn"/>
                </a:rPr>
                <a:t>.</a:t>
              </a:r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13012512" y="1556521"/>
            <a:ext cx="4246788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040"/>
              </a:lnSpc>
            </a:pPr>
            <a:r>
              <a:rPr lang="en-US" sz="3600" b="1">
                <a:solidFill>
                  <a:srgbClr val="10101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Announcements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570703" y="3369585"/>
            <a:ext cx="11288563" cy="1379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02"/>
              </a:lnSpc>
            </a:pPr>
            <a:r>
              <a:rPr lang="en-US" sz="4200" b="1">
                <a:solidFill>
                  <a:srgbClr val="00136F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How else can KanSurvive 2.0 add value to your practice?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2082925" y="5126245"/>
            <a:ext cx="11595054" cy="27848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96873" lvl="1" indent="-298436" algn="l">
              <a:lnSpc>
                <a:spcPts val="5529"/>
              </a:lnSpc>
              <a:buFont typeface="Arial"/>
              <a:buChar char="•"/>
            </a:pPr>
            <a:r>
              <a:rPr lang="en-US" sz="2764" spc="-96">
                <a:solidFill>
                  <a:srgbClr val="000000"/>
                </a:solidFill>
                <a:latin typeface="Univers"/>
                <a:ea typeface="Univers"/>
                <a:cs typeface="Univers"/>
                <a:sym typeface="Univers"/>
              </a:rPr>
              <a:t>Cost analysis opportunity for AI / scribe services</a:t>
            </a:r>
          </a:p>
          <a:p>
            <a:pPr marL="596873" lvl="1" indent="-298436" algn="l">
              <a:lnSpc>
                <a:spcPts val="5529"/>
              </a:lnSpc>
              <a:buFont typeface="Arial"/>
              <a:buChar char="•"/>
            </a:pPr>
            <a:r>
              <a:rPr lang="en-US" sz="2764" spc="-96">
                <a:solidFill>
                  <a:srgbClr val="000000"/>
                </a:solidFill>
                <a:latin typeface="Univers"/>
                <a:ea typeface="Univers"/>
                <a:cs typeface="Univers"/>
                <a:sym typeface="Univers"/>
              </a:rPr>
              <a:t>EHR workflow support (e.g., build templates, AI training)</a:t>
            </a:r>
          </a:p>
          <a:p>
            <a:pPr marL="596873" lvl="1" indent="-298436" algn="l">
              <a:lnSpc>
                <a:spcPts val="5529"/>
              </a:lnSpc>
              <a:buFont typeface="Arial"/>
              <a:buChar char="•"/>
            </a:pPr>
            <a:r>
              <a:rPr lang="en-US" sz="2764" spc="-96">
                <a:solidFill>
                  <a:srgbClr val="000000"/>
                </a:solidFill>
                <a:latin typeface="Univers"/>
                <a:ea typeface="Univers"/>
                <a:cs typeface="Univers"/>
                <a:sym typeface="Univers"/>
              </a:rPr>
              <a:t>Identify referral resources for specialties (e.g., lymphedema)</a:t>
            </a:r>
          </a:p>
          <a:p>
            <a:pPr marL="596873" lvl="1" indent="-298436" algn="l">
              <a:lnSpc>
                <a:spcPts val="5529"/>
              </a:lnSpc>
              <a:buFont typeface="Arial"/>
              <a:buChar char="•"/>
            </a:pPr>
            <a:r>
              <a:rPr lang="en-US" sz="2764" spc="-96">
                <a:solidFill>
                  <a:srgbClr val="000000"/>
                </a:solidFill>
                <a:latin typeface="Univers"/>
                <a:ea typeface="Univers"/>
                <a:cs typeface="Univers"/>
                <a:sym typeface="Univers"/>
              </a:rPr>
              <a:t>Training for staff on documenting family history efficiently &amp; effectively </a:t>
            </a:r>
          </a:p>
        </p:txBody>
      </p:sp>
      <p:sp>
        <p:nvSpPr>
          <p:cNvPr id="29" name="Freeform 29"/>
          <p:cNvSpPr/>
          <p:nvPr/>
        </p:nvSpPr>
        <p:spPr>
          <a:xfrm>
            <a:off x="14864916" y="4083198"/>
            <a:ext cx="2138723" cy="1815241"/>
          </a:xfrm>
          <a:custGeom>
            <a:avLst/>
            <a:gdLst/>
            <a:ahLst/>
            <a:cxnLst/>
            <a:rect l="l" t="t" r="r" b="b"/>
            <a:pathLst>
              <a:path w="2138723" h="1815241">
                <a:moveTo>
                  <a:pt x="0" y="0"/>
                </a:moveTo>
                <a:lnTo>
                  <a:pt x="2138723" y="0"/>
                </a:lnTo>
                <a:lnTo>
                  <a:pt x="2138723" y="1815241"/>
                </a:lnTo>
                <a:lnTo>
                  <a:pt x="0" y="1815241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/>
          <p:cNvSpPr/>
          <p:nvPr/>
        </p:nvSpPr>
        <p:spPr>
          <a:xfrm>
            <a:off x="14834238" y="6652038"/>
            <a:ext cx="2091779" cy="1754480"/>
          </a:xfrm>
          <a:custGeom>
            <a:avLst/>
            <a:gdLst/>
            <a:ahLst/>
            <a:cxnLst/>
            <a:rect l="l" t="t" r="r" b="b"/>
            <a:pathLst>
              <a:path w="2091779" h="1754480">
                <a:moveTo>
                  <a:pt x="0" y="0"/>
                </a:moveTo>
                <a:lnTo>
                  <a:pt x="2091779" y="0"/>
                </a:lnTo>
                <a:lnTo>
                  <a:pt x="2091779" y="1754480"/>
                </a:lnTo>
                <a:lnTo>
                  <a:pt x="0" y="175448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TextBox 31"/>
          <p:cNvSpPr txBox="1"/>
          <p:nvPr/>
        </p:nvSpPr>
        <p:spPr>
          <a:xfrm>
            <a:off x="14609254" y="5876791"/>
            <a:ext cx="2650046" cy="4425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25"/>
              </a:lnSpc>
            </a:pPr>
            <a:r>
              <a:rPr lang="en-US" sz="1812" spc="-63">
                <a:solidFill>
                  <a:srgbClr val="000000"/>
                </a:solidFill>
                <a:latin typeface="Univers"/>
                <a:ea typeface="Univers"/>
                <a:cs typeface="Univers"/>
                <a:sym typeface="Univers"/>
              </a:rPr>
              <a:t>amaldonado2@kumc.edu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4834238" y="8384870"/>
            <a:ext cx="2091779" cy="4425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25"/>
              </a:lnSpc>
            </a:pPr>
            <a:r>
              <a:rPr lang="en-US" sz="1812" spc="-63">
                <a:solidFill>
                  <a:srgbClr val="000000"/>
                </a:solidFill>
                <a:latin typeface="Univers"/>
                <a:ea typeface="Univers"/>
                <a:cs typeface="Univers"/>
                <a:sym typeface="Univers"/>
              </a:rPr>
              <a:t>cknight2@kumc.edu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500955" y="2130511"/>
            <a:ext cx="2758345" cy="245871"/>
            <a:chOff x="0" y="0"/>
            <a:chExt cx="726478" cy="6475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F9B31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726478" cy="1028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2694556" y="1346116"/>
            <a:ext cx="4564744" cy="5949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5040"/>
              </a:lnSpc>
            </a:pPr>
            <a:r>
              <a:rPr lang="en-US" sz="3600" b="1">
                <a:solidFill>
                  <a:srgbClr val="10101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Coming up…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028700" y="1028700"/>
            <a:ext cx="3336038" cy="1347682"/>
            <a:chOff x="0" y="0"/>
            <a:chExt cx="4448050" cy="1796909"/>
          </a:xfrm>
        </p:grpSpPr>
        <p:sp>
          <p:nvSpPr>
            <p:cNvPr id="7" name="Freeform 7"/>
            <p:cNvSpPr/>
            <p:nvPr/>
          </p:nvSpPr>
          <p:spPr>
            <a:xfrm rot="-586919">
              <a:off x="915157" y="34528"/>
              <a:ext cx="466355" cy="699970"/>
            </a:xfrm>
            <a:custGeom>
              <a:avLst/>
              <a:gdLst/>
              <a:ahLst/>
              <a:cxnLst/>
              <a:rect l="l" t="t" r="r" b="b"/>
              <a:pathLst>
                <a:path w="466355" h="699970">
                  <a:moveTo>
                    <a:pt x="0" y="0"/>
                  </a:moveTo>
                  <a:lnTo>
                    <a:pt x="466355" y="0"/>
                  </a:lnTo>
                  <a:lnTo>
                    <a:pt x="466355" y="699971"/>
                  </a:lnTo>
                  <a:lnTo>
                    <a:pt x="0" y="6999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 rot="-3527984">
              <a:off x="503875" y="121299"/>
              <a:ext cx="425574" cy="638760"/>
            </a:xfrm>
            <a:custGeom>
              <a:avLst/>
              <a:gdLst/>
              <a:ahLst/>
              <a:cxnLst/>
              <a:rect l="l" t="t" r="r" b="b"/>
              <a:pathLst>
                <a:path w="425574" h="638760">
                  <a:moveTo>
                    <a:pt x="0" y="0"/>
                  </a:moveTo>
                  <a:lnTo>
                    <a:pt x="425574" y="0"/>
                  </a:lnTo>
                  <a:lnTo>
                    <a:pt x="425574" y="638760"/>
                  </a:lnTo>
                  <a:lnTo>
                    <a:pt x="0" y="6387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 rot="-6078961">
              <a:off x="221086" y="399711"/>
              <a:ext cx="390806" cy="586575"/>
            </a:xfrm>
            <a:custGeom>
              <a:avLst/>
              <a:gdLst/>
              <a:ahLst/>
              <a:cxnLst/>
              <a:rect l="l" t="t" r="r" b="b"/>
              <a:pathLst>
                <a:path w="390806" h="586575">
                  <a:moveTo>
                    <a:pt x="0" y="0"/>
                  </a:moveTo>
                  <a:lnTo>
                    <a:pt x="390806" y="0"/>
                  </a:lnTo>
                  <a:lnTo>
                    <a:pt x="390806" y="586575"/>
                  </a:lnTo>
                  <a:lnTo>
                    <a:pt x="0" y="5865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 rot="-7906289">
              <a:off x="136525" y="721177"/>
              <a:ext cx="347580" cy="521696"/>
            </a:xfrm>
            <a:custGeom>
              <a:avLst/>
              <a:gdLst/>
              <a:ahLst/>
              <a:cxnLst/>
              <a:rect l="l" t="t" r="r" b="b"/>
              <a:pathLst>
                <a:path w="347580" h="521696">
                  <a:moveTo>
                    <a:pt x="0" y="0"/>
                  </a:moveTo>
                  <a:lnTo>
                    <a:pt x="347579" y="0"/>
                  </a:lnTo>
                  <a:lnTo>
                    <a:pt x="347579" y="521695"/>
                  </a:lnTo>
                  <a:lnTo>
                    <a:pt x="0" y="5216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 rot="-10285624">
              <a:off x="212313" y="1062796"/>
              <a:ext cx="302405" cy="453891"/>
            </a:xfrm>
            <a:custGeom>
              <a:avLst/>
              <a:gdLst/>
              <a:ahLst/>
              <a:cxnLst/>
              <a:rect l="l" t="t" r="r" b="b"/>
              <a:pathLst>
                <a:path w="302405" h="453891">
                  <a:moveTo>
                    <a:pt x="0" y="0"/>
                  </a:moveTo>
                  <a:lnTo>
                    <a:pt x="302405" y="0"/>
                  </a:lnTo>
                  <a:lnTo>
                    <a:pt x="302405" y="453891"/>
                  </a:lnTo>
                  <a:lnTo>
                    <a:pt x="0" y="4538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/>
            <p:nvPr/>
          </p:nvSpPr>
          <p:spPr>
            <a:xfrm rot="-1578899">
              <a:off x="427047" y="1276528"/>
              <a:ext cx="261444" cy="392411"/>
            </a:xfrm>
            <a:custGeom>
              <a:avLst/>
              <a:gdLst/>
              <a:ahLst/>
              <a:cxnLst/>
              <a:rect l="l" t="t" r="r" b="b"/>
              <a:pathLst>
                <a:path w="261444" h="392411">
                  <a:moveTo>
                    <a:pt x="0" y="0"/>
                  </a:moveTo>
                  <a:lnTo>
                    <a:pt x="261444" y="0"/>
                  </a:lnTo>
                  <a:lnTo>
                    <a:pt x="261444" y="392411"/>
                  </a:lnTo>
                  <a:lnTo>
                    <a:pt x="0" y="3924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 rot="6582263">
              <a:off x="723505" y="1453153"/>
              <a:ext cx="233178" cy="349985"/>
            </a:xfrm>
            <a:custGeom>
              <a:avLst/>
              <a:gdLst/>
              <a:ahLst/>
              <a:cxnLst/>
              <a:rect l="l" t="t" r="r" b="b"/>
              <a:pathLst>
                <a:path w="233178" h="349985">
                  <a:moveTo>
                    <a:pt x="0" y="0"/>
                  </a:moveTo>
                  <a:lnTo>
                    <a:pt x="233177" y="0"/>
                  </a:lnTo>
                  <a:lnTo>
                    <a:pt x="233177" y="349985"/>
                  </a:lnTo>
                  <a:lnTo>
                    <a:pt x="0" y="3499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668397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K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034758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a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422903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n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2181657" y="731913"/>
              <a:ext cx="372287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u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780533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S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2455310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r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2752546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v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3003108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i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3256949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v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3597635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e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3992181" y="1101515"/>
              <a:ext cx="184337" cy="3508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960" spc="-68">
                  <a:solidFill>
                    <a:srgbClr val="E9A500"/>
                  </a:solidFill>
                  <a:latin typeface="Sunborn"/>
                  <a:ea typeface="Sunborn"/>
                  <a:cs typeface="Sunborn"/>
                  <a:sym typeface="Sunborn"/>
                </a:rPr>
                <a:t>2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4231271" y="1105127"/>
              <a:ext cx="216779" cy="3508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960" spc="-68">
                  <a:solidFill>
                    <a:srgbClr val="DC9C02"/>
                  </a:solidFill>
                  <a:latin typeface="Sunborn"/>
                  <a:ea typeface="Sunborn"/>
                  <a:cs typeface="Sunborn"/>
                  <a:sym typeface="Sunborn"/>
                </a:rPr>
                <a:t>0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4186597" y="1101515"/>
              <a:ext cx="60475" cy="3508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960" spc="-68">
                  <a:solidFill>
                    <a:srgbClr val="DC9C02"/>
                  </a:solidFill>
                  <a:latin typeface="Sunborn"/>
                  <a:ea typeface="Sunborn"/>
                  <a:cs typeface="Sunborn"/>
                  <a:sym typeface="Sunborn"/>
                </a:rPr>
                <a:t>.</a:t>
              </a:r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1290262" y="4264153"/>
            <a:ext cx="7467939" cy="11624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42"/>
              </a:lnSpc>
            </a:pPr>
            <a:r>
              <a:rPr lang="en-US" sz="2800" b="1" spc="112">
                <a:solidFill>
                  <a:srgbClr val="101010"/>
                </a:solidFill>
                <a:latin typeface="Univers Bold"/>
                <a:ea typeface="Univers Bold"/>
                <a:cs typeface="Univers Bold"/>
                <a:sym typeface="Univers Bold"/>
              </a:rPr>
              <a:t>Topic: </a:t>
            </a:r>
            <a:r>
              <a:rPr lang="en-US" sz="2800" spc="112">
                <a:solidFill>
                  <a:srgbClr val="101010"/>
                </a:solidFill>
                <a:latin typeface="Univers"/>
                <a:ea typeface="Univers"/>
                <a:cs typeface="Univers"/>
                <a:sym typeface="Univers"/>
              </a:rPr>
              <a:t>Prostate Cancer Survivorship </a:t>
            </a:r>
          </a:p>
          <a:p>
            <a:pPr>
              <a:lnSpc>
                <a:spcPts val="4742"/>
              </a:lnSpc>
            </a:pPr>
            <a:r>
              <a:rPr lang="en-US" sz="2800" b="1" spc="112">
                <a:solidFill>
                  <a:srgbClr val="101010"/>
                </a:solidFill>
                <a:latin typeface="Univers Bold"/>
                <a:ea typeface="Univers Bold"/>
                <a:cs typeface="Univers Bold"/>
                <a:sym typeface="Univers Bold"/>
              </a:rPr>
              <a:t>Date: </a:t>
            </a:r>
            <a:r>
              <a:rPr lang="en-US" sz="2800" spc="112">
                <a:solidFill>
                  <a:srgbClr val="101010"/>
                </a:solidFill>
                <a:latin typeface="Univers"/>
                <a:ea typeface="Univers"/>
                <a:cs typeface="Univers"/>
                <a:sym typeface="Univers"/>
              </a:rPr>
              <a:t>Wednesday, October 22nd at Noon</a:t>
            </a:r>
          </a:p>
        </p:txBody>
      </p:sp>
      <p:grpSp>
        <p:nvGrpSpPr>
          <p:cNvPr id="28" name="Group 28"/>
          <p:cNvGrpSpPr/>
          <p:nvPr/>
        </p:nvGrpSpPr>
        <p:grpSpPr>
          <a:xfrm>
            <a:off x="1073033" y="5878137"/>
            <a:ext cx="2899652" cy="2922963"/>
            <a:chOff x="0" y="0"/>
            <a:chExt cx="812800" cy="8128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12"/>
              <a:stretch>
                <a:fillRect t="-1036" b="-3086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4463739" y="6649943"/>
            <a:ext cx="4985061" cy="13793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48"/>
              </a:lnSpc>
            </a:pPr>
            <a:r>
              <a:rPr lang="en-US" sz="2400" b="1" spc="90">
                <a:solidFill>
                  <a:srgbClr val="101010"/>
                </a:solidFill>
                <a:latin typeface="Univers Bold"/>
                <a:ea typeface="Univers Bold"/>
                <a:cs typeface="Univers Bold"/>
                <a:sym typeface="Univers Bold"/>
              </a:rPr>
              <a:t>Guest Speaker:</a:t>
            </a:r>
          </a:p>
          <a:p>
            <a:pPr>
              <a:lnSpc>
                <a:spcPts val="3748"/>
              </a:lnSpc>
            </a:pPr>
            <a:r>
              <a:rPr lang="en-US" sz="2400" spc="90">
                <a:solidFill>
                  <a:srgbClr val="101010"/>
                </a:solidFill>
                <a:latin typeface="Univers"/>
                <a:ea typeface="Univers"/>
                <a:cs typeface="Univers"/>
                <a:sym typeface="Univers"/>
              </a:rPr>
              <a:t>Richard “Jake” Fantus, MD KUMC urologist &amp; EHR expert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642C014-350F-0B74-AACA-5C0AD9BADF41}"/>
              </a:ext>
            </a:extLst>
          </p:cNvPr>
          <p:cNvCxnSpPr>
            <a:cxnSpLocks/>
          </p:cNvCxnSpPr>
          <p:nvPr/>
        </p:nvCxnSpPr>
        <p:spPr>
          <a:xfrm>
            <a:off x="9906000" y="3126571"/>
            <a:ext cx="0" cy="63069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reeform 30">
            <a:extLst>
              <a:ext uri="{FF2B5EF4-FFF2-40B4-BE49-F238E27FC236}">
                <a16:creationId xmlns:a16="http://schemas.microsoft.com/office/drawing/2014/main" id="{EB15B320-2BC6-6BF3-0F23-2937E4BC87D6}"/>
              </a:ext>
            </a:extLst>
          </p:cNvPr>
          <p:cNvSpPr/>
          <p:nvPr/>
        </p:nvSpPr>
        <p:spPr>
          <a:xfrm>
            <a:off x="1290262" y="3126571"/>
            <a:ext cx="2067279" cy="966806"/>
          </a:xfrm>
          <a:custGeom>
            <a:avLst/>
            <a:gdLst/>
            <a:ahLst/>
            <a:cxnLst/>
            <a:rect l="l" t="t" r="r" b="b"/>
            <a:pathLst>
              <a:path w="2611662" h="1290612">
                <a:moveTo>
                  <a:pt x="0" y="0"/>
                </a:moveTo>
                <a:lnTo>
                  <a:pt x="2611663" y="0"/>
                </a:lnTo>
                <a:lnTo>
                  <a:pt x="2611663" y="1290612"/>
                </a:lnTo>
                <a:lnTo>
                  <a:pt x="0" y="1290612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8380CE1-03B3-993B-2D49-32FF78215F47}"/>
              </a:ext>
            </a:extLst>
          </p:cNvPr>
          <p:cNvSpPr txBox="1"/>
          <p:nvPr/>
        </p:nvSpPr>
        <p:spPr>
          <a:xfrm>
            <a:off x="10820400" y="3510126"/>
            <a:ext cx="54101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Univers" panose="020B0503020202020204" pitchFamily="34" charset="0"/>
              </a:rPr>
              <a:t>Data Collection Reminders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D43015F-FADE-C634-D20F-A2CAFB633337}"/>
              </a:ext>
            </a:extLst>
          </p:cNvPr>
          <p:cNvSpPr txBox="1"/>
          <p:nvPr/>
        </p:nvSpPr>
        <p:spPr>
          <a:xfrm>
            <a:off x="10820400" y="4702102"/>
            <a:ext cx="6438893" cy="3895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>
                <a:latin typeface="Univers" panose="020B0503020202020204" pitchFamily="34" charset="0"/>
              </a:rPr>
              <a:t>Baseline EHR data </a:t>
            </a:r>
            <a:r>
              <a:rPr lang="en-US" sz="2800">
                <a:latin typeface="Univers" panose="020B0503020202020204" pitchFamily="34" charset="0"/>
              </a:rPr>
              <a:t>– GREAT JOB!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>
                <a:latin typeface="Univers" panose="020B0503020202020204" pitchFamily="34" charset="0"/>
              </a:rPr>
              <a:t>Deadline: November 30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>
                <a:latin typeface="Univers" panose="020B0503020202020204" pitchFamily="34" charset="0"/>
              </a:rPr>
              <a:t>Practice Characteristics Survey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>
                <a:latin typeface="Univers" panose="020B0503020202020204" pitchFamily="34" charset="0"/>
              </a:rPr>
              <a:t>Sending out next week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>
                <a:latin typeface="Univers" panose="020B0503020202020204" pitchFamily="34" charset="0"/>
              </a:rPr>
              <a:t>Organizational Readiness Survey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>
                <a:latin typeface="Univers" panose="020B0503020202020204" pitchFamily="34" charset="0"/>
              </a:rPr>
              <a:t>Sending out at end of October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40790" y="0"/>
            <a:ext cx="212090" cy="5143500"/>
            <a:chOff x="0" y="0"/>
            <a:chExt cx="55859" cy="13546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5859" cy="1354667"/>
            </a:xfrm>
            <a:custGeom>
              <a:avLst/>
              <a:gdLst/>
              <a:ahLst/>
              <a:cxnLst/>
              <a:rect l="l" t="t" r="r" b="b"/>
              <a:pathLst>
                <a:path w="55859" h="1354667">
                  <a:moveTo>
                    <a:pt x="0" y="0"/>
                  </a:moveTo>
                  <a:lnTo>
                    <a:pt x="55859" y="0"/>
                  </a:lnTo>
                  <a:lnTo>
                    <a:pt x="55859" y="1354667"/>
                  </a:lnTo>
                  <a:lnTo>
                    <a:pt x="0" y="1354667"/>
                  </a:lnTo>
                  <a:close/>
                </a:path>
              </a:pathLst>
            </a:custGeom>
            <a:solidFill>
              <a:srgbClr val="F9B31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5859" cy="13927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500955" y="2065668"/>
            <a:ext cx="2758345" cy="245871"/>
            <a:chOff x="0" y="0"/>
            <a:chExt cx="726478" cy="6475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F9B31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726478" cy="1028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3189234" y="3781415"/>
            <a:ext cx="9288593" cy="1360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560"/>
              </a:lnSpc>
            </a:pPr>
            <a:r>
              <a:rPr lang="en-US" sz="9600" b="1">
                <a:solidFill>
                  <a:srgbClr val="00136F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THANK YOU!</a:t>
            </a:r>
          </a:p>
        </p:txBody>
      </p:sp>
      <p:sp>
        <p:nvSpPr>
          <p:cNvPr id="9" name="TextBox 9"/>
          <p:cNvSpPr txBox="1"/>
          <p:nvPr/>
        </p:nvSpPr>
        <p:spPr>
          <a:xfrm rot="-5400000">
            <a:off x="-770338" y="6894912"/>
            <a:ext cx="3974630" cy="471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 b="1">
                <a:solidFill>
                  <a:srgbClr val="10101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kansurvive.com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2486489" y="440584"/>
            <a:ext cx="4772811" cy="1928105"/>
            <a:chOff x="0" y="0"/>
            <a:chExt cx="6363747" cy="2570807"/>
          </a:xfrm>
        </p:grpSpPr>
        <p:sp>
          <p:nvSpPr>
            <p:cNvPr id="11" name="Freeform 11"/>
            <p:cNvSpPr/>
            <p:nvPr/>
          </p:nvSpPr>
          <p:spPr>
            <a:xfrm rot="-586919">
              <a:off x="1309299" y="49399"/>
              <a:ext cx="667206" cy="1001435"/>
            </a:xfrm>
            <a:custGeom>
              <a:avLst/>
              <a:gdLst/>
              <a:ahLst/>
              <a:cxnLst/>
              <a:rect l="l" t="t" r="r" b="b"/>
              <a:pathLst>
                <a:path w="667206" h="1001435">
                  <a:moveTo>
                    <a:pt x="0" y="0"/>
                  </a:moveTo>
                  <a:lnTo>
                    <a:pt x="667206" y="0"/>
                  </a:lnTo>
                  <a:lnTo>
                    <a:pt x="667206" y="1001435"/>
                  </a:lnTo>
                  <a:lnTo>
                    <a:pt x="0" y="10014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/>
            <p:nvPr/>
          </p:nvSpPr>
          <p:spPr>
            <a:xfrm rot="-3527984">
              <a:off x="720885" y="173540"/>
              <a:ext cx="608861" cy="913863"/>
            </a:xfrm>
            <a:custGeom>
              <a:avLst/>
              <a:gdLst/>
              <a:ahLst/>
              <a:cxnLst/>
              <a:rect l="l" t="t" r="r" b="b"/>
              <a:pathLst>
                <a:path w="608861" h="913863">
                  <a:moveTo>
                    <a:pt x="0" y="0"/>
                  </a:moveTo>
                  <a:lnTo>
                    <a:pt x="608862" y="0"/>
                  </a:lnTo>
                  <a:lnTo>
                    <a:pt x="608862" y="913863"/>
                  </a:lnTo>
                  <a:lnTo>
                    <a:pt x="0" y="9138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 rot="-6078961">
              <a:off x="316304" y="571860"/>
              <a:ext cx="559119" cy="839203"/>
            </a:xfrm>
            <a:custGeom>
              <a:avLst/>
              <a:gdLst/>
              <a:ahLst/>
              <a:cxnLst/>
              <a:rect l="l" t="t" r="r" b="b"/>
              <a:pathLst>
                <a:path w="559119" h="839203">
                  <a:moveTo>
                    <a:pt x="0" y="0"/>
                  </a:moveTo>
                  <a:lnTo>
                    <a:pt x="559119" y="0"/>
                  </a:lnTo>
                  <a:lnTo>
                    <a:pt x="559119" y="839203"/>
                  </a:lnTo>
                  <a:lnTo>
                    <a:pt x="0" y="8392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 rot="-7906289">
              <a:off x="195323" y="1031775"/>
              <a:ext cx="497276" cy="746381"/>
            </a:xfrm>
            <a:custGeom>
              <a:avLst/>
              <a:gdLst/>
              <a:ahLst/>
              <a:cxnLst/>
              <a:rect l="l" t="t" r="r" b="b"/>
              <a:pathLst>
                <a:path w="497276" h="746381">
                  <a:moveTo>
                    <a:pt x="0" y="0"/>
                  </a:moveTo>
                  <a:lnTo>
                    <a:pt x="497277" y="0"/>
                  </a:lnTo>
                  <a:lnTo>
                    <a:pt x="497277" y="746381"/>
                  </a:lnTo>
                  <a:lnTo>
                    <a:pt x="0" y="7463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 rot="-10285624">
              <a:off x="303752" y="1520524"/>
              <a:ext cx="432645" cy="649374"/>
            </a:xfrm>
            <a:custGeom>
              <a:avLst/>
              <a:gdLst/>
              <a:ahLst/>
              <a:cxnLst/>
              <a:rect l="l" t="t" r="r" b="b"/>
              <a:pathLst>
                <a:path w="432645" h="649374">
                  <a:moveTo>
                    <a:pt x="0" y="0"/>
                  </a:moveTo>
                  <a:lnTo>
                    <a:pt x="432646" y="0"/>
                  </a:lnTo>
                  <a:lnTo>
                    <a:pt x="432646" y="649374"/>
                  </a:lnTo>
                  <a:lnTo>
                    <a:pt x="0" y="6493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 rot="-1578899">
              <a:off x="610968" y="1826306"/>
              <a:ext cx="374043" cy="561415"/>
            </a:xfrm>
            <a:custGeom>
              <a:avLst/>
              <a:gdLst/>
              <a:ahLst/>
              <a:cxnLst/>
              <a:rect l="l" t="t" r="r" b="b"/>
              <a:pathLst>
                <a:path w="374043" h="561415">
                  <a:moveTo>
                    <a:pt x="0" y="0"/>
                  </a:moveTo>
                  <a:lnTo>
                    <a:pt x="374043" y="0"/>
                  </a:lnTo>
                  <a:lnTo>
                    <a:pt x="374043" y="561416"/>
                  </a:lnTo>
                  <a:lnTo>
                    <a:pt x="0" y="5614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/>
            <p:cNvSpPr/>
            <p:nvPr/>
          </p:nvSpPr>
          <p:spPr>
            <a:xfrm rot="6582263">
              <a:off x="1035106" y="2079001"/>
              <a:ext cx="333603" cy="500718"/>
            </a:xfrm>
            <a:custGeom>
              <a:avLst/>
              <a:gdLst/>
              <a:ahLst/>
              <a:cxnLst/>
              <a:rect l="l" t="t" r="r" b="b"/>
              <a:pathLst>
                <a:path w="333603" h="500718">
                  <a:moveTo>
                    <a:pt x="0" y="0"/>
                  </a:moveTo>
                  <a:lnTo>
                    <a:pt x="333603" y="0"/>
                  </a:lnTo>
                  <a:lnTo>
                    <a:pt x="333603" y="500717"/>
                  </a:lnTo>
                  <a:lnTo>
                    <a:pt x="0" y="5007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956263" y="1060763"/>
              <a:ext cx="583158" cy="11231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527"/>
                </a:lnSpc>
                <a:spcBef>
                  <a:spcPct val="0"/>
                </a:spcBef>
              </a:pPr>
              <a:r>
                <a:rPr lang="en-US" sz="5527" b="1" spc="-193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K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480410" y="1060763"/>
              <a:ext cx="583158" cy="11231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527"/>
                </a:lnSpc>
                <a:spcBef>
                  <a:spcPct val="0"/>
                </a:spcBef>
              </a:pPr>
              <a:r>
                <a:rPr lang="en-US" sz="5527" b="1" spc="-193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a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2035722" y="1060763"/>
              <a:ext cx="583158" cy="11231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527"/>
                </a:lnSpc>
                <a:spcBef>
                  <a:spcPct val="0"/>
                </a:spcBef>
              </a:pPr>
              <a:r>
                <a:rPr lang="en-US" sz="5527" b="1" spc="-193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n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3121259" y="1060763"/>
              <a:ext cx="532624" cy="11231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527"/>
                </a:lnSpc>
                <a:spcBef>
                  <a:spcPct val="0"/>
                </a:spcBef>
              </a:pPr>
              <a:r>
                <a:rPr lang="en-US" sz="5527" b="1" spc="-193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u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2547378" y="1060763"/>
              <a:ext cx="583158" cy="11231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527"/>
                </a:lnSpc>
                <a:spcBef>
                  <a:spcPct val="0"/>
                </a:spcBef>
              </a:pPr>
              <a:r>
                <a:rPr lang="en-US" sz="5527" b="1" spc="-193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S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3512769" y="1060763"/>
              <a:ext cx="583158" cy="11231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527"/>
                </a:lnSpc>
                <a:spcBef>
                  <a:spcPct val="0"/>
                </a:spcBef>
              </a:pPr>
              <a:r>
                <a:rPr lang="en-US" sz="5527" b="1" spc="-193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r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3938020" y="1060763"/>
              <a:ext cx="583158" cy="11231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527"/>
                </a:lnSpc>
                <a:spcBef>
                  <a:spcPct val="0"/>
                </a:spcBef>
              </a:pPr>
              <a:r>
                <a:rPr lang="en-US" sz="5527" b="1" spc="-193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v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4296493" y="1060763"/>
              <a:ext cx="583158" cy="11231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527"/>
                </a:lnSpc>
                <a:spcBef>
                  <a:spcPct val="0"/>
                </a:spcBef>
              </a:pPr>
              <a:r>
                <a:rPr lang="en-US" sz="5527" b="1" spc="-193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i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4659660" y="1060763"/>
              <a:ext cx="583158" cy="11231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527"/>
                </a:lnSpc>
                <a:spcBef>
                  <a:spcPct val="0"/>
                </a:spcBef>
              </a:pPr>
              <a:r>
                <a:rPr lang="en-US" sz="5527" b="1" spc="-193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v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5147073" y="1060763"/>
              <a:ext cx="583158" cy="11231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527"/>
                </a:lnSpc>
                <a:spcBef>
                  <a:spcPct val="0"/>
                </a:spcBef>
              </a:pPr>
              <a:r>
                <a:rPr lang="en-US" sz="5527" b="1" spc="-193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e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5711543" y="1578560"/>
              <a:ext cx="263728" cy="4992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5"/>
                </a:lnSpc>
                <a:spcBef>
                  <a:spcPct val="0"/>
                </a:spcBef>
              </a:pPr>
              <a:r>
                <a:rPr lang="en-US" sz="2805" spc="-98">
                  <a:solidFill>
                    <a:srgbClr val="E9A500"/>
                  </a:solidFill>
                  <a:latin typeface="Sunborn"/>
                  <a:ea typeface="Sunborn"/>
                  <a:cs typeface="Sunborn"/>
                  <a:sym typeface="Sunborn"/>
                </a:rPr>
                <a:t>2</a:t>
              </a: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6053605" y="1583727"/>
              <a:ext cx="310142" cy="4992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4"/>
                </a:lnSpc>
                <a:spcBef>
                  <a:spcPct val="0"/>
                </a:spcBef>
              </a:pPr>
              <a:r>
                <a:rPr lang="en-US" sz="2804" spc="-98">
                  <a:solidFill>
                    <a:srgbClr val="DC9C02"/>
                  </a:solidFill>
                  <a:latin typeface="Sunborn"/>
                  <a:ea typeface="Sunborn"/>
                  <a:cs typeface="Sunborn"/>
                  <a:sym typeface="Sunborn"/>
                </a:rPr>
                <a:t>0</a:t>
              </a: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5989691" y="1578560"/>
              <a:ext cx="86520" cy="4992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4"/>
                </a:lnSpc>
                <a:spcBef>
                  <a:spcPct val="0"/>
                </a:spcBef>
              </a:pPr>
              <a:r>
                <a:rPr lang="en-US" sz="2804" spc="-98">
                  <a:solidFill>
                    <a:srgbClr val="DC9C02"/>
                  </a:solidFill>
                  <a:latin typeface="Sunborn"/>
                  <a:ea typeface="Sunborn"/>
                  <a:cs typeface="Sunborn"/>
                  <a:sym typeface="Sunborn"/>
                </a:rPr>
                <a:t>.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53796" y="548881"/>
            <a:ext cx="3336038" cy="1347682"/>
            <a:chOff x="0" y="0"/>
            <a:chExt cx="4448050" cy="1796909"/>
          </a:xfrm>
        </p:grpSpPr>
        <p:sp>
          <p:nvSpPr>
            <p:cNvPr id="3" name="Freeform 3"/>
            <p:cNvSpPr/>
            <p:nvPr/>
          </p:nvSpPr>
          <p:spPr>
            <a:xfrm rot="-586919">
              <a:off x="915157" y="34528"/>
              <a:ext cx="466355" cy="699970"/>
            </a:xfrm>
            <a:custGeom>
              <a:avLst/>
              <a:gdLst/>
              <a:ahLst/>
              <a:cxnLst/>
              <a:rect l="l" t="t" r="r" b="b"/>
              <a:pathLst>
                <a:path w="466355" h="699970">
                  <a:moveTo>
                    <a:pt x="0" y="0"/>
                  </a:moveTo>
                  <a:lnTo>
                    <a:pt x="466355" y="0"/>
                  </a:lnTo>
                  <a:lnTo>
                    <a:pt x="466355" y="699971"/>
                  </a:lnTo>
                  <a:lnTo>
                    <a:pt x="0" y="6999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 rot="-3527984">
              <a:off x="503875" y="121299"/>
              <a:ext cx="425574" cy="638760"/>
            </a:xfrm>
            <a:custGeom>
              <a:avLst/>
              <a:gdLst/>
              <a:ahLst/>
              <a:cxnLst/>
              <a:rect l="l" t="t" r="r" b="b"/>
              <a:pathLst>
                <a:path w="425574" h="638760">
                  <a:moveTo>
                    <a:pt x="0" y="0"/>
                  </a:moveTo>
                  <a:lnTo>
                    <a:pt x="425574" y="0"/>
                  </a:lnTo>
                  <a:lnTo>
                    <a:pt x="425574" y="638760"/>
                  </a:lnTo>
                  <a:lnTo>
                    <a:pt x="0" y="6387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 rot="-6078961">
              <a:off x="221086" y="399711"/>
              <a:ext cx="390806" cy="586575"/>
            </a:xfrm>
            <a:custGeom>
              <a:avLst/>
              <a:gdLst/>
              <a:ahLst/>
              <a:cxnLst/>
              <a:rect l="l" t="t" r="r" b="b"/>
              <a:pathLst>
                <a:path w="390806" h="586575">
                  <a:moveTo>
                    <a:pt x="0" y="0"/>
                  </a:moveTo>
                  <a:lnTo>
                    <a:pt x="390806" y="0"/>
                  </a:lnTo>
                  <a:lnTo>
                    <a:pt x="390806" y="586575"/>
                  </a:lnTo>
                  <a:lnTo>
                    <a:pt x="0" y="5865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 rot="-7906289">
              <a:off x="136525" y="721177"/>
              <a:ext cx="347580" cy="521696"/>
            </a:xfrm>
            <a:custGeom>
              <a:avLst/>
              <a:gdLst/>
              <a:ahLst/>
              <a:cxnLst/>
              <a:rect l="l" t="t" r="r" b="b"/>
              <a:pathLst>
                <a:path w="347580" h="521696">
                  <a:moveTo>
                    <a:pt x="0" y="0"/>
                  </a:moveTo>
                  <a:lnTo>
                    <a:pt x="347579" y="0"/>
                  </a:lnTo>
                  <a:lnTo>
                    <a:pt x="347579" y="521695"/>
                  </a:lnTo>
                  <a:lnTo>
                    <a:pt x="0" y="5216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 rot="-10285624">
              <a:off x="212313" y="1062796"/>
              <a:ext cx="302405" cy="453891"/>
            </a:xfrm>
            <a:custGeom>
              <a:avLst/>
              <a:gdLst/>
              <a:ahLst/>
              <a:cxnLst/>
              <a:rect l="l" t="t" r="r" b="b"/>
              <a:pathLst>
                <a:path w="302405" h="453891">
                  <a:moveTo>
                    <a:pt x="0" y="0"/>
                  </a:moveTo>
                  <a:lnTo>
                    <a:pt x="302405" y="0"/>
                  </a:lnTo>
                  <a:lnTo>
                    <a:pt x="302405" y="453891"/>
                  </a:lnTo>
                  <a:lnTo>
                    <a:pt x="0" y="4538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 rot="-1578899">
              <a:off x="427047" y="1276528"/>
              <a:ext cx="261444" cy="392411"/>
            </a:xfrm>
            <a:custGeom>
              <a:avLst/>
              <a:gdLst/>
              <a:ahLst/>
              <a:cxnLst/>
              <a:rect l="l" t="t" r="r" b="b"/>
              <a:pathLst>
                <a:path w="261444" h="392411">
                  <a:moveTo>
                    <a:pt x="0" y="0"/>
                  </a:moveTo>
                  <a:lnTo>
                    <a:pt x="261444" y="0"/>
                  </a:lnTo>
                  <a:lnTo>
                    <a:pt x="261444" y="392411"/>
                  </a:lnTo>
                  <a:lnTo>
                    <a:pt x="0" y="3924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 rot="6582263">
              <a:off x="723505" y="1453153"/>
              <a:ext cx="233178" cy="349985"/>
            </a:xfrm>
            <a:custGeom>
              <a:avLst/>
              <a:gdLst/>
              <a:ahLst/>
              <a:cxnLst/>
              <a:rect l="l" t="t" r="r" b="b"/>
              <a:pathLst>
                <a:path w="233178" h="349985">
                  <a:moveTo>
                    <a:pt x="0" y="0"/>
                  </a:moveTo>
                  <a:lnTo>
                    <a:pt x="233177" y="0"/>
                  </a:lnTo>
                  <a:lnTo>
                    <a:pt x="233177" y="349985"/>
                  </a:lnTo>
                  <a:lnTo>
                    <a:pt x="0" y="3499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668397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K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034758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a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422903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n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2181657" y="731913"/>
              <a:ext cx="372287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u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780533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S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2455310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r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2752546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v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3003108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i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3256949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v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3597635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e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3992181" y="1101515"/>
              <a:ext cx="184337" cy="3508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960" spc="-68">
                  <a:solidFill>
                    <a:srgbClr val="E9A500"/>
                  </a:solidFill>
                  <a:latin typeface="Sunborn"/>
                  <a:ea typeface="Sunborn"/>
                  <a:cs typeface="Sunborn"/>
                  <a:sym typeface="Sunborn"/>
                </a:rPr>
                <a:t>2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4231271" y="1105127"/>
              <a:ext cx="216779" cy="3508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960" spc="-68">
                  <a:solidFill>
                    <a:srgbClr val="DC9C02"/>
                  </a:solidFill>
                  <a:latin typeface="Sunborn"/>
                  <a:ea typeface="Sunborn"/>
                  <a:cs typeface="Sunborn"/>
                  <a:sym typeface="Sunborn"/>
                </a:rPr>
                <a:t>0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4186597" y="1101515"/>
              <a:ext cx="60475" cy="3508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960" spc="-68">
                  <a:solidFill>
                    <a:srgbClr val="DC9C02"/>
                  </a:solidFill>
                  <a:latin typeface="Sunborn"/>
                  <a:ea typeface="Sunborn"/>
                  <a:cs typeface="Sunborn"/>
                  <a:sym typeface="Sunborn"/>
                </a:rPr>
                <a:t>.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2653543" y="8279884"/>
            <a:ext cx="4605757" cy="978416"/>
            <a:chOff x="0" y="0"/>
            <a:chExt cx="6141009" cy="1304554"/>
          </a:xfrm>
        </p:grpSpPr>
        <p:grpSp>
          <p:nvGrpSpPr>
            <p:cNvPr id="24" name="Group 24"/>
            <p:cNvGrpSpPr/>
            <p:nvPr/>
          </p:nvGrpSpPr>
          <p:grpSpPr>
            <a:xfrm>
              <a:off x="2463216" y="976726"/>
              <a:ext cx="3677793" cy="327828"/>
              <a:chOff x="0" y="0"/>
              <a:chExt cx="726478" cy="64756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726478" cy="64756"/>
              </a:xfrm>
              <a:custGeom>
                <a:avLst/>
                <a:gdLst/>
                <a:ahLst/>
                <a:cxnLst/>
                <a:rect l="l" t="t" r="r" b="b"/>
                <a:pathLst>
                  <a:path w="726478" h="64756">
                    <a:moveTo>
                      <a:pt x="0" y="0"/>
                    </a:moveTo>
                    <a:lnTo>
                      <a:pt x="726478" y="0"/>
                    </a:lnTo>
                    <a:lnTo>
                      <a:pt x="726478" y="64756"/>
                    </a:lnTo>
                    <a:lnTo>
                      <a:pt x="0" y="64756"/>
                    </a:lnTo>
                    <a:close/>
                  </a:path>
                </a:pathLst>
              </a:custGeom>
              <a:solidFill>
                <a:srgbClr val="F9B314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0" y="-38100"/>
                <a:ext cx="726478" cy="10285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7" name="TextBox 27"/>
            <p:cNvSpPr txBox="1"/>
            <p:nvPr/>
          </p:nvSpPr>
          <p:spPr>
            <a:xfrm>
              <a:off x="0" y="0"/>
              <a:ext cx="6141009" cy="7239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320"/>
                </a:lnSpc>
              </a:pPr>
              <a:r>
                <a:rPr lang="en-US" sz="3600">
                  <a:solidFill>
                    <a:srgbClr val="10101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Introduction</a:t>
              </a:r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1028700" y="2708879"/>
            <a:ext cx="9753093" cy="529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48"/>
              </a:lnSpc>
            </a:pPr>
            <a:r>
              <a:rPr lang="en-US" sz="4200" b="1">
                <a:solidFill>
                  <a:srgbClr val="00136F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The Role of Primary Care</a:t>
            </a:r>
          </a:p>
        </p:txBody>
      </p:sp>
      <p:grpSp>
        <p:nvGrpSpPr>
          <p:cNvPr id="29" name="Group 29"/>
          <p:cNvGrpSpPr/>
          <p:nvPr/>
        </p:nvGrpSpPr>
        <p:grpSpPr>
          <a:xfrm>
            <a:off x="1837656" y="4021206"/>
            <a:ext cx="12106944" cy="4211089"/>
            <a:chOff x="0" y="0"/>
            <a:chExt cx="14421183" cy="5614786"/>
          </a:xfrm>
        </p:grpSpPr>
        <p:sp>
          <p:nvSpPr>
            <p:cNvPr id="30" name="TextBox 30"/>
            <p:cNvSpPr txBox="1"/>
            <p:nvPr/>
          </p:nvSpPr>
          <p:spPr>
            <a:xfrm>
              <a:off x="0" y="-114300"/>
              <a:ext cx="14421183" cy="6693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90780" lvl="1" indent="-295390" algn="l">
                <a:lnSpc>
                  <a:spcPts val="3830"/>
                </a:lnSpc>
                <a:buFont typeface="Arial"/>
                <a:buChar char="•"/>
              </a:pPr>
              <a:r>
                <a:rPr lang="en-US" sz="2736">
                  <a:solidFill>
                    <a:srgbClr val="2D262A"/>
                  </a:solidFill>
                  <a:latin typeface="Univers"/>
                  <a:ea typeface="Univers"/>
                  <a:cs typeface="Univers"/>
                  <a:sym typeface="Univers"/>
                </a:rPr>
                <a:t>Most cancer survivors are seen </a:t>
              </a:r>
              <a:r>
                <a:rPr lang="en-US" sz="2736" b="1">
                  <a:solidFill>
                    <a:srgbClr val="2D262A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exclusively in primary care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796329"/>
              <a:ext cx="14057051" cy="32601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90780" lvl="1" indent="-295390" algn="l">
                <a:lnSpc>
                  <a:spcPts val="3830"/>
                </a:lnSpc>
                <a:buFont typeface="Arial"/>
                <a:buChar char="•"/>
              </a:pPr>
              <a:r>
                <a:rPr lang="en-US" sz="2736">
                  <a:solidFill>
                    <a:srgbClr val="2D262A"/>
                  </a:solidFill>
                  <a:latin typeface="Univers"/>
                  <a:ea typeface="Univers"/>
                  <a:cs typeface="Univers"/>
                  <a:sym typeface="Univers"/>
                </a:rPr>
                <a:t>Primary care providers (PCPs) are </a:t>
              </a:r>
              <a:r>
                <a:rPr lang="en-US" sz="2736" b="1">
                  <a:solidFill>
                    <a:srgbClr val="2D262A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well-positioned</a:t>
              </a:r>
              <a:r>
                <a:rPr lang="en-US" sz="2736">
                  <a:solidFill>
                    <a:srgbClr val="2D262A"/>
                  </a:solidFill>
                  <a:latin typeface="Univers"/>
                  <a:ea typeface="Univers"/>
                  <a:cs typeface="Univers"/>
                  <a:sym typeface="Univers"/>
                </a:rPr>
                <a:t> to:</a:t>
              </a:r>
            </a:p>
            <a:p>
              <a:pPr marL="1181560" lvl="2" indent="-393853" algn="l">
                <a:lnSpc>
                  <a:spcPts val="3830"/>
                </a:lnSpc>
                <a:buFont typeface="Arial"/>
                <a:buChar char="⚬"/>
              </a:pPr>
              <a:r>
                <a:rPr lang="en-US" sz="2736">
                  <a:solidFill>
                    <a:srgbClr val="2D262A"/>
                  </a:solidFill>
                  <a:latin typeface="Univers"/>
                  <a:ea typeface="Univers"/>
                  <a:cs typeface="Univers"/>
                  <a:sym typeface="Univers"/>
                </a:rPr>
                <a:t>Provide coordinated care</a:t>
              </a:r>
            </a:p>
            <a:p>
              <a:pPr marL="1181560" lvl="2" indent="-393853" algn="l">
                <a:lnSpc>
                  <a:spcPts val="3830"/>
                </a:lnSpc>
                <a:buFont typeface="Arial"/>
                <a:buChar char="⚬"/>
              </a:pPr>
              <a:r>
                <a:rPr lang="en-US" sz="2736">
                  <a:solidFill>
                    <a:srgbClr val="2D262A"/>
                  </a:solidFill>
                  <a:latin typeface="Univers"/>
                  <a:ea typeface="Univers"/>
                  <a:cs typeface="Univers"/>
                  <a:sym typeface="Univers"/>
                </a:rPr>
                <a:t>Address comorbidities</a:t>
              </a:r>
            </a:p>
            <a:p>
              <a:pPr marL="1181560" lvl="2" indent="-393853" algn="l">
                <a:lnSpc>
                  <a:spcPts val="3830"/>
                </a:lnSpc>
                <a:buFont typeface="Arial"/>
                <a:buChar char="⚬"/>
              </a:pPr>
              <a:r>
                <a:rPr lang="en-US" sz="2736">
                  <a:solidFill>
                    <a:srgbClr val="2D262A"/>
                  </a:solidFill>
                  <a:latin typeface="Univers"/>
                  <a:ea typeface="Univers"/>
                  <a:cs typeface="Univers"/>
                  <a:sym typeface="Univers"/>
                </a:rPr>
                <a:t>Monitor for recurrence and late effects</a:t>
              </a:r>
            </a:p>
            <a:p>
              <a:pPr marL="1181560" lvl="2" indent="-393853" algn="l">
                <a:lnSpc>
                  <a:spcPts val="3830"/>
                </a:lnSpc>
                <a:buFont typeface="Arial"/>
                <a:buChar char="⚬"/>
              </a:pPr>
              <a:r>
                <a:rPr lang="en-US" sz="2736">
                  <a:solidFill>
                    <a:srgbClr val="2D262A"/>
                  </a:solidFill>
                  <a:latin typeface="Univers"/>
                  <a:ea typeface="Univers"/>
                  <a:cs typeface="Univers"/>
                  <a:sym typeface="Univers"/>
                </a:rPr>
                <a:t>Promote healthy behaviors</a:t>
              </a: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4297757"/>
              <a:ext cx="14421183" cy="13170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90780" lvl="1" indent="-295390" algn="l">
                <a:lnSpc>
                  <a:spcPts val="3830"/>
                </a:lnSpc>
                <a:buFont typeface="Arial"/>
                <a:buChar char="•"/>
              </a:pPr>
              <a:r>
                <a:rPr lang="en-US" sz="2736">
                  <a:solidFill>
                    <a:srgbClr val="2D262A"/>
                  </a:solidFill>
                  <a:latin typeface="Univers"/>
                  <a:ea typeface="Univers"/>
                  <a:cs typeface="Univers"/>
                  <a:sym typeface="Univers"/>
                </a:rPr>
                <a:t>Survivorship care (for many survivors) is a natural extension of </a:t>
              </a:r>
              <a:r>
                <a:rPr lang="en-US" sz="2736" b="1">
                  <a:solidFill>
                    <a:srgbClr val="2D262A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chronic disease management</a:t>
              </a:r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1028700" y="8986837"/>
            <a:ext cx="755902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20"/>
              </a:lnSpc>
            </a:pPr>
            <a:endParaRPr/>
          </a:p>
          <a:p>
            <a:pPr algn="l">
              <a:lnSpc>
                <a:spcPts val="1320"/>
              </a:lnSpc>
            </a:pPr>
            <a:r>
              <a:rPr lang="en-US" sz="1100" spc="-38">
                <a:solidFill>
                  <a:srgbClr val="000000"/>
                </a:solidFill>
                <a:latin typeface="Univers"/>
                <a:ea typeface="Univers"/>
                <a:cs typeface="Univers"/>
                <a:sym typeface="Univers"/>
              </a:rPr>
              <a:t>A. Singh A. et.al, Care Models for Cancer Survivors. Annu Rev Med 2025 Vol. 76 Issue 1 Pages 225-241. Accession Number: 39661552 DOI: 10.1146/annurev-med-042423-044004. https://www.ncbi.nlm.nih.gov/pubmed/39661552</a:t>
            </a:r>
          </a:p>
        </p:txBody>
      </p:sp>
      <p:sp>
        <p:nvSpPr>
          <p:cNvPr id="34" name="Freeform 34"/>
          <p:cNvSpPr/>
          <p:nvPr/>
        </p:nvSpPr>
        <p:spPr>
          <a:xfrm>
            <a:off x="14460750" y="1018903"/>
            <a:ext cx="2798550" cy="2752998"/>
          </a:xfrm>
          <a:custGeom>
            <a:avLst/>
            <a:gdLst/>
            <a:ahLst/>
            <a:cxnLst/>
            <a:rect l="l" t="t" r="r" b="b"/>
            <a:pathLst>
              <a:path w="4047262" h="4124598">
                <a:moveTo>
                  <a:pt x="0" y="0"/>
                </a:moveTo>
                <a:lnTo>
                  <a:pt x="4047262" y="0"/>
                </a:lnTo>
                <a:lnTo>
                  <a:pt x="4047262" y="4124598"/>
                </a:lnTo>
                <a:lnTo>
                  <a:pt x="0" y="412459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53796" y="548881"/>
            <a:ext cx="3336038" cy="1347682"/>
            <a:chOff x="0" y="0"/>
            <a:chExt cx="4448050" cy="1796909"/>
          </a:xfrm>
        </p:grpSpPr>
        <p:sp>
          <p:nvSpPr>
            <p:cNvPr id="3" name="Freeform 3"/>
            <p:cNvSpPr/>
            <p:nvPr/>
          </p:nvSpPr>
          <p:spPr>
            <a:xfrm rot="-586919">
              <a:off x="915157" y="34528"/>
              <a:ext cx="466355" cy="699970"/>
            </a:xfrm>
            <a:custGeom>
              <a:avLst/>
              <a:gdLst/>
              <a:ahLst/>
              <a:cxnLst/>
              <a:rect l="l" t="t" r="r" b="b"/>
              <a:pathLst>
                <a:path w="466355" h="699970">
                  <a:moveTo>
                    <a:pt x="0" y="0"/>
                  </a:moveTo>
                  <a:lnTo>
                    <a:pt x="466355" y="0"/>
                  </a:lnTo>
                  <a:lnTo>
                    <a:pt x="466355" y="699971"/>
                  </a:lnTo>
                  <a:lnTo>
                    <a:pt x="0" y="6999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 rot="-3527984">
              <a:off x="503875" y="121299"/>
              <a:ext cx="425574" cy="638760"/>
            </a:xfrm>
            <a:custGeom>
              <a:avLst/>
              <a:gdLst/>
              <a:ahLst/>
              <a:cxnLst/>
              <a:rect l="l" t="t" r="r" b="b"/>
              <a:pathLst>
                <a:path w="425574" h="638760">
                  <a:moveTo>
                    <a:pt x="0" y="0"/>
                  </a:moveTo>
                  <a:lnTo>
                    <a:pt x="425574" y="0"/>
                  </a:lnTo>
                  <a:lnTo>
                    <a:pt x="425574" y="638760"/>
                  </a:lnTo>
                  <a:lnTo>
                    <a:pt x="0" y="6387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 rot="-6078961">
              <a:off x="221086" y="399711"/>
              <a:ext cx="390806" cy="586575"/>
            </a:xfrm>
            <a:custGeom>
              <a:avLst/>
              <a:gdLst/>
              <a:ahLst/>
              <a:cxnLst/>
              <a:rect l="l" t="t" r="r" b="b"/>
              <a:pathLst>
                <a:path w="390806" h="586575">
                  <a:moveTo>
                    <a:pt x="0" y="0"/>
                  </a:moveTo>
                  <a:lnTo>
                    <a:pt x="390806" y="0"/>
                  </a:lnTo>
                  <a:lnTo>
                    <a:pt x="390806" y="586575"/>
                  </a:lnTo>
                  <a:lnTo>
                    <a:pt x="0" y="5865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 rot="-7906289">
              <a:off x="136525" y="721177"/>
              <a:ext cx="347580" cy="521696"/>
            </a:xfrm>
            <a:custGeom>
              <a:avLst/>
              <a:gdLst/>
              <a:ahLst/>
              <a:cxnLst/>
              <a:rect l="l" t="t" r="r" b="b"/>
              <a:pathLst>
                <a:path w="347580" h="521696">
                  <a:moveTo>
                    <a:pt x="0" y="0"/>
                  </a:moveTo>
                  <a:lnTo>
                    <a:pt x="347579" y="0"/>
                  </a:lnTo>
                  <a:lnTo>
                    <a:pt x="347579" y="521695"/>
                  </a:lnTo>
                  <a:lnTo>
                    <a:pt x="0" y="5216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 rot="-10285624">
              <a:off x="212313" y="1062796"/>
              <a:ext cx="302405" cy="453891"/>
            </a:xfrm>
            <a:custGeom>
              <a:avLst/>
              <a:gdLst/>
              <a:ahLst/>
              <a:cxnLst/>
              <a:rect l="l" t="t" r="r" b="b"/>
              <a:pathLst>
                <a:path w="302405" h="453891">
                  <a:moveTo>
                    <a:pt x="0" y="0"/>
                  </a:moveTo>
                  <a:lnTo>
                    <a:pt x="302405" y="0"/>
                  </a:lnTo>
                  <a:lnTo>
                    <a:pt x="302405" y="453891"/>
                  </a:lnTo>
                  <a:lnTo>
                    <a:pt x="0" y="4538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 rot="-1578899">
              <a:off x="427047" y="1276528"/>
              <a:ext cx="261444" cy="392411"/>
            </a:xfrm>
            <a:custGeom>
              <a:avLst/>
              <a:gdLst/>
              <a:ahLst/>
              <a:cxnLst/>
              <a:rect l="l" t="t" r="r" b="b"/>
              <a:pathLst>
                <a:path w="261444" h="392411">
                  <a:moveTo>
                    <a:pt x="0" y="0"/>
                  </a:moveTo>
                  <a:lnTo>
                    <a:pt x="261444" y="0"/>
                  </a:lnTo>
                  <a:lnTo>
                    <a:pt x="261444" y="392411"/>
                  </a:lnTo>
                  <a:lnTo>
                    <a:pt x="0" y="3924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 rot="6582263">
              <a:off x="723505" y="1453153"/>
              <a:ext cx="233178" cy="349985"/>
            </a:xfrm>
            <a:custGeom>
              <a:avLst/>
              <a:gdLst/>
              <a:ahLst/>
              <a:cxnLst/>
              <a:rect l="l" t="t" r="r" b="b"/>
              <a:pathLst>
                <a:path w="233178" h="349985">
                  <a:moveTo>
                    <a:pt x="0" y="0"/>
                  </a:moveTo>
                  <a:lnTo>
                    <a:pt x="233177" y="0"/>
                  </a:lnTo>
                  <a:lnTo>
                    <a:pt x="233177" y="349985"/>
                  </a:lnTo>
                  <a:lnTo>
                    <a:pt x="0" y="3499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668397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K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034758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a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422903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n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2181657" y="731913"/>
              <a:ext cx="372287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u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780533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S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2455310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r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2752546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v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3003108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i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3256949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v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3597635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e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3992181" y="1101515"/>
              <a:ext cx="184337" cy="3508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960" spc="-68">
                  <a:solidFill>
                    <a:srgbClr val="E9A500"/>
                  </a:solidFill>
                  <a:latin typeface="Sunborn"/>
                  <a:ea typeface="Sunborn"/>
                  <a:cs typeface="Sunborn"/>
                  <a:sym typeface="Sunborn"/>
                </a:rPr>
                <a:t>2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4231271" y="1105127"/>
              <a:ext cx="216779" cy="3508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960" spc="-68">
                  <a:solidFill>
                    <a:srgbClr val="DC9C02"/>
                  </a:solidFill>
                  <a:latin typeface="Sunborn"/>
                  <a:ea typeface="Sunborn"/>
                  <a:cs typeface="Sunborn"/>
                  <a:sym typeface="Sunborn"/>
                </a:rPr>
                <a:t>0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4186597" y="1101515"/>
              <a:ext cx="60475" cy="3508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960" spc="-68">
                  <a:solidFill>
                    <a:srgbClr val="DC9C02"/>
                  </a:solidFill>
                  <a:latin typeface="Sunborn"/>
                  <a:ea typeface="Sunborn"/>
                  <a:cs typeface="Sunborn"/>
                  <a:sym typeface="Sunborn"/>
                </a:rPr>
                <a:t>.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2653543" y="8279884"/>
            <a:ext cx="4605757" cy="978416"/>
            <a:chOff x="0" y="0"/>
            <a:chExt cx="6141009" cy="1304554"/>
          </a:xfrm>
        </p:grpSpPr>
        <p:grpSp>
          <p:nvGrpSpPr>
            <p:cNvPr id="24" name="Group 24"/>
            <p:cNvGrpSpPr/>
            <p:nvPr/>
          </p:nvGrpSpPr>
          <p:grpSpPr>
            <a:xfrm>
              <a:off x="2463216" y="976726"/>
              <a:ext cx="3677793" cy="327828"/>
              <a:chOff x="0" y="0"/>
              <a:chExt cx="726478" cy="64756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726478" cy="64756"/>
              </a:xfrm>
              <a:custGeom>
                <a:avLst/>
                <a:gdLst/>
                <a:ahLst/>
                <a:cxnLst/>
                <a:rect l="l" t="t" r="r" b="b"/>
                <a:pathLst>
                  <a:path w="726478" h="64756">
                    <a:moveTo>
                      <a:pt x="0" y="0"/>
                    </a:moveTo>
                    <a:lnTo>
                      <a:pt x="726478" y="0"/>
                    </a:lnTo>
                    <a:lnTo>
                      <a:pt x="726478" y="64756"/>
                    </a:lnTo>
                    <a:lnTo>
                      <a:pt x="0" y="64756"/>
                    </a:lnTo>
                    <a:close/>
                  </a:path>
                </a:pathLst>
              </a:custGeom>
              <a:solidFill>
                <a:srgbClr val="F9B314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0" y="-38100"/>
                <a:ext cx="726478" cy="10285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7" name="TextBox 27"/>
            <p:cNvSpPr txBox="1"/>
            <p:nvPr/>
          </p:nvSpPr>
          <p:spPr>
            <a:xfrm>
              <a:off x="0" y="0"/>
              <a:ext cx="6141009" cy="7239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320"/>
                </a:lnSpc>
              </a:pPr>
              <a:r>
                <a:rPr lang="en-US" sz="3600">
                  <a:solidFill>
                    <a:srgbClr val="10101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Introduction</a:t>
              </a:r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1063941" y="4469152"/>
            <a:ext cx="16311879" cy="28343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48615" lvl="1" indent="-324307" algn="l">
              <a:lnSpc>
                <a:spcPts val="6008"/>
              </a:lnSpc>
              <a:buFont typeface="Arial"/>
              <a:buChar char="•"/>
            </a:pPr>
            <a:r>
              <a:rPr lang="en-US" sz="3004" spc="-105">
                <a:solidFill>
                  <a:srgbClr val="2D262A"/>
                </a:solidFill>
                <a:latin typeface="Univers"/>
                <a:ea typeface="Univers"/>
                <a:cs typeface="Univers"/>
                <a:sym typeface="Univers"/>
              </a:rPr>
              <a:t>Limited formal</a:t>
            </a:r>
            <a:r>
              <a:rPr lang="en-US" sz="3004" b="1" spc="-105">
                <a:solidFill>
                  <a:srgbClr val="2D262A"/>
                </a:solidFill>
                <a:latin typeface="Univers Bold"/>
                <a:ea typeface="Univers Bold"/>
                <a:cs typeface="Univers Bold"/>
                <a:sym typeface="Univers Bold"/>
              </a:rPr>
              <a:t> training</a:t>
            </a:r>
            <a:r>
              <a:rPr lang="en-US" sz="3004" spc="-105">
                <a:solidFill>
                  <a:srgbClr val="2D262A"/>
                </a:solidFill>
                <a:latin typeface="Univers"/>
                <a:ea typeface="Univers"/>
                <a:cs typeface="Univers"/>
                <a:sym typeface="Univers"/>
              </a:rPr>
              <a:t> in survivorship care</a:t>
            </a:r>
          </a:p>
          <a:p>
            <a:pPr marL="648615" lvl="1" indent="-324307" algn="l">
              <a:lnSpc>
                <a:spcPts val="6008"/>
              </a:lnSpc>
              <a:buFont typeface="Arial"/>
              <a:buChar char="•"/>
            </a:pPr>
            <a:r>
              <a:rPr lang="en-US" sz="3004" spc="-105">
                <a:solidFill>
                  <a:srgbClr val="2D262A"/>
                </a:solidFill>
                <a:latin typeface="Univers"/>
                <a:ea typeface="Univers"/>
                <a:cs typeface="Univers"/>
                <a:sym typeface="Univers"/>
              </a:rPr>
              <a:t>Gaps in </a:t>
            </a:r>
            <a:r>
              <a:rPr lang="en-US" sz="3004" b="1" spc="-105">
                <a:solidFill>
                  <a:srgbClr val="2D262A"/>
                </a:solidFill>
                <a:latin typeface="Univers Bold"/>
                <a:ea typeface="Univers Bold"/>
                <a:cs typeface="Univers Bold"/>
                <a:sym typeface="Univers Bold"/>
              </a:rPr>
              <a:t>communication</a:t>
            </a:r>
            <a:r>
              <a:rPr lang="en-US" sz="3004" spc="-105">
                <a:solidFill>
                  <a:srgbClr val="2D262A"/>
                </a:solidFill>
                <a:latin typeface="Univers"/>
                <a:ea typeface="Univers"/>
                <a:cs typeface="Univers"/>
                <a:sym typeface="Univers"/>
              </a:rPr>
              <a:t> between oncology and primary care</a:t>
            </a:r>
          </a:p>
          <a:p>
            <a:pPr marL="648615" lvl="1" indent="-324307" algn="l">
              <a:lnSpc>
                <a:spcPts val="4686"/>
              </a:lnSpc>
              <a:buFont typeface="Arial"/>
              <a:buChar char="•"/>
            </a:pPr>
            <a:r>
              <a:rPr lang="en-US" sz="3004" spc="-105">
                <a:solidFill>
                  <a:srgbClr val="2D262A"/>
                </a:solidFill>
                <a:latin typeface="Univers"/>
                <a:ea typeface="Univers"/>
                <a:cs typeface="Univers"/>
                <a:sym typeface="Univers"/>
              </a:rPr>
              <a:t>Lack of survivorship care plans or clear </a:t>
            </a:r>
            <a:r>
              <a:rPr lang="en-US" sz="3004" b="1" spc="-105">
                <a:solidFill>
                  <a:srgbClr val="2D262A"/>
                </a:solidFill>
                <a:latin typeface="Univers Bold"/>
                <a:ea typeface="Univers Bold"/>
                <a:cs typeface="Univers Bold"/>
                <a:sym typeface="Univers Bold"/>
              </a:rPr>
              <a:t>documentation</a:t>
            </a:r>
            <a:r>
              <a:rPr lang="en-US" sz="3004" spc="-105">
                <a:solidFill>
                  <a:srgbClr val="2D262A"/>
                </a:solidFill>
                <a:latin typeface="Univers"/>
                <a:ea typeface="Univers"/>
                <a:cs typeface="Univers"/>
                <a:sym typeface="Univers"/>
              </a:rPr>
              <a:t> in electronic health records (EHRs)</a:t>
            </a:r>
          </a:p>
          <a:p>
            <a:pPr marL="648615" lvl="1" indent="-324307" algn="l">
              <a:lnSpc>
                <a:spcPts val="6008"/>
              </a:lnSpc>
              <a:buFont typeface="Arial"/>
              <a:buChar char="•"/>
            </a:pPr>
            <a:r>
              <a:rPr lang="en-US" sz="3004" b="1" spc="-105">
                <a:solidFill>
                  <a:srgbClr val="2D262A"/>
                </a:solidFill>
                <a:latin typeface="Univers Bold"/>
                <a:ea typeface="Univers Bold"/>
                <a:cs typeface="Univers Bold"/>
                <a:sym typeface="Univers Bold"/>
              </a:rPr>
              <a:t>Time </a:t>
            </a:r>
            <a:r>
              <a:rPr lang="en-US" sz="3004" spc="-105">
                <a:solidFill>
                  <a:srgbClr val="2D262A"/>
                </a:solidFill>
                <a:latin typeface="Univers"/>
                <a:ea typeface="Univers"/>
                <a:cs typeface="Univers"/>
                <a:sym typeface="Univers"/>
              </a:rPr>
              <a:t>constraints, competing demands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028700" y="2673591"/>
            <a:ext cx="10965544" cy="12763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 b="1">
                <a:solidFill>
                  <a:srgbClr val="00136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Barriers to Delivering Guideline-Based Survivorship Care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028700" y="8402697"/>
            <a:ext cx="10650670" cy="304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00"/>
              </a:lnSpc>
              <a:spcBef>
                <a:spcPct val="0"/>
              </a:spcBef>
            </a:pPr>
            <a:r>
              <a:rPr lang="en-US" sz="1100" spc="-38">
                <a:solidFill>
                  <a:srgbClr val="000000"/>
                </a:solidFill>
                <a:latin typeface="Univers"/>
                <a:ea typeface="Univers"/>
                <a:cs typeface="Univers"/>
                <a:sym typeface="Univers"/>
              </a:rPr>
              <a:t>It's Not Always Easy: Cancer Survivorship Care in Primary Care Settings</a:t>
            </a:r>
          </a:p>
          <a:p>
            <a:pPr algn="l">
              <a:lnSpc>
                <a:spcPts val="1100"/>
              </a:lnSpc>
              <a:spcBef>
                <a:spcPct val="0"/>
              </a:spcBef>
            </a:pPr>
            <a:r>
              <a:rPr lang="en-US" sz="1100" spc="-38">
                <a:solidFill>
                  <a:srgbClr val="000000"/>
                </a:solidFill>
                <a:latin typeface="Univers"/>
                <a:ea typeface="Univers"/>
                <a:cs typeface="Univers"/>
                <a:sym typeface="Univers"/>
              </a:rPr>
              <a:t>M. Becevic, A. B. Anbari and J. A. McElroy; J Cancer Educ 2023 . DOI: 10.1007/s13187-023-02304-w. https://www.ncbi.nlm.nih.gov/pubmed/37133797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028700" y="8891905"/>
            <a:ext cx="9340113" cy="304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00"/>
              </a:lnSpc>
              <a:spcBef>
                <a:spcPct val="0"/>
              </a:spcBef>
            </a:pPr>
            <a:r>
              <a:rPr lang="en-US" sz="1100" spc="-38">
                <a:solidFill>
                  <a:srgbClr val="000000"/>
                </a:solidFill>
                <a:latin typeface="Univers"/>
                <a:ea typeface="Univers"/>
                <a:cs typeface="Univers"/>
                <a:sym typeface="Univers"/>
              </a:rPr>
              <a:t>Vos, JAM, et al. Primary care physicians' knowledge and confidence in providing cancer survivorship care: a systematic review</a:t>
            </a:r>
          </a:p>
          <a:p>
            <a:pPr algn="l">
              <a:lnSpc>
                <a:spcPts val="1100"/>
              </a:lnSpc>
              <a:spcBef>
                <a:spcPct val="0"/>
              </a:spcBef>
            </a:pPr>
            <a:r>
              <a:rPr lang="en-US" sz="1100" spc="-38">
                <a:solidFill>
                  <a:srgbClr val="000000"/>
                </a:solidFill>
                <a:latin typeface="Univers"/>
                <a:ea typeface="Univers"/>
                <a:cs typeface="Univers"/>
                <a:sym typeface="Univers"/>
              </a:rPr>
              <a:t>. J Cancer Surviv 2023. DOI: 10.1007/s11764-023-01397-y. https://www.ncbi.nlm.nih.gov/pubmed/37171716</a:t>
            </a:r>
          </a:p>
        </p:txBody>
      </p:sp>
      <p:sp>
        <p:nvSpPr>
          <p:cNvPr id="33" name="Freeform 34">
            <a:extLst>
              <a:ext uri="{FF2B5EF4-FFF2-40B4-BE49-F238E27FC236}">
                <a16:creationId xmlns:a16="http://schemas.microsoft.com/office/drawing/2014/main" id="{744939A7-1D0D-F3BB-7A14-01A82896E832}"/>
              </a:ext>
            </a:extLst>
          </p:cNvPr>
          <p:cNvSpPr/>
          <p:nvPr/>
        </p:nvSpPr>
        <p:spPr>
          <a:xfrm>
            <a:off x="14460750" y="1018903"/>
            <a:ext cx="2798550" cy="2752998"/>
          </a:xfrm>
          <a:custGeom>
            <a:avLst/>
            <a:gdLst/>
            <a:ahLst/>
            <a:cxnLst/>
            <a:rect l="l" t="t" r="r" b="b"/>
            <a:pathLst>
              <a:path w="4047262" h="4124598">
                <a:moveTo>
                  <a:pt x="0" y="0"/>
                </a:moveTo>
                <a:lnTo>
                  <a:pt x="4047262" y="0"/>
                </a:lnTo>
                <a:lnTo>
                  <a:pt x="4047262" y="4124598"/>
                </a:lnTo>
                <a:lnTo>
                  <a:pt x="0" y="412459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3336038" cy="1347682"/>
            <a:chOff x="0" y="0"/>
            <a:chExt cx="4448050" cy="1796909"/>
          </a:xfrm>
        </p:grpSpPr>
        <p:sp>
          <p:nvSpPr>
            <p:cNvPr id="3" name="Freeform 3"/>
            <p:cNvSpPr/>
            <p:nvPr/>
          </p:nvSpPr>
          <p:spPr>
            <a:xfrm rot="-586919">
              <a:off x="915157" y="34528"/>
              <a:ext cx="466355" cy="699970"/>
            </a:xfrm>
            <a:custGeom>
              <a:avLst/>
              <a:gdLst/>
              <a:ahLst/>
              <a:cxnLst/>
              <a:rect l="l" t="t" r="r" b="b"/>
              <a:pathLst>
                <a:path w="466355" h="699970">
                  <a:moveTo>
                    <a:pt x="0" y="0"/>
                  </a:moveTo>
                  <a:lnTo>
                    <a:pt x="466355" y="0"/>
                  </a:lnTo>
                  <a:lnTo>
                    <a:pt x="466355" y="699971"/>
                  </a:lnTo>
                  <a:lnTo>
                    <a:pt x="0" y="6999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 rot="-3527984">
              <a:off x="503875" y="121299"/>
              <a:ext cx="425574" cy="638760"/>
            </a:xfrm>
            <a:custGeom>
              <a:avLst/>
              <a:gdLst/>
              <a:ahLst/>
              <a:cxnLst/>
              <a:rect l="l" t="t" r="r" b="b"/>
              <a:pathLst>
                <a:path w="425574" h="638760">
                  <a:moveTo>
                    <a:pt x="0" y="0"/>
                  </a:moveTo>
                  <a:lnTo>
                    <a:pt x="425574" y="0"/>
                  </a:lnTo>
                  <a:lnTo>
                    <a:pt x="425574" y="638760"/>
                  </a:lnTo>
                  <a:lnTo>
                    <a:pt x="0" y="6387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 rot="-6078961">
              <a:off x="221086" y="399711"/>
              <a:ext cx="390806" cy="586575"/>
            </a:xfrm>
            <a:custGeom>
              <a:avLst/>
              <a:gdLst/>
              <a:ahLst/>
              <a:cxnLst/>
              <a:rect l="l" t="t" r="r" b="b"/>
              <a:pathLst>
                <a:path w="390806" h="586575">
                  <a:moveTo>
                    <a:pt x="0" y="0"/>
                  </a:moveTo>
                  <a:lnTo>
                    <a:pt x="390806" y="0"/>
                  </a:lnTo>
                  <a:lnTo>
                    <a:pt x="390806" y="586575"/>
                  </a:lnTo>
                  <a:lnTo>
                    <a:pt x="0" y="5865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 rot="-7906289">
              <a:off x="136525" y="721177"/>
              <a:ext cx="347580" cy="521696"/>
            </a:xfrm>
            <a:custGeom>
              <a:avLst/>
              <a:gdLst/>
              <a:ahLst/>
              <a:cxnLst/>
              <a:rect l="l" t="t" r="r" b="b"/>
              <a:pathLst>
                <a:path w="347580" h="521696">
                  <a:moveTo>
                    <a:pt x="0" y="0"/>
                  </a:moveTo>
                  <a:lnTo>
                    <a:pt x="347579" y="0"/>
                  </a:lnTo>
                  <a:lnTo>
                    <a:pt x="347579" y="521695"/>
                  </a:lnTo>
                  <a:lnTo>
                    <a:pt x="0" y="5216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 rot="-10285624">
              <a:off x="212313" y="1062796"/>
              <a:ext cx="302405" cy="453891"/>
            </a:xfrm>
            <a:custGeom>
              <a:avLst/>
              <a:gdLst/>
              <a:ahLst/>
              <a:cxnLst/>
              <a:rect l="l" t="t" r="r" b="b"/>
              <a:pathLst>
                <a:path w="302405" h="453891">
                  <a:moveTo>
                    <a:pt x="0" y="0"/>
                  </a:moveTo>
                  <a:lnTo>
                    <a:pt x="302405" y="0"/>
                  </a:lnTo>
                  <a:lnTo>
                    <a:pt x="302405" y="453891"/>
                  </a:lnTo>
                  <a:lnTo>
                    <a:pt x="0" y="4538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 rot="-1578899">
              <a:off x="427047" y="1276528"/>
              <a:ext cx="261444" cy="392411"/>
            </a:xfrm>
            <a:custGeom>
              <a:avLst/>
              <a:gdLst/>
              <a:ahLst/>
              <a:cxnLst/>
              <a:rect l="l" t="t" r="r" b="b"/>
              <a:pathLst>
                <a:path w="261444" h="392411">
                  <a:moveTo>
                    <a:pt x="0" y="0"/>
                  </a:moveTo>
                  <a:lnTo>
                    <a:pt x="261444" y="0"/>
                  </a:lnTo>
                  <a:lnTo>
                    <a:pt x="261444" y="392411"/>
                  </a:lnTo>
                  <a:lnTo>
                    <a:pt x="0" y="3924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 rot="6582263">
              <a:off x="723505" y="1453153"/>
              <a:ext cx="233178" cy="349985"/>
            </a:xfrm>
            <a:custGeom>
              <a:avLst/>
              <a:gdLst/>
              <a:ahLst/>
              <a:cxnLst/>
              <a:rect l="l" t="t" r="r" b="b"/>
              <a:pathLst>
                <a:path w="233178" h="349985">
                  <a:moveTo>
                    <a:pt x="0" y="0"/>
                  </a:moveTo>
                  <a:lnTo>
                    <a:pt x="233177" y="0"/>
                  </a:lnTo>
                  <a:lnTo>
                    <a:pt x="233177" y="349985"/>
                  </a:lnTo>
                  <a:lnTo>
                    <a:pt x="0" y="3499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668397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K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034758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a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422903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n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2181657" y="731913"/>
              <a:ext cx="372287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u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780533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S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2455310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r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2752546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v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3003108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i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3256949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v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3597635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e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3992181" y="1101515"/>
              <a:ext cx="184337" cy="3508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960" spc="-68">
                  <a:solidFill>
                    <a:srgbClr val="E9A500"/>
                  </a:solidFill>
                  <a:latin typeface="Sunborn"/>
                  <a:ea typeface="Sunborn"/>
                  <a:cs typeface="Sunborn"/>
                  <a:sym typeface="Sunborn"/>
                </a:rPr>
                <a:t>2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4231271" y="1105127"/>
              <a:ext cx="216779" cy="3508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960" spc="-68">
                  <a:solidFill>
                    <a:srgbClr val="DC9C02"/>
                  </a:solidFill>
                  <a:latin typeface="Sunborn"/>
                  <a:ea typeface="Sunborn"/>
                  <a:cs typeface="Sunborn"/>
                  <a:sym typeface="Sunborn"/>
                </a:rPr>
                <a:t>0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4186597" y="1101515"/>
              <a:ext cx="60475" cy="3508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960" spc="-68">
                  <a:solidFill>
                    <a:srgbClr val="DC9C02"/>
                  </a:solidFill>
                  <a:latin typeface="Sunborn"/>
                  <a:ea typeface="Sunborn"/>
                  <a:cs typeface="Sunborn"/>
                  <a:sym typeface="Sunborn"/>
                </a:rPr>
                <a:t>.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2653543" y="8279884"/>
            <a:ext cx="4605757" cy="978416"/>
            <a:chOff x="0" y="0"/>
            <a:chExt cx="6141009" cy="1304554"/>
          </a:xfrm>
        </p:grpSpPr>
        <p:grpSp>
          <p:nvGrpSpPr>
            <p:cNvPr id="24" name="Group 24"/>
            <p:cNvGrpSpPr/>
            <p:nvPr/>
          </p:nvGrpSpPr>
          <p:grpSpPr>
            <a:xfrm>
              <a:off x="2463216" y="976726"/>
              <a:ext cx="3677793" cy="327828"/>
              <a:chOff x="0" y="0"/>
              <a:chExt cx="726478" cy="64756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726478" cy="64756"/>
              </a:xfrm>
              <a:custGeom>
                <a:avLst/>
                <a:gdLst/>
                <a:ahLst/>
                <a:cxnLst/>
                <a:rect l="l" t="t" r="r" b="b"/>
                <a:pathLst>
                  <a:path w="726478" h="64756">
                    <a:moveTo>
                      <a:pt x="0" y="0"/>
                    </a:moveTo>
                    <a:lnTo>
                      <a:pt x="726478" y="0"/>
                    </a:lnTo>
                    <a:lnTo>
                      <a:pt x="726478" y="64756"/>
                    </a:lnTo>
                    <a:lnTo>
                      <a:pt x="0" y="64756"/>
                    </a:lnTo>
                    <a:close/>
                  </a:path>
                </a:pathLst>
              </a:custGeom>
              <a:solidFill>
                <a:srgbClr val="F9B314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0" y="-38100"/>
                <a:ext cx="726478" cy="10285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7" name="TextBox 27"/>
            <p:cNvSpPr txBox="1"/>
            <p:nvPr/>
          </p:nvSpPr>
          <p:spPr>
            <a:xfrm>
              <a:off x="0" y="0"/>
              <a:ext cx="6141009" cy="7239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320"/>
                </a:lnSpc>
              </a:pPr>
              <a:r>
                <a:rPr lang="en-US" sz="3600">
                  <a:solidFill>
                    <a:srgbClr val="10101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Introduction</a:t>
              </a:r>
            </a:p>
          </p:txBody>
        </p:sp>
      </p:grpSp>
      <p:sp>
        <p:nvSpPr>
          <p:cNvPr id="28" name="Freeform 28"/>
          <p:cNvSpPr/>
          <p:nvPr/>
        </p:nvSpPr>
        <p:spPr>
          <a:xfrm>
            <a:off x="14909699" y="1094036"/>
            <a:ext cx="2349601" cy="2232121"/>
          </a:xfrm>
          <a:custGeom>
            <a:avLst/>
            <a:gdLst/>
            <a:ahLst/>
            <a:cxnLst/>
            <a:rect l="l" t="t" r="r" b="b"/>
            <a:pathLst>
              <a:path w="2349601" h="2232121">
                <a:moveTo>
                  <a:pt x="0" y="0"/>
                </a:moveTo>
                <a:lnTo>
                  <a:pt x="2349601" y="0"/>
                </a:lnTo>
                <a:lnTo>
                  <a:pt x="2349601" y="2232122"/>
                </a:lnTo>
                <a:lnTo>
                  <a:pt x="0" y="223212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TextBox 29"/>
          <p:cNvSpPr txBox="1"/>
          <p:nvPr/>
        </p:nvSpPr>
        <p:spPr>
          <a:xfrm>
            <a:off x="1682851" y="3011834"/>
            <a:ext cx="8306243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 b="1">
                <a:solidFill>
                  <a:srgbClr val="00136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What This Session Will Cover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2180139" y="3961608"/>
            <a:ext cx="13927722" cy="31921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85573" lvl="1" indent="-342786" algn="l">
              <a:lnSpc>
                <a:spcPts val="6350"/>
              </a:lnSpc>
              <a:buFont typeface="Arial"/>
              <a:buChar char="•"/>
            </a:pPr>
            <a:r>
              <a:rPr lang="en-US" sz="3175" spc="-111">
                <a:solidFill>
                  <a:srgbClr val="2D262A"/>
                </a:solidFill>
                <a:latin typeface="Univers"/>
                <a:ea typeface="Univers"/>
                <a:cs typeface="Univers"/>
                <a:sym typeface="Univers"/>
              </a:rPr>
              <a:t>Overview of </a:t>
            </a:r>
            <a:r>
              <a:rPr lang="en-US" sz="3175" b="1" spc="-111">
                <a:solidFill>
                  <a:srgbClr val="2D262A"/>
                </a:solidFill>
                <a:latin typeface="Univers Bold"/>
                <a:ea typeface="Univers Bold"/>
                <a:cs typeface="Univers Bold"/>
                <a:sym typeface="Univers Bold"/>
              </a:rPr>
              <a:t>BC survivorship care guidelines</a:t>
            </a:r>
            <a:r>
              <a:rPr lang="en-US" sz="3175" spc="-111">
                <a:solidFill>
                  <a:srgbClr val="2D262A"/>
                </a:solidFill>
                <a:latin typeface="Univers"/>
                <a:ea typeface="Univers"/>
                <a:cs typeface="Univers"/>
                <a:sym typeface="Univers"/>
              </a:rPr>
              <a:t> (NCCN, ASCO, USPSTF)</a:t>
            </a:r>
          </a:p>
          <a:p>
            <a:pPr marL="685573" lvl="1" indent="-342786" algn="l">
              <a:lnSpc>
                <a:spcPts val="6350"/>
              </a:lnSpc>
              <a:buFont typeface="Arial"/>
              <a:buChar char="•"/>
            </a:pPr>
            <a:r>
              <a:rPr lang="en-US" sz="3175" spc="-111">
                <a:solidFill>
                  <a:srgbClr val="2D262A"/>
                </a:solidFill>
                <a:latin typeface="Univers"/>
                <a:ea typeface="Univers"/>
                <a:cs typeface="Univers"/>
                <a:sym typeface="Univers"/>
              </a:rPr>
              <a:t>Key l</a:t>
            </a:r>
            <a:r>
              <a:rPr lang="en-US" sz="3175" b="1" spc="-111">
                <a:solidFill>
                  <a:srgbClr val="2D262A"/>
                </a:solidFill>
                <a:latin typeface="Univers Bold"/>
                <a:ea typeface="Univers Bold"/>
                <a:cs typeface="Univers Bold"/>
                <a:sym typeface="Univers Bold"/>
              </a:rPr>
              <a:t>ate and long-term effects</a:t>
            </a:r>
            <a:r>
              <a:rPr lang="en-US" sz="3175" spc="-111">
                <a:solidFill>
                  <a:srgbClr val="2D262A"/>
                </a:solidFill>
                <a:latin typeface="Univers"/>
                <a:ea typeface="Univers"/>
                <a:cs typeface="Univers"/>
                <a:sym typeface="Univers"/>
              </a:rPr>
              <a:t> for breast cancer (BC) </a:t>
            </a:r>
          </a:p>
          <a:p>
            <a:pPr marL="685573" lvl="1" indent="-342786" algn="l">
              <a:lnSpc>
                <a:spcPts val="6350"/>
              </a:lnSpc>
              <a:buFont typeface="Arial"/>
              <a:buChar char="•"/>
            </a:pPr>
            <a:r>
              <a:rPr lang="en-US" sz="3175" b="1" spc="-111">
                <a:solidFill>
                  <a:srgbClr val="2D262A"/>
                </a:solidFill>
                <a:latin typeface="Univers Bold"/>
                <a:ea typeface="Univers Bold"/>
                <a:cs typeface="Univers Bold"/>
                <a:sym typeface="Univers Bold"/>
              </a:rPr>
              <a:t>Practical tools</a:t>
            </a:r>
            <a:r>
              <a:rPr lang="en-US" sz="3175" spc="-111">
                <a:solidFill>
                  <a:srgbClr val="2D262A"/>
                </a:solidFill>
                <a:latin typeface="Univers"/>
                <a:ea typeface="Univers"/>
                <a:cs typeface="Univers"/>
                <a:sym typeface="Univers"/>
              </a:rPr>
              <a:t>, resources and workflows for primary care</a:t>
            </a:r>
          </a:p>
          <a:p>
            <a:pPr marL="685573" lvl="1" indent="-342786" algn="l">
              <a:lnSpc>
                <a:spcPts val="6350"/>
              </a:lnSpc>
              <a:buFont typeface="Arial"/>
              <a:buChar char="•"/>
            </a:pPr>
            <a:r>
              <a:rPr lang="en-US" sz="3175" spc="-111">
                <a:solidFill>
                  <a:srgbClr val="2D262A"/>
                </a:solidFill>
                <a:latin typeface="Univers"/>
                <a:ea typeface="Univers"/>
                <a:cs typeface="Univers"/>
                <a:sym typeface="Univers"/>
              </a:rPr>
              <a:t>A</a:t>
            </a:r>
            <a:r>
              <a:rPr lang="en-US" sz="3175" b="1" spc="-111">
                <a:solidFill>
                  <a:srgbClr val="2D262A"/>
                </a:solidFill>
                <a:latin typeface="Univers Bold"/>
                <a:ea typeface="Univers Bold"/>
                <a:cs typeface="Univers Bold"/>
                <a:sym typeface="Univers Bold"/>
              </a:rPr>
              <a:t> case example</a:t>
            </a:r>
            <a:r>
              <a:rPr lang="en-US" sz="3175" spc="-111">
                <a:solidFill>
                  <a:srgbClr val="2D262A"/>
                </a:solidFill>
                <a:latin typeface="Univers"/>
                <a:ea typeface="Univers"/>
                <a:cs typeface="Univers"/>
                <a:sym typeface="Univers"/>
              </a:rPr>
              <a:t> and clinical documentation tips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3336038" cy="1347682"/>
            <a:chOff x="0" y="0"/>
            <a:chExt cx="4448050" cy="1796909"/>
          </a:xfrm>
        </p:grpSpPr>
        <p:sp>
          <p:nvSpPr>
            <p:cNvPr id="3" name="Freeform 3"/>
            <p:cNvSpPr/>
            <p:nvPr/>
          </p:nvSpPr>
          <p:spPr>
            <a:xfrm rot="-586919">
              <a:off x="915157" y="34528"/>
              <a:ext cx="466355" cy="699970"/>
            </a:xfrm>
            <a:custGeom>
              <a:avLst/>
              <a:gdLst/>
              <a:ahLst/>
              <a:cxnLst/>
              <a:rect l="l" t="t" r="r" b="b"/>
              <a:pathLst>
                <a:path w="466355" h="699970">
                  <a:moveTo>
                    <a:pt x="0" y="0"/>
                  </a:moveTo>
                  <a:lnTo>
                    <a:pt x="466355" y="0"/>
                  </a:lnTo>
                  <a:lnTo>
                    <a:pt x="466355" y="699971"/>
                  </a:lnTo>
                  <a:lnTo>
                    <a:pt x="0" y="6999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 rot="-3527984">
              <a:off x="503875" y="121299"/>
              <a:ext cx="425574" cy="638760"/>
            </a:xfrm>
            <a:custGeom>
              <a:avLst/>
              <a:gdLst/>
              <a:ahLst/>
              <a:cxnLst/>
              <a:rect l="l" t="t" r="r" b="b"/>
              <a:pathLst>
                <a:path w="425574" h="638760">
                  <a:moveTo>
                    <a:pt x="0" y="0"/>
                  </a:moveTo>
                  <a:lnTo>
                    <a:pt x="425574" y="0"/>
                  </a:lnTo>
                  <a:lnTo>
                    <a:pt x="425574" y="638760"/>
                  </a:lnTo>
                  <a:lnTo>
                    <a:pt x="0" y="6387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 rot="-6078961">
              <a:off x="221086" y="399711"/>
              <a:ext cx="390806" cy="586575"/>
            </a:xfrm>
            <a:custGeom>
              <a:avLst/>
              <a:gdLst/>
              <a:ahLst/>
              <a:cxnLst/>
              <a:rect l="l" t="t" r="r" b="b"/>
              <a:pathLst>
                <a:path w="390806" h="586575">
                  <a:moveTo>
                    <a:pt x="0" y="0"/>
                  </a:moveTo>
                  <a:lnTo>
                    <a:pt x="390806" y="0"/>
                  </a:lnTo>
                  <a:lnTo>
                    <a:pt x="390806" y="586575"/>
                  </a:lnTo>
                  <a:lnTo>
                    <a:pt x="0" y="5865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 rot="-7906289">
              <a:off x="136525" y="721177"/>
              <a:ext cx="347580" cy="521696"/>
            </a:xfrm>
            <a:custGeom>
              <a:avLst/>
              <a:gdLst/>
              <a:ahLst/>
              <a:cxnLst/>
              <a:rect l="l" t="t" r="r" b="b"/>
              <a:pathLst>
                <a:path w="347580" h="521696">
                  <a:moveTo>
                    <a:pt x="0" y="0"/>
                  </a:moveTo>
                  <a:lnTo>
                    <a:pt x="347579" y="0"/>
                  </a:lnTo>
                  <a:lnTo>
                    <a:pt x="347579" y="521695"/>
                  </a:lnTo>
                  <a:lnTo>
                    <a:pt x="0" y="5216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 rot="-10285624">
              <a:off x="212313" y="1062796"/>
              <a:ext cx="302405" cy="453891"/>
            </a:xfrm>
            <a:custGeom>
              <a:avLst/>
              <a:gdLst/>
              <a:ahLst/>
              <a:cxnLst/>
              <a:rect l="l" t="t" r="r" b="b"/>
              <a:pathLst>
                <a:path w="302405" h="453891">
                  <a:moveTo>
                    <a:pt x="0" y="0"/>
                  </a:moveTo>
                  <a:lnTo>
                    <a:pt x="302405" y="0"/>
                  </a:lnTo>
                  <a:lnTo>
                    <a:pt x="302405" y="453891"/>
                  </a:lnTo>
                  <a:lnTo>
                    <a:pt x="0" y="4538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 rot="-1578899">
              <a:off x="427047" y="1276528"/>
              <a:ext cx="261444" cy="392411"/>
            </a:xfrm>
            <a:custGeom>
              <a:avLst/>
              <a:gdLst/>
              <a:ahLst/>
              <a:cxnLst/>
              <a:rect l="l" t="t" r="r" b="b"/>
              <a:pathLst>
                <a:path w="261444" h="392411">
                  <a:moveTo>
                    <a:pt x="0" y="0"/>
                  </a:moveTo>
                  <a:lnTo>
                    <a:pt x="261444" y="0"/>
                  </a:lnTo>
                  <a:lnTo>
                    <a:pt x="261444" y="392411"/>
                  </a:lnTo>
                  <a:lnTo>
                    <a:pt x="0" y="3924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 rot="6582263">
              <a:off x="723505" y="1453153"/>
              <a:ext cx="233178" cy="349985"/>
            </a:xfrm>
            <a:custGeom>
              <a:avLst/>
              <a:gdLst/>
              <a:ahLst/>
              <a:cxnLst/>
              <a:rect l="l" t="t" r="r" b="b"/>
              <a:pathLst>
                <a:path w="233178" h="349985">
                  <a:moveTo>
                    <a:pt x="0" y="0"/>
                  </a:moveTo>
                  <a:lnTo>
                    <a:pt x="233177" y="0"/>
                  </a:lnTo>
                  <a:lnTo>
                    <a:pt x="233177" y="349985"/>
                  </a:lnTo>
                  <a:lnTo>
                    <a:pt x="0" y="3499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668397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K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034758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a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422903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n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2181657" y="731913"/>
              <a:ext cx="372287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u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780533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S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2455310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r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2752546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v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3003108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i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3256949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v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3597635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e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3992181" y="1101515"/>
              <a:ext cx="184337" cy="3508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960" spc="-68">
                  <a:solidFill>
                    <a:srgbClr val="E9A500"/>
                  </a:solidFill>
                  <a:latin typeface="Sunborn"/>
                  <a:ea typeface="Sunborn"/>
                  <a:cs typeface="Sunborn"/>
                  <a:sym typeface="Sunborn"/>
                </a:rPr>
                <a:t>2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4231271" y="1105127"/>
              <a:ext cx="216779" cy="3508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960" spc="-68">
                  <a:solidFill>
                    <a:srgbClr val="DC9C02"/>
                  </a:solidFill>
                  <a:latin typeface="Sunborn"/>
                  <a:ea typeface="Sunborn"/>
                  <a:cs typeface="Sunborn"/>
                  <a:sym typeface="Sunborn"/>
                </a:rPr>
                <a:t>0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4186597" y="1101515"/>
              <a:ext cx="60475" cy="3508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960" spc="-68">
                  <a:solidFill>
                    <a:srgbClr val="DC9C02"/>
                  </a:solidFill>
                  <a:latin typeface="Sunborn"/>
                  <a:ea typeface="Sunborn"/>
                  <a:cs typeface="Sunborn"/>
                  <a:sym typeface="Sunborn"/>
                </a:rPr>
                <a:t>.</a:t>
              </a:r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2364100" y="4000500"/>
            <a:ext cx="11573321" cy="3790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3149" b="1" spc="-110">
                <a:solidFill>
                  <a:srgbClr val="2D262A"/>
                </a:solidFill>
                <a:latin typeface="Univers Bold"/>
                <a:ea typeface="Univers Bold"/>
                <a:cs typeface="Univers Bold"/>
                <a:sym typeface="Univers Bold"/>
              </a:rPr>
              <a:t>By the end of this session, participants will be able to:</a:t>
            </a:r>
          </a:p>
          <a:p>
            <a:pPr marL="642617" lvl="1" indent="-321308" algn="l">
              <a:lnSpc>
                <a:spcPts val="5952"/>
              </a:lnSpc>
              <a:buAutoNum type="arabicPeriod"/>
            </a:pPr>
            <a:r>
              <a:rPr lang="en-US" sz="2976" spc="-104">
                <a:solidFill>
                  <a:srgbClr val="2D262A"/>
                </a:solidFill>
                <a:latin typeface="Univers"/>
                <a:ea typeface="Univers"/>
                <a:cs typeface="Univers"/>
                <a:sym typeface="Univers"/>
              </a:rPr>
              <a:t>Describe the core components of BC survivorship care</a:t>
            </a:r>
          </a:p>
          <a:p>
            <a:pPr marL="642617" lvl="1" indent="-321308" algn="l">
              <a:lnSpc>
                <a:spcPts val="5952"/>
              </a:lnSpc>
              <a:buAutoNum type="arabicPeriod"/>
            </a:pPr>
            <a:r>
              <a:rPr lang="en-US" sz="2976" spc="-104">
                <a:solidFill>
                  <a:srgbClr val="2D262A"/>
                </a:solidFill>
                <a:latin typeface="Univers"/>
                <a:ea typeface="Univers"/>
                <a:cs typeface="Univers"/>
                <a:sym typeface="Univers"/>
              </a:rPr>
              <a:t>Recognize common long-term and late effects of BC treatment</a:t>
            </a:r>
          </a:p>
          <a:p>
            <a:pPr marL="642617" lvl="1" indent="-321308" algn="l">
              <a:lnSpc>
                <a:spcPts val="5952"/>
              </a:lnSpc>
              <a:buAutoNum type="arabicPeriod"/>
            </a:pPr>
            <a:r>
              <a:rPr lang="en-US" sz="2976" spc="-104">
                <a:solidFill>
                  <a:srgbClr val="2D262A"/>
                </a:solidFill>
                <a:latin typeface="Univers"/>
                <a:ea typeface="Univers"/>
                <a:cs typeface="Univers"/>
                <a:sym typeface="Univers"/>
              </a:rPr>
              <a:t>Apply BC survivorship care guidelines to routine primary care</a:t>
            </a:r>
          </a:p>
          <a:p>
            <a:pPr marL="642617" lvl="1" indent="-321308" algn="l">
              <a:lnSpc>
                <a:spcPts val="5952"/>
              </a:lnSpc>
              <a:buAutoNum type="arabicPeriod"/>
            </a:pPr>
            <a:r>
              <a:rPr lang="en-US" sz="2976" spc="-104">
                <a:solidFill>
                  <a:srgbClr val="2D262A"/>
                </a:solidFill>
                <a:latin typeface="Univers"/>
                <a:ea typeface="Univers"/>
                <a:cs typeface="Univers"/>
                <a:sym typeface="Univers"/>
              </a:rPr>
              <a:t>Use tools and documentation strategies to support BC survivors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585514" y="3182124"/>
            <a:ext cx="6448950" cy="529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 b="1">
                <a:solidFill>
                  <a:srgbClr val="00136F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Learning Objectives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14500955" y="1773628"/>
            <a:ext cx="2758345" cy="245871"/>
            <a:chOff x="0" y="0"/>
            <a:chExt cx="726478" cy="64756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F9B31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38100"/>
              <a:ext cx="726478" cy="1028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11678123" y="1028700"/>
            <a:ext cx="5581177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320"/>
              </a:lnSpc>
            </a:pPr>
            <a:r>
              <a:rPr lang="en-US" sz="3600" b="1">
                <a:solidFill>
                  <a:srgbClr val="10101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Learning Objectives</a:t>
            </a:r>
          </a:p>
        </p:txBody>
      </p:sp>
      <p:sp>
        <p:nvSpPr>
          <p:cNvPr id="29" name="Freeform 29"/>
          <p:cNvSpPr/>
          <p:nvPr/>
        </p:nvSpPr>
        <p:spPr>
          <a:xfrm>
            <a:off x="14909699" y="2376382"/>
            <a:ext cx="2349601" cy="2232121"/>
          </a:xfrm>
          <a:custGeom>
            <a:avLst/>
            <a:gdLst/>
            <a:ahLst/>
            <a:cxnLst/>
            <a:rect l="l" t="t" r="r" b="b"/>
            <a:pathLst>
              <a:path w="2349601" h="2232121">
                <a:moveTo>
                  <a:pt x="0" y="0"/>
                </a:moveTo>
                <a:lnTo>
                  <a:pt x="2349601" y="0"/>
                </a:lnTo>
                <a:lnTo>
                  <a:pt x="2349601" y="2232121"/>
                </a:lnTo>
                <a:lnTo>
                  <a:pt x="0" y="223212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500955" y="1773628"/>
            <a:ext cx="2758345" cy="245871"/>
            <a:chOff x="0" y="0"/>
            <a:chExt cx="726478" cy="6475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F9B31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726478" cy="1028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1099787"/>
            <a:ext cx="3336038" cy="1347682"/>
            <a:chOff x="0" y="0"/>
            <a:chExt cx="4448050" cy="1796909"/>
          </a:xfrm>
        </p:grpSpPr>
        <p:sp>
          <p:nvSpPr>
            <p:cNvPr id="6" name="Freeform 6"/>
            <p:cNvSpPr/>
            <p:nvPr/>
          </p:nvSpPr>
          <p:spPr>
            <a:xfrm rot="-586919">
              <a:off x="915157" y="34528"/>
              <a:ext cx="466355" cy="699970"/>
            </a:xfrm>
            <a:custGeom>
              <a:avLst/>
              <a:gdLst/>
              <a:ahLst/>
              <a:cxnLst/>
              <a:rect l="l" t="t" r="r" b="b"/>
              <a:pathLst>
                <a:path w="466355" h="699970">
                  <a:moveTo>
                    <a:pt x="0" y="0"/>
                  </a:moveTo>
                  <a:lnTo>
                    <a:pt x="466355" y="0"/>
                  </a:lnTo>
                  <a:lnTo>
                    <a:pt x="466355" y="699971"/>
                  </a:lnTo>
                  <a:lnTo>
                    <a:pt x="0" y="6999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 rot="-3527984">
              <a:off x="503875" y="121299"/>
              <a:ext cx="425574" cy="638760"/>
            </a:xfrm>
            <a:custGeom>
              <a:avLst/>
              <a:gdLst/>
              <a:ahLst/>
              <a:cxnLst/>
              <a:rect l="l" t="t" r="r" b="b"/>
              <a:pathLst>
                <a:path w="425574" h="638760">
                  <a:moveTo>
                    <a:pt x="0" y="0"/>
                  </a:moveTo>
                  <a:lnTo>
                    <a:pt x="425574" y="0"/>
                  </a:lnTo>
                  <a:lnTo>
                    <a:pt x="425574" y="638760"/>
                  </a:lnTo>
                  <a:lnTo>
                    <a:pt x="0" y="6387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 rot="-6078961">
              <a:off x="221086" y="399711"/>
              <a:ext cx="390806" cy="586575"/>
            </a:xfrm>
            <a:custGeom>
              <a:avLst/>
              <a:gdLst/>
              <a:ahLst/>
              <a:cxnLst/>
              <a:rect l="l" t="t" r="r" b="b"/>
              <a:pathLst>
                <a:path w="390806" h="586575">
                  <a:moveTo>
                    <a:pt x="0" y="0"/>
                  </a:moveTo>
                  <a:lnTo>
                    <a:pt x="390806" y="0"/>
                  </a:lnTo>
                  <a:lnTo>
                    <a:pt x="390806" y="586575"/>
                  </a:lnTo>
                  <a:lnTo>
                    <a:pt x="0" y="5865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 rot="-7906289">
              <a:off x="136525" y="721177"/>
              <a:ext cx="347580" cy="521696"/>
            </a:xfrm>
            <a:custGeom>
              <a:avLst/>
              <a:gdLst/>
              <a:ahLst/>
              <a:cxnLst/>
              <a:rect l="l" t="t" r="r" b="b"/>
              <a:pathLst>
                <a:path w="347580" h="521696">
                  <a:moveTo>
                    <a:pt x="0" y="0"/>
                  </a:moveTo>
                  <a:lnTo>
                    <a:pt x="347579" y="0"/>
                  </a:lnTo>
                  <a:lnTo>
                    <a:pt x="347579" y="521695"/>
                  </a:lnTo>
                  <a:lnTo>
                    <a:pt x="0" y="5216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 rot="-10285624">
              <a:off x="212313" y="1062796"/>
              <a:ext cx="302405" cy="453891"/>
            </a:xfrm>
            <a:custGeom>
              <a:avLst/>
              <a:gdLst/>
              <a:ahLst/>
              <a:cxnLst/>
              <a:rect l="l" t="t" r="r" b="b"/>
              <a:pathLst>
                <a:path w="302405" h="453891">
                  <a:moveTo>
                    <a:pt x="0" y="0"/>
                  </a:moveTo>
                  <a:lnTo>
                    <a:pt x="302405" y="0"/>
                  </a:lnTo>
                  <a:lnTo>
                    <a:pt x="302405" y="453891"/>
                  </a:lnTo>
                  <a:lnTo>
                    <a:pt x="0" y="4538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 rot="-1578899">
              <a:off x="427047" y="1276528"/>
              <a:ext cx="261444" cy="392411"/>
            </a:xfrm>
            <a:custGeom>
              <a:avLst/>
              <a:gdLst/>
              <a:ahLst/>
              <a:cxnLst/>
              <a:rect l="l" t="t" r="r" b="b"/>
              <a:pathLst>
                <a:path w="261444" h="392411">
                  <a:moveTo>
                    <a:pt x="0" y="0"/>
                  </a:moveTo>
                  <a:lnTo>
                    <a:pt x="261444" y="0"/>
                  </a:lnTo>
                  <a:lnTo>
                    <a:pt x="261444" y="392411"/>
                  </a:lnTo>
                  <a:lnTo>
                    <a:pt x="0" y="3924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/>
            <p:nvPr/>
          </p:nvSpPr>
          <p:spPr>
            <a:xfrm rot="6582263">
              <a:off x="723505" y="1453153"/>
              <a:ext cx="233178" cy="349985"/>
            </a:xfrm>
            <a:custGeom>
              <a:avLst/>
              <a:gdLst/>
              <a:ahLst/>
              <a:cxnLst/>
              <a:rect l="l" t="t" r="r" b="b"/>
              <a:pathLst>
                <a:path w="233178" h="349985">
                  <a:moveTo>
                    <a:pt x="0" y="0"/>
                  </a:moveTo>
                  <a:lnTo>
                    <a:pt x="233177" y="0"/>
                  </a:lnTo>
                  <a:lnTo>
                    <a:pt x="233177" y="349985"/>
                  </a:lnTo>
                  <a:lnTo>
                    <a:pt x="0" y="3499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668397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K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034758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a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422903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n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2181657" y="731913"/>
              <a:ext cx="372287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u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780533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S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2455310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r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2752546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v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3003108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i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3256949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v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3597635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e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3992181" y="1101515"/>
              <a:ext cx="184337" cy="3508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960" spc="-68">
                  <a:solidFill>
                    <a:srgbClr val="E9A500"/>
                  </a:solidFill>
                  <a:latin typeface="Sunborn"/>
                  <a:ea typeface="Sunborn"/>
                  <a:cs typeface="Sunborn"/>
                  <a:sym typeface="Sunborn"/>
                </a:rPr>
                <a:t>2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4231271" y="1105127"/>
              <a:ext cx="216779" cy="3508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960" spc="-68">
                  <a:solidFill>
                    <a:srgbClr val="DC9C02"/>
                  </a:solidFill>
                  <a:latin typeface="Sunborn"/>
                  <a:ea typeface="Sunborn"/>
                  <a:cs typeface="Sunborn"/>
                  <a:sym typeface="Sunborn"/>
                </a:rPr>
                <a:t>0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4186597" y="1101515"/>
              <a:ext cx="60475" cy="3508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960" spc="-68">
                  <a:solidFill>
                    <a:srgbClr val="DC9C02"/>
                  </a:solidFill>
                  <a:latin typeface="Sunborn"/>
                  <a:ea typeface="Sunborn"/>
                  <a:cs typeface="Sunborn"/>
                  <a:sym typeface="Sunborn"/>
                </a:rPr>
                <a:t>.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9144000" y="3824569"/>
            <a:ext cx="8115300" cy="5194476"/>
            <a:chOff x="0" y="0"/>
            <a:chExt cx="10820400" cy="6925968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0820400" cy="5815965"/>
            </a:xfrm>
            <a:custGeom>
              <a:avLst/>
              <a:gdLst/>
              <a:ahLst/>
              <a:cxnLst/>
              <a:rect l="l" t="t" r="r" b="b"/>
              <a:pathLst>
                <a:path w="10820400" h="5815965">
                  <a:moveTo>
                    <a:pt x="0" y="0"/>
                  </a:moveTo>
                  <a:lnTo>
                    <a:pt x="10820400" y="0"/>
                  </a:lnTo>
                  <a:lnTo>
                    <a:pt x="10820400" y="5815965"/>
                  </a:lnTo>
                  <a:lnTo>
                    <a:pt x="0" y="58159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521486" y="6082665"/>
              <a:ext cx="9777428" cy="843303"/>
            </a:xfrm>
            <a:custGeom>
              <a:avLst/>
              <a:gdLst/>
              <a:ahLst/>
              <a:cxnLst/>
              <a:rect l="l" t="t" r="r" b="b"/>
              <a:pathLst>
                <a:path w="9777428" h="843303">
                  <a:moveTo>
                    <a:pt x="0" y="0"/>
                  </a:moveTo>
                  <a:lnTo>
                    <a:pt x="9777428" y="0"/>
                  </a:lnTo>
                  <a:lnTo>
                    <a:pt x="9777428" y="843303"/>
                  </a:lnTo>
                  <a:lnTo>
                    <a:pt x="0" y="8433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9"/>
            <p:cNvSpPr/>
            <p:nvPr/>
          </p:nvSpPr>
          <p:spPr>
            <a:xfrm rot="1188996">
              <a:off x="8771627" y="2883704"/>
              <a:ext cx="423265" cy="1317556"/>
            </a:xfrm>
            <a:custGeom>
              <a:avLst/>
              <a:gdLst/>
              <a:ahLst/>
              <a:cxnLst/>
              <a:rect l="l" t="t" r="r" b="b"/>
              <a:pathLst>
                <a:path w="423265" h="1317556">
                  <a:moveTo>
                    <a:pt x="0" y="0"/>
                  </a:moveTo>
                  <a:lnTo>
                    <a:pt x="423265" y="0"/>
                  </a:lnTo>
                  <a:lnTo>
                    <a:pt x="423265" y="1317556"/>
                  </a:lnTo>
                  <a:lnTo>
                    <a:pt x="0" y="13175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2437361" y="7316782"/>
            <a:ext cx="3854753" cy="970787"/>
            <a:chOff x="0" y="0"/>
            <a:chExt cx="5139671" cy="1294383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24540" cy="1294383"/>
            </a:xfrm>
            <a:custGeom>
              <a:avLst/>
              <a:gdLst/>
              <a:ahLst/>
              <a:cxnLst/>
              <a:rect l="l" t="t" r="r" b="b"/>
              <a:pathLst>
                <a:path w="624540" h="1294383">
                  <a:moveTo>
                    <a:pt x="0" y="0"/>
                  </a:moveTo>
                  <a:lnTo>
                    <a:pt x="624540" y="0"/>
                  </a:lnTo>
                  <a:lnTo>
                    <a:pt x="624540" y="1294383"/>
                  </a:lnTo>
                  <a:lnTo>
                    <a:pt x="0" y="12943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2"/>
            <p:cNvSpPr/>
            <p:nvPr/>
          </p:nvSpPr>
          <p:spPr>
            <a:xfrm>
              <a:off x="604571" y="0"/>
              <a:ext cx="624540" cy="1294383"/>
            </a:xfrm>
            <a:custGeom>
              <a:avLst/>
              <a:gdLst/>
              <a:ahLst/>
              <a:cxnLst/>
              <a:rect l="l" t="t" r="r" b="b"/>
              <a:pathLst>
                <a:path w="624540" h="1294383">
                  <a:moveTo>
                    <a:pt x="0" y="0"/>
                  </a:moveTo>
                  <a:lnTo>
                    <a:pt x="624540" y="0"/>
                  </a:lnTo>
                  <a:lnTo>
                    <a:pt x="624540" y="1294383"/>
                  </a:lnTo>
                  <a:lnTo>
                    <a:pt x="0" y="12943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3"/>
            <p:cNvSpPr/>
            <p:nvPr/>
          </p:nvSpPr>
          <p:spPr>
            <a:xfrm>
              <a:off x="1229111" y="0"/>
              <a:ext cx="624540" cy="1294383"/>
            </a:xfrm>
            <a:custGeom>
              <a:avLst/>
              <a:gdLst/>
              <a:ahLst/>
              <a:cxnLst/>
              <a:rect l="l" t="t" r="r" b="b"/>
              <a:pathLst>
                <a:path w="624540" h="1294383">
                  <a:moveTo>
                    <a:pt x="0" y="0"/>
                  </a:moveTo>
                  <a:lnTo>
                    <a:pt x="624540" y="0"/>
                  </a:lnTo>
                  <a:lnTo>
                    <a:pt x="624540" y="1294383"/>
                  </a:lnTo>
                  <a:lnTo>
                    <a:pt x="0" y="12943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4"/>
            <p:cNvSpPr/>
            <p:nvPr/>
          </p:nvSpPr>
          <p:spPr>
            <a:xfrm>
              <a:off x="1890862" y="0"/>
              <a:ext cx="624540" cy="1294383"/>
            </a:xfrm>
            <a:custGeom>
              <a:avLst/>
              <a:gdLst/>
              <a:ahLst/>
              <a:cxnLst/>
              <a:rect l="l" t="t" r="r" b="b"/>
              <a:pathLst>
                <a:path w="624540" h="1294383">
                  <a:moveTo>
                    <a:pt x="0" y="0"/>
                  </a:moveTo>
                  <a:lnTo>
                    <a:pt x="624539" y="0"/>
                  </a:lnTo>
                  <a:lnTo>
                    <a:pt x="624539" y="1294383"/>
                  </a:lnTo>
                  <a:lnTo>
                    <a:pt x="0" y="12943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5"/>
            <p:cNvSpPr/>
            <p:nvPr/>
          </p:nvSpPr>
          <p:spPr>
            <a:xfrm>
              <a:off x="2552612" y="0"/>
              <a:ext cx="624540" cy="1294383"/>
            </a:xfrm>
            <a:custGeom>
              <a:avLst/>
              <a:gdLst/>
              <a:ahLst/>
              <a:cxnLst/>
              <a:rect l="l" t="t" r="r" b="b"/>
              <a:pathLst>
                <a:path w="624540" h="1294383">
                  <a:moveTo>
                    <a:pt x="0" y="0"/>
                  </a:moveTo>
                  <a:lnTo>
                    <a:pt x="624540" y="0"/>
                  </a:lnTo>
                  <a:lnTo>
                    <a:pt x="624540" y="1294383"/>
                  </a:lnTo>
                  <a:lnTo>
                    <a:pt x="0" y="12943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6"/>
            <p:cNvSpPr/>
            <p:nvPr/>
          </p:nvSpPr>
          <p:spPr>
            <a:xfrm>
              <a:off x="3177152" y="0"/>
              <a:ext cx="624540" cy="1294383"/>
            </a:xfrm>
            <a:custGeom>
              <a:avLst/>
              <a:gdLst/>
              <a:ahLst/>
              <a:cxnLst/>
              <a:rect l="l" t="t" r="r" b="b"/>
              <a:pathLst>
                <a:path w="624540" h="1294383">
                  <a:moveTo>
                    <a:pt x="0" y="0"/>
                  </a:moveTo>
                  <a:lnTo>
                    <a:pt x="624539" y="0"/>
                  </a:lnTo>
                  <a:lnTo>
                    <a:pt x="624539" y="1294383"/>
                  </a:lnTo>
                  <a:lnTo>
                    <a:pt x="0" y="12943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7"/>
            <p:cNvSpPr/>
            <p:nvPr/>
          </p:nvSpPr>
          <p:spPr>
            <a:xfrm>
              <a:off x="3846141" y="0"/>
              <a:ext cx="624540" cy="1294383"/>
            </a:xfrm>
            <a:custGeom>
              <a:avLst/>
              <a:gdLst/>
              <a:ahLst/>
              <a:cxnLst/>
              <a:rect l="l" t="t" r="r" b="b"/>
              <a:pathLst>
                <a:path w="624540" h="1294383">
                  <a:moveTo>
                    <a:pt x="0" y="0"/>
                  </a:moveTo>
                  <a:lnTo>
                    <a:pt x="624540" y="0"/>
                  </a:lnTo>
                  <a:lnTo>
                    <a:pt x="624540" y="1294383"/>
                  </a:lnTo>
                  <a:lnTo>
                    <a:pt x="0" y="12943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8"/>
            <p:cNvSpPr/>
            <p:nvPr/>
          </p:nvSpPr>
          <p:spPr>
            <a:xfrm>
              <a:off x="4515131" y="0"/>
              <a:ext cx="624540" cy="1294383"/>
            </a:xfrm>
            <a:custGeom>
              <a:avLst/>
              <a:gdLst/>
              <a:ahLst/>
              <a:cxnLst/>
              <a:rect l="l" t="t" r="r" b="b"/>
              <a:pathLst>
                <a:path w="624540" h="1294383">
                  <a:moveTo>
                    <a:pt x="0" y="0"/>
                  </a:moveTo>
                  <a:lnTo>
                    <a:pt x="624540" y="0"/>
                  </a:lnTo>
                  <a:lnTo>
                    <a:pt x="624540" y="1294383"/>
                  </a:lnTo>
                  <a:lnTo>
                    <a:pt x="0" y="12943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" name="TextBox 39"/>
          <p:cNvSpPr txBox="1"/>
          <p:nvPr/>
        </p:nvSpPr>
        <p:spPr>
          <a:xfrm>
            <a:off x="1028700" y="3007597"/>
            <a:ext cx="7156327" cy="675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18"/>
              </a:lnSpc>
            </a:pPr>
            <a:r>
              <a:rPr lang="en-US" sz="4200" b="1">
                <a:solidFill>
                  <a:srgbClr val="00136F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Breast Cancer Incidence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151722" y="4271010"/>
            <a:ext cx="7648337" cy="8375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 algn="l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2D262A"/>
                </a:solidFill>
                <a:latin typeface="Univers"/>
                <a:ea typeface="Univers"/>
                <a:cs typeface="Univers"/>
                <a:sym typeface="Univers"/>
              </a:rPr>
              <a:t>Most common among women</a:t>
            </a:r>
          </a:p>
          <a:p>
            <a:pPr marL="518160" lvl="1" indent="-259080" algn="l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2D262A"/>
                </a:solidFill>
                <a:latin typeface="Univers"/>
                <a:ea typeface="Univers"/>
                <a:cs typeface="Univers"/>
                <a:sym typeface="Univers"/>
              </a:rPr>
              <a:t>~297,000 new cases of invasive BC in 2025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3769329" y="1028700"/>
            <a:ext cx="3489971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320"/>
              </a:lnSpc>
            </a:pPr>
            <a:r>
              <a:rPr lang="en-US" sz="3600" b="1">
                <a:solidFill>
                  <a:srgbClr val="10101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Background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987796" y="9190275"/>
            <a:ext cx="6591300" cy="1410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00"/>
              </a:lnSpc>
              <a:spcBef>
                <a:spcPct val="0"/>
              </a:spcBef>
            </a:pPr>
            <a:r>
              <a:rPr lang="en-US" sz="1100" spc="-38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American Cancer Society. Cancer Facts &amp; Figures 2025. Atlanta: American Cancer Society; 2025.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824467" y="5792817"/>
            <a:ext cx="5080542" cy="9238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40"/>
              </a:lnSpc>
              <a:spcBef>
                <a:spcPct val="0"/>
              </a:spcBef>
            </a:pPr>
            <a:r>
              <a:rPr lang="en-US" sz="3340" spc="-116">
                <a:solidFill>
                  <a:srgbClr val="1211CA"/>
                </a:solidFill>
                <a:latin typeface="Univers"/>
                <a:ea typeface="Univers"/>
                <a:cs typeface="Univers"/>
                <a:sym typeface="Univers"/>
              </a:rPr>
              <a:t>1 in 8 women will develop BC in her lifetime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500955" y="1773628"/>
            <a:ext cx="2758345" cy="245871"/>
            <a:chOff x="0" y="0"/>
            <a:chExt cx="726478" cy="6475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F9B31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726478" cy="1028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1099787"/>
            <a:ext cx="3336038" cy="1347682"/>
            <a:chOff x="0" y="0"/>
            <a:chExt cx="4448050" cy="1796909"/>
          </a:xfrm>
        </p:grpSpPr>
        <p:sp>
          <p:nvSpPr>
            <p:cNvPr id="6" name="Freeform 6"/>
            <p:cNvSpPr/>
            <p:nvPr/>
          </p:nvSpPr>
          <p:spPr>
            <a:xfrm rot="-586919">
              <a:off x="915157" y="34528"/>
              <a:ext cx="466355" cy="699970"/>
            </a:xfrm>
            <a:custGeom>
              <a:avLst/>
              <a:gdLst/>
              <a:ahLst/>
              <a:cxnLst/>
              <a:rect l="l" t="t" r="r" b="b"/>
              <a:pathLst>
                <a:path w="466355" h="699970">
                  <a:moveTo>
                    <a:pt x="0" y="0"/>
                  </a:moveTo>
                  <a:lnTo>
                    <a:pt x="466355" y="0"/>
                  </a:lnTo>
                  <a:lnTo>
                    <a:pt x="466355" y="699971"/>
                  </a:lnTo>
                  <a:lnTo>
                    <a:pt x="0" y="6999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 rot="-3527984">
              <a:off x="503875" y="121299"/>
              <a:ext cx="425574" cy="638760"/>
            </a:xfrm>
            <a:custGeom>
              <a:avLst/>
              <a:gdLst/>
              <a:ahLst/>
              <a:cxnLst/>
              <a:rect l="l" t="t" r="r" b="b"/>
              <a:pathLst>
                <a:path w="425574" h="638760">
                  <a:moveTo>
                    <a:pt x="0" y="0"/>
                  </a:moveTo>
                  <a:lnTo>
                    <a:pt x="425574" y="0"/>
                  </a:lnTo>
                  <a:lnTo>
                    <a:pt x="425574" y="638760"/>
                  </a:lnTo>
                  <a:lnTo>
                    <a:pt x="0" y="6387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 rot="-6078961">
              <a:off x="221086" y="399711"/>
              <a:ext cx="390806" cy="586575"/>
            </a:xfrm>
            <a:custGeom>
              <a:avLst/>
              <a:gdLst/>
              <a:ahLst/>
              <a:cxnLst/>
              <a:rect l="l" t="t" r="r" b="b"/>
              <a:pathLst>
                <a:path w="390806" h="586575">
                  <a:moveTo>
                    <a:pt x="0" y="0"/>
                  </a:moveTo>
                  <a:lnTo>
                    <a:pt x="390806" y="0"/>
                  </a:lnTo>
                  <a:lnTo>
                    <a:pt x="390806" y="586575"/>
                  </a:lnTo>
                  <a:lnTo>
                    <a:pt x="0" y="5865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 rot="-7906289">
              <a:off x="136525" y="721177"/>
              <a:ext cx="347580" cy="521696"/>
            </a:xfrm>
            <a:custGeom>
              <a:avLst/>
              <a:gdLst/>
              <a:ahLst/>
              <a:cxnLst/>
              <a:rect l="l" t="t" r="r" b="b"/>
              <a:pathLst>
                <a:path w="347580" h="521696">
                  <a:moveTo>
                    <a:pt x="0" y="0"/>
                  </a:moveTo>
                  <a:lnTo>
                    <a:pt x="347579" y="0"/>
                  </a:lnTo>
                  <a:lnTo>
                    <a:pt x="347579" y="521695"/>
                  </a:lnTo>
                  <a:lnTo>
                    <a:pt x="0" y="5216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 rot="-10285624">
              <a:off x="212313" y="1062796"/>
              <a:ext cx="302405" cy="453891"/>
            </a:xfrm>
            <a:custGeom>
              <a:avLst/>
              <a:gdLst/>
              <a:ahLst/>
              <a:cxnLst/>
              <a:rect l="l" t="t" r="r" b="b"/>
              <a:pathLst>
                <a:path w="302405" h="453891">
                  <a:moveTo>
                    <a:pt x="0" y="0"/>
                  </a:moveTo>
                  <a:lnTo>
                    <a:pt x="302405" y="0"/>
                  </a:lnTo>
                  <a:lnTo>
                    <a:pt x="302405" y="453891"/>
                  </a:lnTo>
                  <a:lnTo>
                    <a:pt x="0" y="4538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 rot="-1578899">
              <a:off x="427047" y="1276528"/>
              <a:ext cx="261444" cy="392411"/>
            </a:xfrm>
            <a:custGeom>
              <a:avLst/>
              <a:gdLst/>
              <a:ahLst/>
              <a:cxnLst/>
              <a:rect l="l" t="t" r="r" b="b"/>
              <a:pathLst>
                <a:path w="261444" h="392411">
                  <a:moveTo>
                    <a:pt x="0" y="0"/>
                  </a:moveTo>
                  <a:lnTo>
                    <a:pt x="261444" y="0"/>
                  </a:lnTo>
                  <a:lnTo>
                    <a:pt x="261444" y="392411"/>
                  </a:lnTo>
                  <a:lnTo>
                    <a:pt x="0" y="3924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/>
            <p:nvPr/>
          </p:nvSpPr>
          <p:spPr>
            <a:xfrm rot="6582263">
              <a:off x="723505" y="1453153"/>
              <a:ext cx="233178" cy="349985"/>
            </a:xfrm>
            <a:custGeom>
              <a:avLst/>
              <a:gdLst/>
              <a:ahLst/>
              <a:cxnLst/>
              <a:rect l="l" t="t" r="r" b="b"/>
              <a:pathLst>
                <a:path w="233178" h="349985">
                  <a:moveTo>
                    <a:pt x="0" y="0"/>
                  </a:moveTo>
                  <a:lnTo>
                    <a:pt x="233177" y="0"/>
                  </a:lnTo>
                  <a:lnTo>
                    <a:pt x="233177" y="349985"/>
                  </a:lnTo>
                  <a:lnTo>
                    <a:pt x="0" y="3499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668397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K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034758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a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422903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n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2181657" y="731913"/>
              <a:ext cx="372287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u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780533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S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2455310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r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2752546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v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3003108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i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3256949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v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3597635" y="731913"/>
              <a:ext cx="407608" cy="79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3"/>
                </a:lnSpc>
                <a:spcBef>
                  <a:spcPct val="0"/>
                </a:spcBef>
              </a:pPr>
              <a:r>
                <a:rPr lang="en-US" sz="3863" b="1" spc="-135">
                  <a:solidFill>
                    <a:srgbClr val="00136F"/>
                  </a:solidFill>
                  <a:latin typeface="Univers Bold"/>
                  <a:ea typeface="Univers Bold"/>
                  <a:cs typeface="Univers Bold"/>
                  <a:sym typeface="Univers Bold"/>
                </a:rPr>
                <a:t>e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3992181" y="1101515"/>
              <a:ext cx="184337" cy="3508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960" spc="-68">
                  <a:solidFill>
                    <a:srgbClr val="E9A500"/>
                  </a:solidFill>
                  <a:latin typeface="Sunborn"/>
                  <a:ea typeface="Sunborn"/>
                  <a:cs typeface="Sunborn"/>
                  <a:sym typeface="Sunborn"/>
                </a:rPr>
                <a:t>2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4231271" y="1105127"/>
              <a:ext cx="216779" cy="3508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960" spc="-68">
                  <a:solidFill>
                    <a:srgbClr val="DC9C02"/>
                  </a:solidFill>
                  <a:latin typeface="Sunborn"/>
                  <a:ea typeface="Sunborn"/>
                  <a:cs typeface="Sunborn"/>
                  <a:sym typeface="Sunborn"/>
                </a:rPr>
                <a:t>0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4186597" y="1101515"/>
              <a:ext cx="60475" cy="3508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960" spc="-68">
                  <a:solidFill>
                    <a:srgbClr val="DC9C02"/>
                  </a:solidFill>
                  <a:latin typeface="Sunborn"/>
                  <a:ea typeface="Sunborn"/>
                  <a:cs typeface="Sunborn"/>
                  <a:sym typeface="Sunborn"/>
                </a:rPr>
                <a:t>.</a:t>
              </a:r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13769329" y="1028700"/>
            <a:ext cx="3489971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320"/>
              </a:lnSpc>
            </a:pPr>
            <a:r>
              <a:rPr lang="en-US" sz="3600" b="1">
                <a:solidFill>
                  <a:srgbClr val="10101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Background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176021" y="9213122"/>
            <a:ext cx="6210300" cy="1410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00"/>
              </a:lnSpc>
              <a:spcBef>
                <a:spcPct val="0"/>
              </a:spcBef>
            </a:pPr>
            <a:r>
              <a:rPr lang="en-US" sz="1100" spc="-38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American Cancer Society. Cancer Facts &amp; Figures 2025. Atlanta: American Cancer Society; 2025.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28700" y="3042912"/>
            <a:ext cx="7079438" cy="675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18"/>
              </a:lnSpc>
            </a:pPr>
            <a:r>
              <a:rPr lang="en-US" sz="4200" b="1">
                <a:solidFill>
                  <a:srgbClr val="00136F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Breast Cancer Mortality</a:t>
            </a:r>
          </a:p>
        </p:txBody>
      </p:sp>
      <p:sp>
        <p:nvSpPr>
          <p:cNvPr id="29" name="Freeform 29"/>
          <p:cNvSpPr/>
          <p:nvPr/>
        </p:nvSpPr>
        <p:spPr>
          <a:xfrm>
            <a:off x="8575390" y="3399909"/>
            <a:ext cx="8683910" cy="4776151"/>
          </a:xfrm>
          <a:custGeom>
            <a:avLst/>
            <a:gdLst/>
            <a:ahLst/>
            <a:cxnLst/>
            <a:rect l="l" t="t" r="r" b="b"/>
            <a:pathLst>
              <a:path w="8683910" h="4776151">
                <a:moveTo>
                  <a:pt x="0" y="0"/>
                </a:moveTo>
                <a:lnTo>
                  <a:pt x="8683910" y="0"/>
                </a:lnTo>
                <a:lnTo>
                  <a:pt x="8683910" y="4776151"/>
                </a:lnTo>
                <a:lnTo>
                  <a:pt x="0" y="4776151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TextBox 30"/>
          <p:cNvSpPr txBox="1"/>
          <p:nvPr/>
        </p:nvSpPr>
        <p:spPr>
          <a:xfrm>
            <a:off x="8839200" y="8253974"/>
            <a:ext cx="8877300" cy="5187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299"/>
              </a:lnSpc>
              <a:spcBef>
                <a:spcPct val="0"/>
              </a:spcBef>
            </a:pPr>
            <a:r>
              <a:rPr lang="en-US" sz="1299" spc="-45">
                <a:solidFill>
                  <a:srgbClr val="000000"/>
                </a:solidFill>
                <a:latin typeface="Univers"/>
                <a:ea typeface="Univers"/>
                <a:cs typeface="Univers"/>
                <a:sym typeface="Univers"/>
              </a:rPr>
              <a:t>SEER is the Surveillance, Epidemiology, and End Results database, maintained by the National Cancer Institute (NCI).</a:t>
            </a:r>
          </a:p>
          <a:p>
            <a:pPr algn="l">
              <a:lnSpc>
                <a:spcPts val="1299"/>
              </a:lnSpc>
              <a:spcBef>
                <a:spcPct val="0"/>
              </a:spcBef>
            </a:pPr>
            <a:r>
              <a:rPr lang="en-US" sz="1299" spc="-45">
                <a:solidFill>
                  <a:srgbClr val="000000"/>
                </a:solidFill>
                <a:latin typeface="Univers"/>
                <a:ea typeface="Univers"/>
                <a:cs typeface="Univers"/>
                <a:sym typeface="Univers"/>
              </a:rPr>
              <a:t>**Localized stage only includes invasive cancer. It does not include ductal carcinoma in situ (DCIS).</a:t>
            </a:r>
          </a:p>
          <a:p>
            <a:pPr algn="l">
              <a:lnSpc>
                <a:spcPts val="1299"/>
              </a:lnSpc>
              <a:spcBef>
                <a:spcPct val="0"/>
              </a:spcBef>
            </a:pPr>
            <a:r>
              <a:rPr lang="en-US" sz="1299" spc="-45">
                <a:solidFill>
                  <a:srgbClr val="000000"/>
                </a:solidFill>
                <a:latin typeface="Univers"/>
                <a:ea typeface="Univers"/>
                <a:cs typeface="Univers"/>
                <a:sym typeface="Univers"/>
              </a:rPr>
              <a:t>Chart source: American Cancer Society</a:t>
            </a:r>
          </a:p>
        </p:txBody>
      </p:sp>
      <p:grpSp>
        <p:nvGrpSpPr>
          <p:cNvPr id="31" name="Group 31"/>
          <p:cNvGrpSpPr/>
          <p:nvPr/>
        </p:nvGrpSpPr>
        <p:grpSpPr>
          <a:xfrm>
            <a:off x="1057944" y="4616319"/>
            <a:ext cx="6613587" cy="3165833"/>
            <a:chOff x="0" y="0"/>
            <a:chExt cx="8818116" cy="4221110"/>
          </a:xfrm>
        </p:grpSpPr>
        <p:sp>
          <p:nvSpPr>
            <p:cNvPr id="32" name="TextBox 32"/>
            <p:cNvSpPr txBox="1"/>
            <p:nvPr/>
          </p:nvSpPr>
          <p:spPr>
            <a:xfrm>
              <a:off x="0" y="-95250"/>
              <a:ext cx="8818116" cy="11789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39749" lvl="1" indent="-269875" algn="l">
                <a:lnSpc>
                  <a:spcPts val="3499"/>
                </a:lnSpc>
                <a:buFont typeface="Arial"/>
                <a:buChar char="•"/>
              </a:pPr>
              <a:r>
                <a:rPr lang="en-US" sz="2499" spc="-87">
                  <a:solidFill>
                    <a:srgbClr val="000000"/>
                  </a:solidFill>
                  <a:latin typeface="Univers"/>
                  <a:ea typeface="Univers"/>
                  <a:cs typeface="Univers"/>
                  <a:sym typeface="Univers"/>
                </a:rPr>
                <a:t>BC is the second leading cause of cancer death in U.S. women, behind lung cancer</a:t>
              </a: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1475794"/>
              <a:ext cx="8818116" cy="11789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39749" lvl="1" indent="-269875" algn="l">
                <a:lnSpc>
                  <a:spcPts val="3499"/>
                </a:lnSpc>
                <a:buFont typeface="Arial"/>
                <a:buChar char="•"/>
              </a:pPr>
              <a:r>
                <a:rPr lang="en-US" sz="2499" spc="-87">
                  <a:solidFill>
                    <a:srgbClr val="000000"/>
                  </a:solidFill>
                  <a:latin typeface="Univers"/>
                  <a:ea typeface="Univers"/>
                  <a:cs typeface="Univers"/>
                  <a:sym typeface="Univers"/>
                </a:rPr>
                <a:t>In 2025, an estimated 42,170 women will die from breast cancer in the U.S.</a:t>
              </a: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3042127"/>
              <a:ext cx="8818116" cy="11789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39749" lvl="1" indent="-269875" algn="l">
                <a:lnSpc>
                  <a:spcPts val="3499"/>
                </a:lnSpc>
                <a:buFont typeface="Arial"/>
                <a:buChar char="•"/>
              </a:pPr>
              <a:r>
                <a:rPr lang="en-US" sz="2499" spc="-87">
                  <a:solidFill>
                    <a:srgbClr val="000000"/>
                  </a:solidFill>
                  <a:latin typeface="Univers"/>
                  <a:ea typeface="Univers"/>
                  <a:cs typeface="Univers"/>
                  <a:sym typeface="Univers"/>
                </a:rPr>
                <a:t>The chance that a woman will die from breast cancer is 1 in 39, or about 2.5%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37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KS 2.0_Breast_ECHO Slide Deck</dc:title>
  <cp:revision>62</cp:revision>
  <dcterms:created xsi:type="dcterms:W3CDTF">2006-08-16T00:00:00Z</dcterms:created>
  <dcterms:modified xsi:type="dcterms:W3CDTF">2025-10-15T16:16:08Z</dcterms:modified>
  <dc:identifier>DAGuqbOfAwM</dc:identifier>
</cp:coreProperties>
</file>