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97" r:id="rId11"/>
    <p:sldId id="298" r:id="rId12"/>
    <p:sldId id="299"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300" r:id="rId36"/>
    <p:sldId id="288" r:id="rId37"/>
    <p:sldId id="289" r:id="rId38"/>
    <p:sldId id="290" r:id="rId39"/>
    <p:sldId id="291" r:id="rId40"/>
    <p:sldId id="292" r:id="rId41"/>
    <p:sldId id="293" r:id="rId42"/>
    <p:sldId id="294" r:id="rId43"/>
    <p:sldId id="295" r:id="rId44"/>
    <p:sldId id="296" r:id="rId45"/>
  </p:sldIdLst>
  <p:sldSz cx="18288000" cy="10287000"/>
  <p:notesSz cx="6858000" cy="9144000"/>
  <p:embeddedFontLst>
    <p:embeddedFont>
      <p:font typeface="Aptos Bold" panose="020B0004020202020204" pitchFamily="34" charset="0"/>
      <p:regular r:id="rId46"/>
      <p:bold r:id="rId47"/>
    </p:embeddedFont>
    <p:embeddedFont>
      <p:font typeface="Aptos Italics" panose="020B0604020202020204" charset="0"/>
      <p:regular r:id="rId48"/>
    </p:embeddedFont>
    <p:embeddedFont>
      <p:font typeface="Beth Ellen" panose="020B0604020202020204" charset="0"/>
      <p:regular r:id="rId49"/>
    </p:embeddedFont>
    <p:embeddedFont>
      <p:font typeface="Montserrat Bold" panose="00000800000000000000" pitchFamily="2" charset="0"/>
      <p:regular r:id="rId50"/>
      <p:bold r:id="rId51"/>
    </p:embeddedFont>
    <p:embeddedFont>
      <p:font typeface="Montserrat Medium" panose="00000600000000000000" pitchFamily="2" charset="0"/>
      <p:regular r:id="rId52"/>
      <p:italic r:id="rId53"/>
    </p:embeddedFont>
    <p:embeddedFont>
      <p:font typeface="Montserrat Ultra-Bold" panose="020B0604020202020204" charset="0"/>
      <p:regular r:id="rId54"/>
    </p:embeddedFont>
    <p:embeddedFont>
      <p:font typeface="Neue Montreal" panose="020B0604020202020204" charset="0"/>
      <p:regular r:id="rId55"/>
    </p:embeddedFont>
    <p:embeddedFont>
      <p:font typeface="Public Sans" panose="020B0604020202020204" charset="0"/>
      <p:regular r:id="rId56"/>
    </p:embeddedFont>
    <p:embeddedFont>
      <p:font typeface="Sunborn" panose="020B0604020202020204" charset="0"/>
      <p:regular r:id="rId57"/>
    </p:embeddedFont>
    <p:embeddedFont>
      <p:font typeface="Univers" panose="020B0503020202020204" pitchFamily="34" charset="0"/>
      <p:regular r:id="rId58"/>
      <p:bold r:id="rId59"/>
    </p:embeddedFont>
    <p:embeddedFont>
      <p:font typeface="Univers Bold" panose="020B0703030502020204" pitchFamily="34" charset="0"/>
      <p:regular r:id="rId60"/>
      <p:bold r:id="rId61"/>
    </p:embeddedFont>
    <p:embeddedFont>
      <p:font typeface="Univers Italics" panose="020B0604020202020204" charset="0"/>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B703C-AF0F-466F-E548-FA8DCA0AFE5C}" v="459" dt="2025-10-20T13:19:54.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aceli Maldonado" userId="S::amaldonado2@kumc.edu::8f656439-0436-472b-9523-d0a90191d67f" providerId="AD" clId="Web-{E432A496-1470-2078-C3A0-6BB6CE3085C7}"/>
    <pc:docChg chg="modSld">
      <pc:chgData name="Araceli Maldonado" userId="S::amaldonado2@kumc.edu::8f656439-0436-472b-9523-d0a90191d67f" providerId="AD" clId="Web-{E432A496-1470-2078-C3A0-6BB6CE3085C7}" dt="2025-10-16T18:22:02.629" v="0" actId="1076"/>
      <pc:docMkLst>
        <pc:docMk/>
      </pc:docMkLst>
      <pc:sldChg chg="modSp">
        <pc:chgData name="Araceli Maldonado" userId="S::amaldonado2@kumc.edu::8f656439-0436-472b-9523-d0a90191d67f" providerId="AD" clId="Web-{E432A496-1470-2078-C3A0-6BB6CE3085C7}" dt="2025-10-16T18:22:02.629" v="0" actId="1076"/>
        <pc:sldMkLst>
          <pc:docMk/>
          <pc:sldMk cId="0" sldId="272"/>
        </pc:sldMkLst>
        <pc:graphicFrameChg chg="mod">
          <ac:chgData name="Araceli Maldonado" userId="S::amaldonado2@kumc.edu::8f656439-0436-472b-9523-d0a90191d67f" providerId="AD" clId="Web-{E432A496-1470-2078-C3A0-6BB6CE3085C7}" dt="2025-10-16T18:22:02.629" v="0" actId="1076"/>
          <ac:graphicFrameMkLst>
            <pc:docMk/>
            <pc:sldMk cId="0" sldId="272"/>
            <ac:graphicFrameMk id="11" creationId="{00000000-0000-0000-0000-000000000000}"/>
          </ac:graphicFrameMkLst>
        </pc:graphicFrameChg>
      </pc:sldChg>
    </pc:docChg>
  </pc:docChgLst>
  <pc:docChgLst>
    <pc:chgData name="Catie Knight" userId="S::cknight2@kumc.edu::0de70d19-7eac-4c4e-97cc-b4e040c29304" providerId="AD" clId="Web-{9E5B703C-AF0F-466F-E548-FA8DCA0AFE5C}"/>
    <pc:docChg chg="modSld">
      <pc:chgData name="Catie Knight" userId="S::cknight2@kumc.edu::0de70d19-7eac-4c4e-97cc-b4e040c29304" providerId="AD" clId="Web-{9E5B703C-AF0F-466F-E548-FA8DCA0AFE5C}" dt="2025-10-20T13:19:54.427" v="410" actId="1076"/>
      <pc:docMkLst>
        <pc:docMk/>
      </pc:docMkLst>
      <pc:sldChg chg="modSp">
        <pc:chgData name="Catie Knight" userId="S::cknight2@kumc.edu::0de70d19-7eac-4c4e-97cc-b4e040c29304" providerId="AD" clId="Web-{9E5B703C-AF0F-466F-E548-FA8DCA0AFE5C}" dt="2025-10-20T12:58:24.190" v="1" actId="1076"/>
        <pc:sldMkLst>
          <pc:docMk/>
          <pc:sldMk cId="0" sldId="272"/>
        </pc:sldMkLst>
        <pc:grpChg chg="mod">
          <ac:chgData name="Catie Knight" userId="S::cknight2@kumc.edu::0de70d19-7eac-4c4e-97cc-b4e040c29304" providerId="AD" clId="Web-{9E5B703C-AF0F-466F-E548-FA8DCA0AFE5C}" dt="2025-10-20T12:58:24.190" v="1" actId="1076"/>
          <ac:grpSpMkLst>
            <pc:docMk/>
            <pc:sldMk cId="0" sldId="272"/>
            <ac:grpSpMk id="10" creationId="{00000000-0000-0000-0000-000000000000}"/>
          </ac:grpSpMkLst>
        </pc:grpChg>
      </pc:sldChg>
      <pc:sldChg chg="modSp">
        <pc:chgData name="Catie Knight" userId="S::cknight2@kumc.edu::0de70d19-7eac-4c4e-97cc-b4e040c29304" providerId="AD" clId="Web-{9E5B703C-AF0F-466F-E548-FA8DCA0AFE5C}" dt="2025-10-20T12:59:15.331" v="2" actId="1076"/>
        <pc:sldMkLst>
          <pc:docMk/>
          <pc:sldMk cId="0" sldId="277"/>
        </pc:sldMkLst>
        <pc:spChg chg="mod">
          <ac:chgData name="Catie Knight" userId="S::cknight2@kumc.edu::0de70d19-7eac-4c4e-97cc-b4e040c29304" providerId="AD" clId="Web-{9E5B703C-AF0F-466F-E548-FA8DCA0AFE5C}" dt="2025-10-20T12:59:15.331" v="2" actId="1076"/>
          <ac:spMkLst>
            <pc:docMk/>
            <pc:sldMk cId="0" sldId="277"/>
            <ac:spMk id="7" creationId="{00000000-0000-0000-0000-000000000000}"/>
          </ac:spMkLst>
        </pc:spChg>
      </pc:sldChg>
      <pc:sldChg chg="addSp delSp modSp">
        <pc:chgData name="Catie Knight" userId="S::cknight2@kumc.edu::0de70d19-7eac-4c4e-97cc-b4e040c29304" providerId="AD" clId="Web-{9E5B703C-AF0F-466F-E548-FA8DCA0AFE5C}" dt="2025-10-20T13:00:18.643" v="31" actId="20577"/>
        <pc:sldMkLst>
          <pc:docMk/>
          <pc:sldMk cId="0" sldId="280"/>
        </pc:sldMkLst>
        <pc:spChg chg="add del mod">
          <ac:chgData name="Catie Knight" userId="S::cknight2@kumc.edu::0de70d19-7eac-4c4e-97cc-b4e040c29304" providerId="AD" clId="Web-{9E5B703C-AF0F-466F-E548-FA8DCA0AFE5C}" dt="2025-10-20T13:00:02.128" v="14"/>
          <ac:spMkLst>
            <pc:docMk/>
            <pc:sldMk cId="0" sldId="280"/>
            <ac:spMk id="29" creationId="{00000000-0000-0000-0000-000000000000}"/>
          </ac:spMkLst>
        </pc:spChg>
        <pc:spChg chg="add del">
          <ac:chgData name="Catie Knight" userId="S::cknight2@kumc.edu::0de70d19-7eac-4c4e-97cc-b4e040c29304" providerId="AD" clId="Web-{9E5B703C-AF0F-466F-E548-FA8DCA0AFE5C}" dt="2025-10-20T12:59:55.753" v="9"/>
          <ac:spMkLst>
            <pc:docMk/>
            <pc:sldMk cId="0" sldId="280"/>
            <ac:spMk id="32" creationId="{DB39409A-ECEB-51CB-3362-302FD9F741AC}"/>
          </ac:spMkLst>
        </pc:spChg>
        <pc:spChg chg="add mod">
          <ac:chgData name="Catie Knight" userId="S::cknight2@kumc.edu::0de70d19-7eac-4c4e-97cc-b4e040c29304" providerId="AD" clId="Web-{9E5B703C-AF0F-466F-E548-FA8DCA0AFE5C}" dt="2025-10-20T13:00:18.643" v="31" actId="20577"/>
          <ac:spMkLst>
            <pc:docMk/>
            <pc:sldMk cId="0" sldId="280"/>
            <ac:spMk id="34" creationId="{3B1B0D19-46B3-ED12-5A72-884B2E190550}"/>
          </ac:spMkLst>
        </pc:spChg>
      </pc:sldChg>
      <pc:sldChg chg="addSp delSp modSp">
        <pc:chgData name="Catie Knight" userId="S::cknight2@kumc.edu::0de70d19-7eac-4c4e-97cc-b4e040c29304" providerId="AD" clId="Web-{9E5B703C-AF0F-466F-E548-FA8DCA0AFE5C}" dt="2025-10-20T13:19:54.427" v="410" actId="1076"/>
        <pc:sldMkLst>
          <pc:docMk/>
          <pc:sldMk cId="0" sldId="282"/>
        </pc:sldMkLst>
        <pc:spChg chg="mod">
          <ac:chgData name="Catie Knight" userId="S::cknight2@kumc.edu::0de70d19-7eac-4c4e-97cc-b4e040c29304" providerId="AD" clId="Web-{9E5B703C-AF0F-466F-E548-FA8DCA0AFE5C}" dt="2025-10-20T13:13:56.005" v="254" actId="1076"/>
          <ac:spMkLst>
            <pc:docMk/>
            <pc:sldMk cId="0" sldId="282"/>
            <ac:spMk id="29" creationId="{00000000-0000-0000-0000-000000000000}"/>
          </ac:spMkLst>
        </pc:spChg>
        <pc:spChg chg="mod">
          <ac:chgData name="Catie Knight" userId="S::cknight2@kumc.edu::0de70d19-7eac-4c4e-97cc-b4e040c29304" providerId="AD" clId="Web-{9E5B703C-AF0F-466F-E548-FA8DCA0AFE5C}" dt="2025-10-20T13:13:56.036" v="255" actId="1076"/>
          <ac:spMkLst>
            <pc:docMk/>
            <pc:sldMk cId="0" sldId="282"/>
            <ac:spMk id="30" creationId="{00000000-0000-0000-0000-000000000000}"/>
          </ac:spMkLst>
        </pc:spChg>
        <pc:spChg chg="mod">
          <ac:chgData name="Catie Knight" userId="S::cknight2@kumc.edu::0de70d19-7eac-4c4e-97cc-b4e040c29304" providerId="AD" clId="Web-{9E5B703C-AF0F-466F-E548-FA8DCA0AFE5C}" dt="2025-10-20T13:19:54.427" v="410" actId="1076"/>
          <ac:spMkLst>
            <pc:docMk/>
            <pc:sldMk cId="0" sldId="282"/>
            <ac:spMk id="31" creationId="{00000000-0000-0000-0000-000000000000}"/>
          </ac:spMkLst>
        </pc:spChg>
        <pc:graphicFrameChg chg="del mod">
          <ac:chgData name="Catie Knight" userId="S::cknight2@kumc.edu::0de70d19-7eac-4c4e-97cc-b4e040c29304" providerId="AD" clId="Web-{9E5B703C-AF0F-466F-E548-FA8DCA0AFE5C}" dt="2025-10-20T13:08:25.925" v="51"/>
          <ac:graphicFrameMkLst>
            <pc:docMk/>
            <pc:sldMk cId="0" sldId="282"/>
            <ac:graphicFrameMk id="27" creationId="{00000000-0000-0000-0000-000000000000}"/>
          </ac:graphicFrameMkLst>
        </pc:graphicFrameChg>
        <pc:graphicFrameChg chg="add mod modGraphic">
          <ac:chgData name="Catie Knight" userId="S::cknight2@kumc.edu::0de70d19-7eac-4c4e-97cc-b4e040c29304" providerId="AD" clId="Web-{9E5B703C-AF0F-466F-E548-FA8DCA0AFE5C}" dt="2025-10-20T13:19:34.834" v="409"/>
          <ac:graphicFrameMkLst>
            <pc:docMk/>
            <pc:sldMk cId="0" sldId="282"/>
            <ac:graphicFrameMk id="32" creationId="{A98A3FBD-D1D5-7261-4859-08A950FB60B0}"/>
          </ac:graphicFrameMkLst>
        </pc:graphicFrameChg>
      </pc:sldChg>
      <pc:sldChg chg="modSp">
        <pc:chgData name="Catie Knight" userId="S::cknight2@kumc.edu::0de70d19-7eac-4c4e-97cc-b4e040c29304" providerId="AD" clId="Web-{9E5B703C-AF0F-466F-E548-FA8DCA0AFE5C}" dt="2025-10-20T13:01:05.175" v="36" actId="1076"/>
        <pc:sldMkLst>
          <pc:docMk/>
          <pc:sldMk cId="0" sldId="285"/>
        </pc:sldMkLst>
        <pc:grpChg chg="mod">
          <ac:chgData name="Catie Knight" userId="S::cknight2@kumc.edu::0de70d19-7eac-4c4e-97cc-b4e040c29304" providerId="AD" clId="Web-{9E5B703C-AF0F-466F-E548-FA8DCA0AFE5C}" dt="2025-10-20T13:01:05.175" v="36" actId="1076"/>
          <ac:grpSpMkLst>
            <pc:docMk/>
            <pc:sldMk cId="0" sldId="285"/>
            <ac:grpSpMk id="6" creationId="{00000000-0000-0000-0000-000000000000}"/>
          </ac:grpSpMkLst>
        </pc:grpChg>
      </pc:sldChg>
      <pc:sldChg chg="modSp">
        <pc:chgData name="Catie Knight" userId="S::cknight2@kumc.edu::0de70d19-7eac-4c4e-97cc-b4e040c29304" providerId="AD" clId="Web-{9E5B703C-AF0F-466F-E548-FA8DCA0AFE5C}" dt="2025-10-20T13:01:45.284" v="41" actId="14100"/>
        <pc:sldMkLst>
          <pc:docMk/>
          <pc:sldMk cId="0" sldId="290"/>
        </pc:sldMkLst>
        <pc:spChg chg="mod">
          <ac:chgData name="Catie Knight" userId="S::cknight2@kumc.edu::0de70d19-7eac-4c4e-97cc-b4e040c29304" providerId="AD" clId="Web-{9E5B703C-AF0F-466F-E548-FA8DCA0AFE5C}" dt="2025-10-20T13:01:45.284" v="41" actId="14100"/>
          <ac:spMkLst>
            <pc:docMk/>
            <pc:sldMk cId="0" sldId="290"/>
            <ac:spMk id="33" creationId="{00000000-0000-0000-0000-000000000000}"/>
          </ac:spMkLst>
        </pc:spChg>
        <pc:grpChg chg="mod">
          <ac:chgData name="Catie Knight" userId="S::cknight2@kumc.edu::0de70d19-7eac-4c4e-97cc-b4e040c29304" providerId="AD" clId="Web-{9E5B703C-AF0F-466F-E548-FA8DCA0AFE5C}" dt="2025-10-20T13:01:40.847" v="37" actId="1076"/>
          <ac:grpSpMkLst>
            <pc:docMk/>
            <pc:sldMk cId="0" sldId="290"/>
            <ac:grpSpMk id="34" creationId="{00000000-0000-0000-0000-000000000000}"/>
          </ac:grpSpMkLst>
        </pc:grpChg>
      </pc:sldChg>
      <pc:sldChg chg="modSp">
        <pc:chgData name="Catie Knight" userId="S::cknight2@kumc.edu::0de70d19-7eac-4c4e-97cc-b4e040c29304" providerId="AD" clId="Web-{9E5B703C-AF0F-466F-E548-FA8DCA0AFE5C}" dt="2025-10-20T13:02:35.456" v="50" actId="1076"/>
        <pc:sldMkLst>
          <pc:docMk/>
          <pc:sldMk cId="0" sldId="291"/>
        </pc:sldMkLst>
        <pc:spChg chg="mod">
          <ac:chgData name="Catie Knight" userId="S::cknight2@kumc.edu::0de70d19-7eac-4c4e-97cc-b4e040c29304" providerId="AD" clId="Web-{9E5B703C-AF0F-466F-E548-FA8DCA0AFE5C}" dt="2025-10-20T13:02:35.456" v="50" actId="1076"/>
          <ac:spMkLst>
            <pc:docMk/>
            <pc:sldMk cId="0" sldId="291"/>
            <ac:spMk id="27" creationId="{00000000-0000-0000-0000-000000000000}"/>
          </ac:spMkLst>
        </pc:spChg>
      </pc:sldChg>
      <pc:sldChg chg="addSp delSp modSp">
        <pc:chgData name="Catie Knight" userId="S::cknight2@kumc.edu::0de70d19-7eac-4c4e-97cc-b4e040c29304" providerId="AD" clId="Web-{9E5B703C-AF0F-466F-E548-FA8DCA0AFE5C}" dt="2025-10-20T13:18:43.162" v="405"/>
        <pc:sldMkLst>
          <pc:docMk/>
          <pc:sldMk cId="0" sldId="292"/>
        </pc:sldMkLst>
        <pc:graphicFrameChg chg="del">
          <ac:chgData name="Catie Knight" userId="S::cknight2@kumc.edu::0de70d19-7eac-4c4e-97cc-b4e040c29304" providerId="AD" clId="Web-{9E5B703C-AF0F-466F-E548-FA8DCA0AFE5C}" dt="2025-10-20T13:15:41.115" v="277"/>
          <ac:graphicFrameMkLst>
            <pc:docMk/>
            <pc:sldMk cId="0" sldId="292"/>
            <ac:graphicFrameMk id="33" creationId="{00000000-0000-0000-0000-000000000000}"/>
          </ac:graphicFrameMkLst>
        </pc:graphicFrameChg>
        <pc:graphicFrameChg chg="add mod modGraphic">
          <ac:chgData name="Catie Knight" userId="S::cknight2@kumc.edu::0de70d19-7eac-4c4e-97cc-b4e040c29304" providerId="AD" clId="Web-{9E5B703C-AF0F-466F-E548-FA8DCA0AFE5C}" dt="2025-10-20T13:18:43.162" v="405"/>
          <ac:graphicFrameMkLst>
            <pc:docMk/>
            <pc:sldMk cId="0" sldId="292"/>
            <ac:graphicFrameMk id="36" creationId="{8E8BF974-94E5-D71C-A5C9-92DDFB612FE9}"/>
          </ac:graphicFrameMkLst>
        </pc:graphicFrameChg>
      </pc:sldChg>
    </pc:docChg>
  </pc:docChgLst>
  <pc:docChgLst>
    <pc:chgData name="Catie Knight" userId="S::cknight2@kumc.edu::0de70d19-7eac-4c4e-97cc-b4e040c29304" providerId="AD" clId="Web-{6BB4229A-687F-E5FC-6906-93401AF7D9D3}"/>
    <pc:docChg chg="addSld delSld modSld">
      <pc:chgData name="Catie Knight" userId="S::cknight2@kumc.edu::0de70d19-7eac-4c4e-97cc-b4e040c29304" providerId="AD" clId="Web-{6BB4229A-687F-E5FC-6906-93401AF7D9D3}" dt="2025-10-16T19:48:13.279" v="885" actId="1076"/>
      <pc:docMkLst>
        <pc:docMk/>
      </pc:docMkLst>
      <pc:sldChg chg="addSp delSp modSp">
        <pc:chgData name="Catie Knight" userId="S::cknight2@kumc.edu::0de70d19-7eac-4c4e-97cc-b4e040c29304" providerId="AD" clId="Web-{6BB4229A-687F-E5FC-6906-93401AF7D9D3}" dt="2025-10-16T19:32:00.544" v="714"/>
        <pc:sldMkLst>
          <pc:docMk/>
          <pc:sldMk cId="0" sldId="262"/>
        </pc:sldMkLst>
        <pc:spChg chg="mod">
          <ac:chgData name="Catie Knight" userId="S::cknight2@kumc.edu::0de70d19-7eac-4c4e-97cc-b4e040c29304" providerId="AD" clId="Web-{6BB4229A-687F-E5FC-6906-93401AF7D9D3}" dt="2025-10-16T19:31:55.106" v="713" actId="20577"/>
          <ac:spMkLst>
            <pc:docMk/>
            <pc:sldMk cId="0" sldId="262"/>
            <ac:spMk id="28" creationId="{00000000-0000-0000-0000-000000000000}"/>
          </ac:spMkLst>
        </pc:spChg>
      </pc:sldChg>
      <pc:sldChg chg="addSp delSp modSp">
        <pc:chgData name="Catie Knight" userId="S::cknight2@kumc.edu::0de70d19-7eac-4c4e-97cc-b4e040c29304" providerId="AD" clId="Web-{6BB4229A-687F-E5FC-6906-93401AF7D9D3}" dt="2025-10-16T19:46:46.404" v="880" actId="1076"/>
        <pc:sldMkLst>
          <pc:docMk/>
          <pc:sldMk cId="0" sldId="263"/>
        </pc:sldMkLst>
        <pc:spChg chg="mod">
          <ac:chgData name="Catie Knight" userId="S::cknight2@kumc.edu::0de70d19-7eac-4c4e-97cc-b4e040c29304" providerId="AD" clId="Web-{6BB4229A-687F-E5FC-6906-93401AF7D9D3}" dt="2025-10-16T19:42:31.075" v="766" actId="20577"/>
          <ac:spMkLst>
            <pc:docMk/>
            <pc:sldMk cId="0" sldId="263"/>
            <ac:spMk id="26" creationId="{00000000-0000-0000-0000-000000000000}"/>
          </ac:spMkLst>
        </pc:spChg>
        <pc:spChg chg="mod">
          <ac:chgData name="Catie Knight" userId="S::cknight2@kumc.edu::0de70d19-7eac-4c4e-97cc-b4e040c29304" providerId="AD" clId="Web-{6BB4229A-687F-E5FC-6906-93401AF7D9D3}" dt="2025-10-16T19:33:32.934" v="743" actId="1076"/>
          <ac:spMkLst>
            <pc:docMk/>
            <pc:sldMk cId="0" sldId="263"/>
            <ac:spMk id="27" creationId="{00000000-0000-0000-0000-000000000000}"/>
          </ac:spMkLst>
        </pc:spChg>
        <pc:spChg chg="mod">
          <ac:chgData name="Catie Knight" userId="S::cknight2@kumc.edu::0de70d19-7eac-4c4e-97cc-b4e040c29304" providerId="AD" clId="Web-{6BB4229A-687F-E5FC-6906-93401AF7D9D3}" dt="2025-10-16T19:33:37.231" v="744" actId="1076"/>
          <ac:spMkLst>
            <pc:docMk/>
            <pc:sldMk cId="0" sldId="263"/>
            <ac:spMk id="28" creationId="{00000000-0000-0000-0000-000000000000}"/>
          </ac:spMkLst>
        </pc:spChg>
        <pc:spChg chg="mod">
          <ac:chgData name="Catie Knight" userId="S::cknight2@kumc.edu::0de70d19-7eac-4c4e-97cc-b4e040c29304" providerId="AD" clId="Web-{6BB4229A-687F-E5FC-6906-93401AF7D9D3}" dt="2025-10-16T19:45:21.138" v="854" actId="1076"/>
          <ac:spMkLst>
            <pc:docMk/>
            <pc:sldMk cId="0" sldId="263"/>
            <ac:spMk id="29" creationId="{00000000-0000-0000-0000-000000000000}"/>
          </ac:spMkLst>
        </pc:spChg>
        <pc:spChg chg="mod">
          <ac:chgData name="Catie Knight" userId="S::cknight2@kumc.edu::0de70d19-7eac-4c4e-97cc-b4e040c29304" providerId="AD" clId="Web-{6BB4229A-687F-E5FC-6906-93401AF7D9D3}" dt="2025-10-16T19:46:32.591" v="878" actId="1076"/>
          <ac:spMkLst>
            <pc:docMk/>
            <pc:sldMk cId="0" sldId="263"/>
            <ac:spMk id="30" creationId="{00000000-0000-0000-0000-000000000000}"/>
          </ac:spMkLst>
        </pc:spChg>
        <pc:spChg chg="add mod">
          <ac:chgData name="Catie Knight" userId="S::cknight2@kumc.edu::0de70d19-7eac-4c4e-97cc-b4e040c29304" providerId="AD" clId="Web-{6BB4229A-687F-E5FC-6906-93401AF7D9D3}" dt="2025-10-16T19:46:41.826" v="879" actId="1076"/>
          <ac:spMkLst>
            <pc:docMk/>
            <pc:sldMk cId="0" sldId="263"/>
            <ac:spMk id="33" creationId="{657EC62B-556E-7F93-167D-A609B284CC69}"/>
          </ac:spMkLst>
        </pc:spChg>
        <pc:spChg chg="add mod">
          <ac:chgData name="Catie Knight" userId="S::cknight2@kumc.edu::0de70d19-7eac-4c4e-97cc-b4e040c29304" providerId="AD" clId="Web-{6BB4229A-687F-E5FC-6906-93401AF7D9D3}" dt="2025-10-16T19:46:46.404" v="880" actId="1076"/>
          <ac:spMkLst>
            <pc:docMk/>
            <pc:sldMk cId="0" sldId="263"/>
            <ac:spMk id="34" creationId="{39D043B6-77ED-6940-F3CB-91EE8E2798FD}"/>
          </ac:spMkLst>
        </pc:spChg>
      </pc:sldChg>
      <pc:sldChg chg="modSp">
        <pc:chgData name="Catie Knight" userId="S::cknight2@kumc.edu::0de70d19-7eac-4c4e-97cc-b4e040c29304" providerId="AD" clId="Web-{6BB4229A-687F-E5FC-6906-93401AF7D9D3}" dt="2025-10-16T19:25:55.825" v="653" actId="1076"/>
        <pc:sldMkLst>
          <pc:docMk/>
          <pc:sldMk cId="0" sldId="264"/>
        </pc:sldMkLst>
        <pc:spChg chg="mod">
          <ac:chgData name="Catie Knight" userId="S::cknight2@kumc.edu::0de70d19-7eac-4c4e-97cc-b4e040c29304" providerId="AD" clId="Web-{6BB4229A-687F-E5FC-6906-93401AF7D9D3}" dt="2025-10-16T19:25:55.825" v="653" actId="1076"/>
          <ac:spMkLst>
            <pc:docMk/>
            <pc:sldMk cId="0" sldId="264"/>
            <ac:spMk id="23" creationId="{00000000-0000-0000-0000-000000000000}"/>
          </ac:spMkLst>
        </pc:spChg>
        <pc:spChg chg="mod">
          <ac:chgData name="Catie Knight" userId="S::cknight2@kumc.edu::0de70d19-7eac-4c4e-97cc-b4e040c29304" providerId="AD" clId="Web-{6BB4229A-687F-E5FC-6906-93401AF7D9D3}" dt="2025-10-16T19:25:49.106" v="652" actId="1076"/>
          <ac:spMkLst>
            <pc:docMk/>
            <pc:sldMk cId="0" sldId="264"/>
            <ac:spMk id="24" creationId="{00000000-0000-0000-0000-000000000000}"/>
          </ac:spMkLst>
        </pc:spChg>
        <pc:grpChg chg="mod">
          <ac:chgData name="Catie Knight" userId="S::cknight2@kumc.edu::0de70d19-7eac-4c4e-97cc-b4e040c29304" providerId="AD" clId="Web-{6BB4229A-687F-E5FC-6906-93401AF7D9D3}" dt="2025-10-16T19:25:20.294" v="649" actId="1076"/>
          <ac:grpSpMkLst>
            <pc:docMk/>
            <pc:sldMk cId="0" sldId="264"/>
            <ac:grpSpMk id="2" creationId="{00000000-0000-0000-0000-000000000000}"/>
          </ac:grpSpMkLst>
        </pc:grpChg>
      </pc:sldChg>
      <pc:sldChg chg="addSp delSp modSp add replId">
        <pc:chgData name="Catie Knight" userId="S::cknight2@kumc.edu::0de70d19-7eac-4c4e-97cc-b4e040c29304" providerId="AD" clId="Web-{6BB4229A-687F-E5FC-6906-93401AF7D9D3}" dt="2025-10-16T19:13:02.403" v="307" actId="1076"/>
        <pc:sldMkLst>
          <pc:docMk/>
          <pc:sldMk cId="1247896395" sldId="297"/>
        </pc:sldMkLst>
        <pc:spChg chg="mod">
          <ac:chgData name="Catie Knight" userId="S::cknight2@kumc.edu::0de70d19-7eac-4c4e-97cc-b4e040c29304" providerId="AD" clId="Web-{6BB4229A-687F-E5FC-6906-93401AF7D9D3}" dt="2025-10-16T18:43:17.465" v="49" actId="14100"/>
          <ac:spMkLst>
            <pc:docMk/>
            <pc:sldMk cId="1247896395" sldId="297"/>
            <ac:spMk id="23" creationId="{6C35C400-F253-6D57-03AF-AD316286DC35}"/>
          </ac:spMkLst>
        </pc:spChg>
        <pc:spChg chg="mod">
          <ac:chgData name="Catie Knight" userId="S::cknight2@kumc.edu::0de70d19-7eac-4c4e-97cc-b4e040c29304" providerId="AD" clId="Web-{6BB4229A-687F-E5FC-6906-93401AF7D9D3}" dt="2025-10-16T19:13:02.403" v="307" actId="1076"/>
          <ac:spMkLst>
            <pc:docMk/>
            <pc:sldMk cId="1247896395" sldId="297"/>
            <ac:spMk id="29" creationId="{53E454E9-8823-D5E7-B2A1-1738E048ED5B}"/>
          </ac:spMkLst>
        </pc:spChg>
        <pc:spChg chg="add mod">
          <ac:chgData name="Catie Knight" userId="S::cknight2@kumc.edu::0de70d19-7eac-4c4e-97cc-b4e040c29304" providerId="AD" clId="Web-{6BB4229A-687F-E5FC-6906-93401AF7D9D3}" dt="2025-10-16T19:12:55.418" v="305" actId="20577"/>
          <ac:spMkLst>
            <pc:docMk/>
            <pc:sldMk cId="1247896395" sldId="297"/>
            <ac:spMk id="35" creationId="{87C530E2-93CE-5CA1-9D03-0ED09B626464}"/>
          </ac:spMkLst>
        </pc:spChg>
      </pc:sldChg>
      <pc:sldChg chg="addSp delSp modSp add replId">
        <pc:chgData name="Catie Knight" userId="S::cknight2@kumc.edu::0de70d19-7eac-4c4e-97cc-b4e040c29304" providerId="AD" clId="Web-{6BB4229A-687F-E5FC-6906-93401AF7D9D3}" dt="2025-10-16T19:47:50.201" v="881" actId="20577"/>
        <pc:sldMkLst>
          <pc:docMk/>
          <pc:sldMk cId="1943646074" sldId="298"/>
        </pc:sldMkLst>
        <pc:spChg chg="mod">
          <ac:chgData name="Catie Knight" userId="S::cknight2@kumc.edu::0de70d19-7eac-4c4e-97cc-b4e040c29304" providerId="AD" clId="Web-{6BB4229A-687F-E5FC-6906-93401AF7D9D3}" dt="2025-10-16T19:34:25.059" v="751" actId="14100"/>
          <ac:spMkLst>
            <pc:docMk/>
            <pc:sldMk cId="1943646074" sldId="298"/>
            <ac:spMk id="23" creationId="{70BA616F-2C0A-B64C-6795-8AA755BE4056}"/>
          </ac:spMkLst>
        </pc:spChg>
        <pc:spChg chg="mod topLvl">
          <ac:chgData name="Catie Knight" userId="S::cknight2@kumc.edu::0de70d19-7eac-4c4e-97cc-b4e040c29304" providerId="AD" clId="Web-{6BB4229A-687F-E5FC-6906-93401AF7D9D3}" dt="2025-10-16T19:02:44.668" v="257" actId="1076"/>
          <ac:spMkLst>
            <pc:docMk/>
            <pc:sldMk cId="1943646074" sldId="298"/>
            <ac:spMk id="26" creationId="{F40F66F9-8224-C337-3C39-C527CF23913F}"/>
          </ac:spMkLst>
        </pc:spChg>
        <pc:spChg chg="mod">
          <ac:chgData name="Catie Knight" userId="S::cknight2@kumc.edu::0de70d19-7eac-4c4e-97cc-b4e040c29304" providerId="AD" clId="Web-{6BB4229A-687F-E5FC-6906-93401AF7D9D3}" dt="2025-10-16T19:10:19.418" v="280" actId="1076"/>
          <ac:spMkLst>
            <pc:docMk/>
            <pc:sldMk cId="1943646074" sldId="298"/>
            <ac:spMk id="28" creationId="{6652D68D-21C0-35C8-9AFD-1CC55E741A6F}"/>
          </ac:spMkLst>
        </pc:spChg>
        <pc:spChg chg="mod">
          <ac:chgData name="Catie Knight" userId="S::cknight2@kumc.edu::0de70d19-7eac-4c4e-97cc-b4e040c29304" providerId="AD" clId="Web-{6BB4229A-687F-E5FC-6906-93401AF7D9D3}" dt="2025-10-16T18:48:55.887" v="119" actId="1076"/>
          <ac:spMkLst>
            <pc:docMk/>
            <pc:sldMk cId="1943646074" sldId="298"/>
            <ac:spMk id="33" creationId="{02C41808-84CB-99F6-A431-C19CFED49936}"/>
          </ac:spMkLst>
        </pc:spChg>
        <pc:spChg chg="add mod">
          <ac:chgData name="Catie Knight" userId="S::cknight2@kumc.edu::0de70d19-7eac-4c4e-97cc-b4e040c29304" providerId="AD" clId="Web-{6BB4229A-687F-E5FC-6906-93401AF7D9D3}" dt="2025-10-16T19:47:50.201" v="881" actId="20577"/>
          <ac:spMkLst>
            <pc:docMk/>
            <pc:sldMk cId="1943646074" sldId="298"/>
            <ac:spMk id="35" creationId="{7996DEEC-145C-3D80-E86E-531EC3ADED52}"/>
          </ac:spMkLst>
        </pc:spChg>
        <pc:picChg chg="add mod">
          <ac:chgData name="Catie Knight" userId="S::cknight2@kumc.edu::0de70d19-7eac-4c4e-97cc-b4e040c29304" providerId="AD" clId="Web-{6BB4229A-687F-E5FC-6906-93401AF7D9D3}" dt="2025-10-16T19:34:43.450" v="753" actId="1076"/>
          <ac:picMkLst>
            <pc:docMk/>
            <pc:sldMk cId="1943646074" sldId="298"/>
            <ac:picMk id="34" creationId="{5DB497FC-D152-AC77-39FC-7225F76C8FA2}"/>
          </ac:picMkLst>
        </pc:picChg>
        <pc:picChg chg="add mod">
          <ac:chgData name="Catie Knight" userId="S::cknight2@kumc.edu::0de70d19-7eac-4c4e-97cc-b4e040c29304" providerId="AD" clId="Web-{6BB4229A-687F-E5FC-6906-93401AF7D9D3}" dt="2025-10-16T19:35:00.013" v="758" actId="1076"/>
          <ac:picMkLst>
            <pc:docMk/>
            <pc:sldMk cId="1943646074" sldId="298"/>
            <ac:picMk id="36" creationId="{3AD7ECFE-1374-4F70-DF54-57EA0BA4EDBC}"/>
          </ac:picMkLst>
        </pc:picChg>
      </pc:sldChg>
      <pc:sldChg chg="addSp delSp modSp add replId">
        <pc:chgData name="Catie Knight" userId="S::cknight2@kumc.edu::0de70d19-7eac-4c4e-97cc-b4e040c29304" providerId="AD" clId="Web-{6BB4229A-687F-E5FC-6906-93401AF7D9D3}" dt="2025-10-16T19:48:13.279" v="885" actId="1076"/>
        <pc:sldMkLst>
          <pc:docMk/>
          <pc:sldMk cId="1193590441" sldId="299"/>
        </pc:sldMkLst>
        <pc:spChg chg="mod">
          <ac:chgData name="Catie Knight" userId="S::cknight2@kumc.edu::0de70d19-7eac-4c4e-97cc-b4e040c29304" providerId="AD" clId="Web-{6BB4229A-687F-E5FC-6906-93401AF7D9D3}" dt="2025-10-16T19:24:03.028" v="634" actId="14100"/>
          <ac:spMkLst>
            <pc:docMk/>
            <pc:sldMk cId="1193590441" sldId="299"/>
            <ac:spMk id="23" creationId="{B45CFB5B-B35B-5C1C-158B-FD7598D1B977}"/>
          </ac:spMkLst>
        </pc:spChg>
        <pc:spChg chg="add mod">
          <ac:chgData name="Catie Knight" userId="S::cknight2@kumc.edu::0de70d19-7eac-4c4e-97cc-b4e040c29304" providerId="AD" clId="Web-{6BB4229A-687F-E5FC-6906-93401AF7D9D3}" dt="2025-10-16T19:48:13.247" v="883" actId="1076"/>
          <ac:spMkLst>
            <pc:docMk/>
            <pc:sldMk cId="1193590441" sldId="299"/>
            <ac:spMk id="25" creationId="{718B6D6E-DADE-9B56-D64A-A4FA5FE2174B}"/>
          </ac:spMkLst>
        </pc:spChg>
        <pc:spChg chg="add mod">
          <ac:chgData name="Catie Knight" userId="S::cknight2@kumc.edu::0de70d19-7eac-4c4e-97cc-b4e040c29304" providerId="AD" clId="Web-{6BB4229A-687F-E5FC-6906-93401AF7D9D3}" dt="2025-10-16T19:48:13.263" v="884" actId="1076"/>
          <ac:spMkLst>
            <pc:docMk/>
            <pc:sldMk cId="1193590441" sldId="299"/>
            <ac:spMk id="27" creationId="{1B00DA7B-D594-FFC6-B250-033D820312B3}"/>
          </ac:spMkLst>
        </pc:spChg>
        <pc:spChg chg="add mod">
          <ac:chgData name="Catie Knight" userId="S::cknight2@kumc.edu::0de70d19-7eac-4c4e-97cc-b4e040c29304" providerId="AD" clId="Web-{6BB4229A-687F-E5FC-6906-93401AF7D9D3}" dt="2025-10-16T19:48:13.279" v="885" actId="1076"/>
          <ac:spMkLst>
            <pc:docMk/>
            <pc:sldMk cId="1193590441" sldId="299"/>
            <ac:spMk id="29" creationId="{F42B22D7-958E-08F4-203C-EC7A608A15CA}"/>
          </ac:spMkLst>
        </pc:spChg>
        <pc:spChg chg="mod">
          <ac:chgData name="Catie Knight" userId="S::cknight2@kumc.edu::0de70d19-7eac-4c4e-97cc-b4e040c29304" providerId="AD" clId="Web-{6BB4229A-687F-E5FC-6906-93401AF7D9D3}" dt="2025-10-16T19:24:12.747" v="645" actId="20577"/>
          <ac:spMkLst>
            <pc:docMk/>
            <pc:sldMk cId="1193590441" sldId="299"/>
            <ac:spMk id="33" creationId="{992FAF74-302E-722E-D8F5-3D139D437CE7}"/>
          </ac:spMkLst>
        </pc:spChg>
        <pc:spChg chg="mod">
          <ac:chgData name="Catie Knight" userId="S::cknight2@kumc.edu::0de70d19-7eac-4c4e-97cc-b4e040c29304" providerId="AD" clId="Web-{6BB4229A-687F-E5FC-6906-93401AF7D9D3}" dt="2025-10-16T19:48:05.997" v="882" actId="1076"/>
          <ac:spMkLst>
            <pc:docMk/>
            <pc:sldMk cId="1193590441" sldId="299"/>
            <ac:spMk id="35" creationId="{FDE47852-ED1E-6DB5-6F5E-AF03CC37FBCB}"/>
          </ac:spMkLst>
        </pc:spChg>
        <pc:grpChg chg="mod">
          <ac:chgData name="Catie Knight" userId="S::cknight2@kumc.edu::0de70d19-7eac-4c4e-97cc-b4e040c29304" providerId="AD" clId="Web-{6BB4229A-687F-E5FC-6906-93401AF7D9D3}" dt="2025-10-16T19:26:59.841" v="659" actId="1076"/>
          <ac:grpSpMkLst>
            <pc:docMk/>
            <pc:sldMk cId="1193590441" sldId="299"/>
            <ac:grpSpMk id="30" creationId="{810B934D-F9DE-F6FD-2917-F1252C69AFD3}"/>
          </ac:grpSpMkLst>
        </pc:grpChg>
      </pc:sldChg>
    </pc:docChg>
  </pc:docChgLst>
  <pc:docChgLst>
    <pc:chgData name="Catie Knight" userId="S::cknight2@kumc.edu::0de70d19-7eac-4c4e-97cc-b4e040c29304" providerId="AD" clId="Web-{4844CC89-BD77-35C0-2F3E-1200F38CCD15}"/>
    <pc:docChg chg="addSld modSld">
      <pc:chgData name="Catie Knight" userId="S::cknight2@kumc.edu::0de70d19-7eac-4c4e-97cc-b4e040c29304" providerId="AD" clId="Web-{4844CC89-BD77-35C0-2F3E-1200F38CCD15}" dt="2025-10-16T21:06:22.878" v="57" actId="1076"/>
      <pc:docMkLst>
        <pc:docMk/>
      </pc:docMkLst>
      <pc:sldChg chg="addSp delSp modSp">
        <pc:chgData name="Catie Knight" userId="S::cknight2@kumc.edu::0de70d19-7eac-4c4e-97cc-b4e040c29304" providerId="AD" clId="Web-{4844CC89-BD77-35C0-2F3E-1200F38CCD15}" dt="2025-10-16T21:06:22.878" v="57" actId="1076"/>
        <pc:sldMkLst>
          <pc:docMk/>
          <pc:sldMk cId="0" sldId="287"/>
        </pc:sldMkLst>
        <pc:spChg chg="mod">
          <ac:chgData name="Catie Knight" userId="S::cknight2@kumc.edu::0de70d19-7eac-4c4e-97cc-b4e040c29304" providerId="AD" clId="Web-{4844CC89-BD77-35C0-2F3E-1200F38CCD15}" dt="2025-10-16T21:06:22.878" v="57" actId="1076"/>
          <ac:spMkLst>
            <pc:docMk/>
            <pc:sldMk cId="0" sldId="287"/>
            <ac:spMk id="9" creationId="{00000000-0000-0000-0000-000000000000}"/>
          </ac:spMkLst>
        </pc:spChg>
      </pc:sldChg>
      <pc:sldChg chg="delSp modSp add replId">
        <pc:chgData name="Catie Knight" userId="S::cknight2@kumc.edu::0de70d19-7eac-4c4e-97cc-b4e040c29304" providerId="AD" clId="Web-{4844CC89-BD77-35C0-2F3E-1200F38CCD15}" dt="2025-10-16T21:05:48.221" v="55" actId="1076"/>
        <pc:sldMkLst>
          <pc:docMk/>
          <pc:sldMk cId="2172014180" sldId="300"/>
        </pc:sldMkLst>
        <pc:spChg chg="mod">
          <ac:chgData name="Catie Knight" userId="S::cknight2@kumc.edu::0de70d19-7eac-4c4e-97cc-b4e040c29304" providerId="AD" clId="Web-{4844CC89-BD77-35C0-2F3E-1200F38CCD15}" dt="2025-10-16T21:05:40.690" v="53" actId="1076"/>
          <ac:spMkLst>
            <pc:docMk/>
            <pc:sldMk cId="2172014180" sldId="300"/>
            <ac:spMk id="8" creationId="{00A25F57-CEAE-A7F2-BA31-4223FBC20CB6}"/>
          </ac:spMkLst>
        </pc:spChg>
        <pc:spChg chg="mod">
          <ac:chgData name="Catie Knight" userId="S::cknight2@kumc.edu::0de70d19-7eac-4c4e-97cc-b4e040c29304" providerId="AD" clId="Web-{4844CC89-BD77-35C0-2F3E-1200F38CCD15}" dt="2025-10-16T21:04:16.844" v="27" actId="1076"/>
          <ac:spMkLst>
            <pc:docMk/>
            <pc:sldMk cId="2172014180" sldId="300"/>
            <ac:spMk id="9" creationId="{84360BC0-CDF8-DC26-3DDB-370EDD158A5D}"/>
          </ac:spMkLst>
        </pc:spChg>
        <pc:spChg chg="mod">
          <ac:chgData name="Catie Knight" userId="S::cknight2@kumc.edu::0de70d19-7eac-4c4e-97cc-b4e040c29304" providerId="AD" clId="Web-{4844CC89-BD77-35C0-2F3E-1200F38CCD15}" dt="2025-10-16T21:05:48.221" v="55" actId="1076"/>
          <ac:spMkLst>
            <pc:docMk/>
            <pc:sldMk cId="2172014180" sldId="300"/>
            <ac:spMk id="31" creationId="{65B90FFD-7216-65ED-11F0-205398AAA1AD}"/>
          </ac:spMkLst>
        </pc:spChg>
      </pc:sldChg>
    </pc:docChg>
  </pc:docChgLst>
  <pc:docChgLst>
    <pc:chgData name="Catie Knight" userId="S::cknight2@kumc.edu::0de70d19-7eac-4c4e-97cc-b4e040c29304" providerId="AD" clId="Web-{60AFDB80-F0BB-7FE9-CD9A-AF6168605FC1}"/>
    <pc:docChg chg="modSld">
      <pc:chgData name="Catie Knight" userId="S::cknight2@kumc.edu::0de70d19-7eac-4c4e-97cc-b4e040c29304" providerId="AD" clId="Web-{60AFDB80-F0BB-7FE9-CD9A-AF6168605FC1}" dt="2025-10-16T20:58:14.135" v="7" actId="14100"/>
      <pc:docMkLst>
        <pc:docMk/>
      </pc:docMkLst>
      <pc:sldChg chg="addSp modSp">
        <pc:chgData name="Catie Knight" userId="S::cknight2@kumc.edu::0de70d19-7eac-4c4e-97cc-b4e040c29304" providerId="AD" clId="Web-{60AFDB80-F0BB-7FE9-CD9A-AF6168605FC1}" dt="2025-10-16T20:56:51.977" v="2" actId="1076"/>
        <pc:sldMkLst>
          <pc:docMk/>
          <pc:sldMk cId="0" sldId="264"/>
        </pc:sldMkLst>
        <pc:spChg chg="add mod">
          <ac:chgData name="Catie Knight" userId="S::cknight2@kumc.edu::0de70d19-7eac-4c4e-97cc-b4e040c29304" providerId="AD" clId="Web-{60AFDB80-F0BB-7FE9-CD9A-AF6168605FC1}" dt="2025-10-16T20:56:51.977" v="2" actId="1076"/>
          <ac:spMkLst>
            <pc:docMk/>
            <pc:sldMk cId="0" sldId="264"/>
            <ac:spMk id="31" creationId="{37AD1F42-70B9-F7E1-6027-60EA7DEA6ECE}"/>
          </ac:spMkLst>
        </pc:spChg>
      </pc:sldChg>
      <pc:sldChg chg="delSp">
        <pc:chgData name="Catie Knight" userId="S::cknight2@kumc.edu::0de70d19-7eac-4c4e-97cc-b4e040c29304" providerId="AD" clId="Web-{60AFDB80-F0BB-7FE9-CD9A-AF6168605FC1}" dt="2025-10-16T20:57:38.197" v="3"/>
        <pc:sldMkLst>
          <pc:docMk/>
          <pc:sldMk cId="0" sldId="285"/>
        </pc:sldMkLst>
      </pc:sldChg>
      <pc:sldChg chg="modSp">
        <pc:chgData name="Catie Knight" userId="S::cknight2@kumc.edu::0de70d19-7eac-4c4e-97cc-b4e040c29304" providerId="AD" clId="Web-{60AFDB80-F0BB-7FE9-CD9A-AF6168605FC1}" dt="2025-10-16T20:58:14.135" v="7" actId="14100"/>
        <pc:sldMkLst>
          <pc:docMk/>
          <pc:sldMk cId="0" sldId="29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3.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5.jpe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1.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png"/><Relationship Id="rId18" Type="http://schemas.openxmlformats.org/officeDocument/2006/relationships/image" Target="../media/image6.svg"/><Relationship Id="rId3" Type="http://schemas.openxmlformats.org/officeDocument/2006/relationships/hyperlink" Target="https://www.uspreventiveservicestaskforce.org/uspstf/recommendation/prostate-cancer-screening" TargetMode="External"/><Relationship Id="rId21" Type="http://schemas.openxmlformats.org/officeDocument/2006/relationships/image" Target="../media/image9.png"/><Relationship Id="rId7" Type="http://schemas.openxmlformats.org/officeDocument/2006/relationships/image" Target="../media/image46.svg"/><Relationship Id="rId12" Type="http://schemas.openxmlformats.org/officeDocument/2006/relationships/image" Target="../media/image51.svg"/><Relationship Id="rId17" Type="http://schemas.openxmlformats.org/officeDocument/2006/relationships/image" Target="../media/image5.png"/><Relationship Id="rId2" Type="http://schemas.openxmlformats.org/officeDocument/2006/relationships/hyperlink" Target="https://www.nccn.org" TargetMode="External"/><Relationship Id="rId16" Type="http://schemas.openxmlformats.org/officeDocument/2006/relationships/image" Target="../media/image4.svg"/><Relationship Id="rId20"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svg"/><Relationship Id="rId15" Type="http://schemas.openxmlformats.org/officeDocument/2006/relationships/image" Target="../media/image3.png"/><Relationship Id="rId10" Type="http://schemas.openxmlformats.org/officeDocument/2006/relationships/image" Target="../media/image49.svg"/><Relationship Id="rId19" Type="http://schemas.openxmlformats.org/officeDocument/2006/relationships/image" Target="../media/image7.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2.svg"/><Relationship Id="rId22"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3.png"/><Relationship Id="rId18" Type="http://schemas.openxmlformats.org/officeDocument/2006/relationships/image" Target="../media/image8.svg"/><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image" Target="../media/image2.svg"/><Relationship Id="rId17" Type="http://schemas.openxmlformats.org/officeDocument/2006/relationships/image" Target="../media/image7.png"/><Relationship Id="rId2" Type="http://schemas.openxmlformats.org/officeDocument/2006/relationships/image" Target="../media/image52.png"/><Relationship Id="rId16" Type="http://schemas.openxmlformats.org/officeDocument/2006/relationships/image" Target="../media/image6.svg"/><Relationship Id="rId20"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1.png"/><Relationship Id="rId5" Type="http://schemas.openxmlformats.org/officeDocument/2006/relationships/image" Target="../media/image55.svg"/><Relationship Id="rId15" Type="http://schemas.openxmlformats.org/officeDocument/2006/relationships/image" Target="../media/image5.png"/><Relationship Id="rId10" Type="http://schemas.openxmlformats.org/officeDocument/2006/relationships/hyperlink" Target="https://www.auanet.org/guidelines-and-quality/quality-and-measurement/quality-improvement/clinical-consensus-statement-and-quality-improvement-issue-brief-(ccs-and-qiib)/shared-decision-making" TargetMode="External"/><Relationship Id="rId19" Type="http://schemas.openxmlformats.org/officeDocument/2006/relationships/image" Target="../media/image9.png"/><Relationship Id="rId4" Type="http://schemas.openxmlformats.org/officeDocument/2006/relationships/image" Target="../media/image54.png"/><Relationship Id="rId9" Type="http://schemas.openxmlformats.org/officeDocument/2006/relationships/image" Target="../media/image59.svg"/><Relationship Id="rId14" Type="http://schemas.openxmlformats.org/officeDocument/2006/relationships/image" Target="../media/image4.svg"/></Relationships>
</file>

<file path=ppt/slides/_rels/slide21.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3" Type="http://schemas.openxmlformats.org/officeDocument/2006/relationships/image" Target="../media/image61.svg"/><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hyperlink" Target="https://www.nccn.org" TargetMode="External"/><Relationship Id="rId9" Type="http://schemas.openxmlformats.org/officeDocument/2006/relationships/image" Target="../media/image5.png"/><Relationship Id="rId14" Type="http://schemas.openxmlformats.org/officeDocument/2006/relationships/image" Target="../media/image10.svg"/></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svg"/><Relationship Id="rId3" Type="http://schemas.openxmlformats.org/officeDocument/2006/relationships/image" Target="../media/image63.svg"/><Relationship Id="rId7" Type="http://schemas.openxmlformats.org/officeDocument/2006/relationships/image" Target="../media/image67.sv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6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4.svg"/><Relationship Id="rId5" Type="http://schemas.openxmlformats.org/officeDocument/2006/relationships/image" Target="../media/image65.svg"/><Relationship Id="rId1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64.png"/><Relationship Id="rId9" Type="http://schemas.openxmlformats.org/officeDocument/2006/relationships/image" Target="../media/image2.svg"/><Relationship Id="rId1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3" Type="http://schemas.openxmlformats.org/officeDocument/2006/relationships/image" Target="../media/image37.svg"/><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hyperlink" Target="https://www.nccn.org" TargetMode="External"/><Relationship Id="rId9" Type="http://schemas.openxmlformats.org/officeDocument/2006/relationships/image" Target="../media/image5.png"/><Relationship Id="rId14"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7.png"/><Relationship Id="rId3" Type="http://schemas.openxmlformats.org/officeDocument/2006/relationships/image" Target="../media/image68.png"/><Relationship Id="rId7" Type="http://schemas.openxmlformats.org/officeDocument/2006/relationships/image" Target="../media/image1.png"/><Relationship Id="rId12" Type="http://schemas.openxmlformats.org/officeDocument/2006/relationships/image" Target="../media/image6.svg"/><Relationship Id="rId2" Type="http://schemas.openxmlformats.org/officeDocument/2006/relationships/hyperlink" Target="https://www.nccn.org" TargetMode="External"/><Relationship Id="rId16"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71.svg"/><Relationship Id="rId11" Type="http://schemas.openxmlformats.org/officeDocument/2006/relationships/image" Target="../media/image5.png"/><Relationship Id="rId5" Type="http://schemas.openxmlformats.org/officeDocument/2006/relationships/image" Target="../media/image70.png"/><Relationship Id="rId15" Type="http://schemas.openxmlformats.org/officeDocument/2006/relationships/image" Target="../media/image9.png"/><Relationship Id="rId10" Type="http://schemas.openxmlformats.org/officeDocument/2006/relationships/image" Target="../media/image4.svg"/><Relationship Id="rId4" Type="http://schemas.openxmlformats.org/officeDocument/2006/relationships/image" Target="../media/image69.svg"/><Relationship Id="rId9" Type="http://schemas.openxmlformats.org/officeDocument/2006/relationships/image" Target="../media/image3.png"/><Relationship Id="rId14"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33.sv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31.svg"/><Relationship Id="rId2" Type="http://schemas.openxmlformats.org/officeDocument/2006/relationships/image" Target="../media/image32.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5" Type="http://schemas.openxmlformats.org/officeDocument/2006/relationships/image" Target="../media/image73.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72.png"/></Relationships>
</file>

<file path=ppt/slides/_rels/slide2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4.svg"/><Relationship Id="rId18" Type="http://schemas.openxmlformats.org/officeDocument/2006/relationships/image" Target="../media/image9.png"/><Relationship Id="rId3" Type="http://schemas.openxmlformats.org/officeDocument/2006/relationships/image" Target="../media/image75.svg"/><Relationship Id="rId7" Type="http://schemas.openxmlformats.org/officeDocument/2006/relationships/image" Target="../media/image79.svg"/><Relationship Id="rId12" Type="http://schemas.openxmlformats.org/officeDocument/2006/relationships/image" Target="../media/image3.png"/><Relationship Id="rId17" Type="http://schemas.openxmlformats.org/officeDocument/2006/relationships/image" Target="../media/image8.svg"/><Relationship Id="rId2" Type="http://schemas.openxmlformats.org/officeDocument/2006/relationships/image" Target="../media/image74.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2.svg"/><Relationship Id="rId5" Type="http://schemas.openxmlformats.org/officeDocument/2006/relationships/image" Target="../media/image77.svg"/><Relationship Id="rId15" Type="http://schemas.openxmlformats.org/officeDocument/2006/relationships/image" Target="../media/image6.svg"/><Relationship Id="rId10" Type="http://schemas.openxmlformats.org/officeDocument/2006/relationships/image" Target="../media/image1.png"/><Relationship Id="rId19" Type="http://schemas.openxmlformats.org/officeDocument/2006/relationships/image" Target="../media/image10.svg"/><Relationship Id="rId4" Type="http://schemas.openxmlformats.org/officeDocument/2006/relationships/image" Target="../media/image76.png"/><Relationship Id="rId9" Type="http://schemas.openxmlformats.org/officeDocument/2006/relationships/image" Target="../media/image81.svg"/><Relationship Id="rId1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75.sv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75.sv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5" Type="http://schemas.openxmlformats.org/officeDocument/2006/relationships/image" Target="../media/image37.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75.sv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1.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3.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2.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image" Target="../media/image77.svg"/><Relationship Id="rId7" Type="http://schemas.openxmlformats.org/officeDocument/2006/relationships/image" Target="../media/image2.svg"/><Relationship Id="rId12" Type="http://schemas.openxmlformats.org/officeDocument/2006/relationships/image" Target="../media/image7.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svg"/><Relationship Id="rId5" Type="http://schemas.openxmlformats.org/officeDocument/2006/relationships/image" Target="../media/image79.svg"/><Relationship Id="rId15" Type="http://schemas.openxmlformats.org/officeDocument/2006/relationships/image" Target="../media/image10.svg"/><Relationship Id="rId10" Type="http://schemas.openxmlformats.org/officeDocument/2006/relationships/image" Target="../media/image5.png"/><Relationship Id="rId4" Type="http://schemas.openxmlformats.org/officeDocument/2006/relationships/image" Target="../media/image78.png"/><Relationship Id="rId9" Type="http://schemas.openxmlformats.org/officeDocument/2006/relationships/image" Target="../media/image4.svg"/><Relationship Id="rId1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81.sv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5" Type="http://schemas.openxmlformats.org/officeDocument/2006/relationships/image" Target="../media/image37.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svg"/><Relationship Id="rId3" Type="http://schemas.openxmlformats.org/officeDocument/2006/relationships/image" Target="../media/image77.svg"/><Relationship Id="rId7" Type="http://schemas.openxmlformats.org/officeDocument/2006/relationships/image" Target="../media/image85.sv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76.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4.svg"/><Relationship Id="rId5" Type="http://schemas.openxmlformats.org/officeDocument/2006/relationships/image" Target="../media/image83.svg"/><Relationship Id="rId1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82.png"/><Relationship Id="rId9" Type="http://schemas.openxmlformats.org/officeDocument/2006/relationships/image" Target="../media/image2.svg"/><Relationship Id="rId14"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33.sv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5" Type="http://schemas.openxmlformats.org/officeDocument/2006/relationships/image" Target="../media/image87.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86.pn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33.sv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33.sv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9.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8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1.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92.sv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31.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9.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31.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2161898"/>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2008796" y="1028700"/>
            <a:ext cx="10231892" cy="4114800"/>
            <a:chOff x="0" y="0"/>
            <a:chExt cx="13642523" cy="5486400"/>
          </a:xfrm>
        </p:grpSpPr>
        <p:sp>
          <p:nvSpPr>
            <p:cNvPr id="9" name="TextBox 9"/>
            <p:cNvSpPr txBox="1"/>
            <p:nvPr/>
          </p:nvSpPr>
          <p:spPr>
            <a:xfrm>
              <a:off x="2670680" y="4379762"/>
              <a:ext cx="10971843" cy="1066654"/>
            </a:xfrm>
            <a:prstGeom prst="rect">
              <a:avLst/>
            </a:prstGeom>
          </p:spPr>
          <p:txBody>
            <a:bodyPr lIns="0" tIns="0" rIns="0" bIns="0" rtlCol="0" anchor="t">
              <a:spAutoFit/>
            </a:bodyPr>
            <a:lstStyle/>
            <a:p>
              <a:pPr algn="ctr">
                <a:lnSpc>
                  <a:spcPts val="3256"/>
                </a:lnSpc>
              </a:pPr>
              <a:r>
                <a:rPr lang="en-US" sz="2907" spc="-49">
                  <a:solidFill>
                    <a:srgbClr val="00136F"/>
                  </a:solidFill>
                  <a:latin typeface="Neue Montreal"/>
                  <a:ea typeface="Neue Montreal"/>
                  <a:cs typeface="Neue Montreal"/>
                  <a:sym typeface="Neue Montreal"/>
                </a:rPr>
                <a:t>Testing Enhanced Models of Cancer Survivorship Care for Rural Cancer Survivors in Primary Care Practice</a:t>
              </a:r>
            </a:p>
          </p:txBody>
        </p:sp>
        <p:sp>
          <p:nvSpPr>
            <p:cNvPr id="10" name="Freeform 10"/>
            <p:cNvSpPr/>
            <p:nvPr/>
          </p:nvSpPr>
          <p:spPr>
            <a:xfrm rot="-586919">
              <a:off x="2794195" y="105424"/>
              <a:ext cx="1423895" cy="2137179"/>
            </a:xfrm>
            <a:custGeom>
              <a:avLst/>
              <a:gdLst/>
              <a:ahLst/>
              <a:cxnLst/>
              <a:rect l="l" t="t" r="r" b="b"/>
              <a:pathLst>
                <a:path w="1423895" h="2137179">
                  <a:moveTo>
                    <a:pt x="0" y="0"/>
                  </a:moveTo>
                  <a:lnTo>
                    <a:pt x="1423896" y="0"/>
                  </a:lnTo>
                  <a:lnTo>
                    <a:pt x="1423896" y="2137179"/>
                  </a:lnTo>
                  <a:lnTo>
                    <a:pt x="0" y="21371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3527984">
              <a:off x="1538453" y="370355"/>
              <a:ext cx="1299381" cy="1950290"/>
            </a:xfrm>
            <a:custGeom>
              <a:avLst/>
              <a:gdLst/>
              <a:ahLst/>
              <a:cxnLst/>
              <a:rect l="l" t="t" r="r" b="b"/>
              <a:pathLst>
                <a:path w="1299381" h="1950290">
                  <a:moveTo>
                    <a:pt x="0" y="0"/>
                  </a:moveTo>
                  <a:lnTo>
                    <a:pt x="1299380" y="0"/>
                  </a:lnTo>
                  <a:lnTo>
                    <a:pt x="1299380" y="1950290"/>
                  </a:lnTo>
                  <a:lnTo>
                    <a:pt x="0" y="19502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6078961">
              <a:off x="675029" y="1220416"/>
              <a:ext cx="1193224" cy="1790956"/>
            </a:xfrm>
            <a:custGeom>
              <a:avLst/>
              <a:gdLst/>
              <a:ahLst/>
              <a:cxnLst/>
              <a:rect l="l" t="t" r="r" b="b"/>
              <a:pathLst>
                <a:path w="1193224" h="1790956">
                  <a:moveTo>
                    <a:pt x="0" y="0"/>
                  </a:moveTo>
                  <a:lnTo>
                    <a:pt x="1193225" y="0"/>
                  </a:lnTo>
                  <a:lnTo>
                    <a:pt x="1193225" y="1790955"/>
                  </a:lnTo>
                  <a:lnTo>
                    <a:pt x="0" y="17909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rot="-7906289">
              <a:off x="416843" y="2201927"/>
              <a:ext cx="1061245" cy="1592864"/>
            </a:xfrm>
            <a:custGeom>
              <a:avLst/>
              <a:gdLst/>
              <a:ahLst/>
              <a:cxnLst/>
              <a:rect l="l" t="t" r="r" b="b"/>
              <a:pathLst>
                <a:path w="1061245" h="1592864">
                  <a:moveTo>
                    <a:pt x="0" y="0"/>
                  </a:moveTo>
                  <a:lnTo>
                    <a:pt x="1061245" y="0"/>
                  </a:lnTo>
                  <a:lnTo>
                    <a:pt x="1061245" y="1592864"/>
                  </a:lnTo>
                  <a:lnTo>
                    <a:pt x="0" y="1592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10285624">
              <a:off x="648243" y="3244974"/>
              <a:ext cx="923316" cy="1385839"/>
            </a:xfrm>
            <a:custGeom>
              <a:avLst/>
              <a:gdLst/>
              <a:ahLst/>
              <a:cxnLst/>
              <a:rect l="l" t="t" r="r" b="b"/>
              <a:pathLst>
                <a:path w="923316" h="1385839">
                  <a:moveTo>
                    <a:pt x="0" y="0"/>
                  </a:moveTo>
                  <a:lnTo>
                    <a:pt x="923316" y="0"/>
                  </a:lnTo>
                  <a:lnTo>
                    <a:pt x="923316" y="1385840"/>
                  </a:lnTo>
                  <a:lnTo>
                    <a:pt x="0" y="13858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rot="-1578899">
              <a:off x="1303877" y="3897550"/>
              <a:ext cx="798251" cy="1198126"/>
            </a:xfrm>
            <a:custGeom>
              <a:avLst/>
              <a:gdLst/>
              <a:ahLst/>
              <a:cxnLst/>
              <a:rect l="l" t="t" r="r" b="b"/>
              <a:pathLst>
                <a:path w="798251" h="1198126">
                  <a:moveTo>
                    <a:pt x="0" y="0"/>
                  </a:moveTo>
                  <a:lnTo>
                    <a:pt x="798251" y="0"/>
                  </a:lnTo>
                  <a:lnTo>
                    <a:pt x="798251" y="1198125"/>
                  </a:lnTo>
                  <a:lnTo>
                    <a:pt x="0" y="11981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6" name="Freeform 16"/>
            <p:cNvSpPr/>
            <p:nvPr/>
          </p:nvSpPr>
          <p:spPr>
            <a:xfrm rot="6582263">
              <a:off x="2209035" y="4436829"/>
              <a:ext cx="711948" cy="1068589"/>
            </a:xfrm>
            <a:custGeom>
              <a:avLst/>
              <a:gdLst/>
              <a:ahLst/>
              <a:cxnLst/>
              <a:rect l="l" t="t" r="r" b="b"/>
              <a:pathLst>
                <a:path w="711948" h="1068589">
                  <a:moveTo>
                    <a:pt x="0" y="0"/>
                  </a:moveTo>
                  <a:lnTo>
                    <a:pt x="711948" y="0"/>
                  </a:lnTo>
                  <a:lnTo>
                    <a:pt x="711948" y="1068589"/>
                  </a:lnTo>
                  <a:lnTo>
                    <a:pt x="0" y="10685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7" name="TextBox 17"/>
            <p:cNvSpPr txBox="1"/>
            <p:nvPr/>
          </p:nvSpPr>
          <p:spPr>
            <a:xfrm>
              <a:off x="2040777"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K</a:t>
              </a:r>
            </a:p>
          </p:txBody>
        </p:sp>
        <p:sp>
          <p:nvSpPr>
            <p:cNvPr id="18" name="TextBox 18"/>
            <p:cNvSpPr txBox="1"/>
            <p:nvPr/>
          </p:nvSpPr>
          <p:spPr>
            <a:xfrm>
              <a:off x="3159367"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a</a:t>
              </a:r>
            </a:p>
          </p:txBody>
        </p:sp>
        <p:sp>
          <p:nvSpPr>
            <p:cNvPr id="19" name="TextBox 19"/>
            <p:cNvSpPr txBox="1"/>
            <p:nvPr/>
          </p:nvSpPr>
          <p:spPr>
            <a:xfrm>
              <a:off x="4344467"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n</a:t>
              </a:r>
            </a:p>
          </p:txBody>
        </p:sp>
        <p:sp>
          <p:nvSpPr>
            <p:cNvPr id="20" name="TextBox 20"/>
            <p:cNvSpPr txBox="1"/>
            <p:nvPr/>
          </p:nvSpPr>
          <p:spPr>
            <a:xfrm>
              <a:off x="6661129" y="2263791"/>
              <a:ext cx="1136682"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u</a:t>
              </a:r>
            </a:p>
          </p:txBody>
        </p:sp>
        <p:sp>
          <p:nvSpPr>
            <p:cNvPr id="21" name="TextBox 21"/>
            <p:cNvSpPr txBox="1"/>
            <p:nvPr/>
          </p:nvSpPr>
          <p:spPr>
            <a:xfrm>
              <a:off x="5436400"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S</a:t>
              </a:r>
            </a:p>
          </p:txBody>
        </p:sp>
        <p:sp>
          <p:nvSpPr>
            <p:cNvPr id="22" name="TextBox 22"/>
            <p:cNvSpPr txBox="1"/>
            <p:nvPr/>
          </p:nvSpPr>
          <p:spPr>
            <a:xfrm>
              <a:off x="7496656"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r</a:t>
              </a:r>
            </a:p>
          </p:txBody>
        </p:sp>
        <p:sp>
          <p:nvSpPr>
            <p:cNvPr id="23" name="TextBox 23"/>
            <p:cNvSpPr txBox="1"/>
            <p:nvPr/>
          </p:nvSpPr>
          <p:spPr>
            <a:xfrm>
              <a:off x="8404190"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v</a:t>
              </a:r>
            </a:p>
          </p:txBody>
        </p:sp>
        <p:sp>
          <p:nvSpPr>
            <p:cNvPr id="24" name="TextBox 24"/>
            <p:cNvSpPr txBox="1"/>
            <p:nvPr/>
          </p:nvSpPr>
          <p:spPr>
            <a:xfrm>
              <a:off x="9169215"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i</a:t>
              </a:r>
            </a:p>
          </p:txBody>
        </p:sp>
        <p:sp>
          <p:nvSpPr>
            <p:cNvPr id="25" name="TextBox 25"/>
            <p:cNvSpPr txBox="1"/>
            <p:nvPr/>
          </p:nvSpPr>
          <p:spPr>
            <a:xfrm>
              <a:off x="9944256"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v</a:t>
              </a:r>
            </a:p>
          </p:txBody>
        </p:sp>
        <p:sp>
          <p:nvSpPr>
            <p:cNvPr id="26" name="TextBox 26"/>
            <p:cNvSpPr txBox="1"/>
            <p:nvPr/>
          </p:nvSpPr>
          <p:spPr>
            <a:xfrm>
              <a:off x="10984452" y="2263791"/>
              <a:ext cx="1244527" cy="2396982"/>
            </a:xfrm>
            <a:prstGeom prst="rect">
              <a:avLst/>
            </a:prstGeom>
          </p:spPr>
          <p:txBody>
            <a:bodyPr lIns="0" tIns="0" rIns="0" bIns="0" rtlCol="0" anchor="t">
              <a:spAutoFit/>
            </a:bodyPr>
            <a:lstStyle/>
            <a:p>
              <a:pPr algn="ctr">
                <a:lnSpc>
                  <a:spcPts val="11796"/>
                </a:lnSpc>
                <a:spcBef>
                  <a:spcPct val="0"/>
                </a:spcBef>
              </a:pPr>
              <a:r>
                <a:rPr lang="en-US" sz="11796" b="1" spc="-412">
                  <a:solidFill>
                    <a:srgbClr val="00136F"/>
                  </a:solidFill>
                  <a:latin typeface="Univers Bold"/>
                  <a:ea typeface="Univers Bold"/>
                  <a:cs typeface="Univers Bold"/>
                  <a:sym typeface="Univers Bold"/>
                </a:rPr>
                <a:t>e</a:t>
              </a:r>
            </a:p>
          </p:txBody>
        </p:sp>
        <p:sp>
          <p:nvSpPr>
            <p:cNvPr id="27" name="TextBox 27"/>
            <p:cNvSpPr txBox="1"/>
            <p:nvPr/>
          </p:nvSpPr>
          <p:spPr>
            <a:xfrm>
              <a:off x="12189096" y="3361164"/>
              <a:ext cx="562826" cy="1073210"/>
            </a:xfrm>
            <a:prstGeom prst="rect">
              <a:avLst/>
            </a:prstGeom>
          </p:spPr>
          <p:txBody>
            <a:bodyPr lIns="0" tIns="0" rIns="0" bIns="0" rtlCol="0" anchor="t">
              <a:spAutoFit/>
            </a:bodyPr>
            <a:lstStyle/>
            <a:p>
              <a:pPr algn="ctr">
                <a:lnSpc>
                  <a:spcPts val="5986"/>
                </a:lnSpc>
                <a:spcBef>
                  <a:spcPct val="0"/>
                </a:spcBef>
              </a:pPr>
              <a:r>
                <a:rPr lang="en-US" sz="5986" spc="-209">
                  <a:solidFill>
                    <a:srgbClr val="E9A500"/>
                  </a:solidFill>
                  <a:latin typeface="Sunborn"/>
                  <a:ea typeface="Sunborn"/>
                  <a:cs typeface="Sunborn"/>
                  <a:sym typeface="Sunborn"/>
                </a:rPr>
                <a:t>2</a:t>
              </a:r>
            </a:p>
          </p:txBody>
        </p:sp>
        <p:sp>
          <p:nvSpPr>
            <p:cNvPr id="28" name="TextBox 28"/>
            <p:cNvSpPr txBox="1"/>
            <p:nvPr/>
          </p:nvSpPr>
          <p:spPr>
            <a:xfrm>
              <a:off x="12919095" y="3372192"/>
              <a:ext cx="661880" cy="1073163"/>
            </a:xfrm>
            <a:prstGeom prst="rect">
              <a:avLst/>
            </a:prstGeom>
          </p:spPr>
          <p:txBody>
            <a:bodyPr lIns="0" tIns="0" rIns="0" bIns="0" rtlCol="0" anchor="t">
              <a:spAutoFit/>
            </a:bodyPr>
            <a:lstStyle/>
            <a:p>
              <a:pPr algn="ctr">
                <a:lnSpc>
                  <a:spcPts val="5985"/>
                </a:lnSpc>
                <a:spcBef>
                  <a:spcPct val="0"/>
                </a:spcBef>
              </a:pPr>
              <a:r>
                <a:rPr lang="en-US" sz="5985" spc="-209">
                  <a:solidFill>
                    <a:srgbClr val="DC9C02"/>
                  </a:solidFill>
                  <a:latin typeface="Sunborn"/>
                  <a:ea typeface="Sunborn"/>
                  <a:cs typeface="Sunborn"/>
                  <a:sym typeface="Sunborn"/>
                </a:rPr>
                <a:t>0</a:t>
              </a:r>
            </a:p>
          </p:txBody>
        </p:sp>
        <p:sp>
          <p:nvSpPr>
            <p:cNvPr id="29" name="TextBox 29"/>
            <p:cNvSpPr txBox="1"/>
            <p:nvPr/>
          </p:nvSpPr>
          <p:spPr>
            <a:xfrm>
              <a:off x="12782696" y="3361164"/>
              <a:ext cx="184644" cy="1073163"/>
            </a:xfrm>
            <a:prstGeom prst="rect">
              <a:avLst/>
            </a:prstGeom>
          </p:spPr>
          <p:txBody>
            <a:bodyPr lIns="0" tIns="0" rIns="0" bIns="0" rtlCol="0" anchor="t">
              <a:spAutoFit/>
            </a:bodyPr>
            <a:lstStyle/>
            <a:p>
              <a:pPr algn="ctr">
                <a:lnSpc>
                  <a:spcPts val="5985"/>
                </a:lnSpc>
                <a:spcBef>
                  <a:spcPct val="0"/>
                </a:spcBef>
              </a:pPr>
              <a:r>
                <a:rPr lang="en-US" sz="5985" spc="-209">
                  <a:solidFill>
                    <a:srgbClr val="DC9C02"/>
                  </a:solidFill>
                  <a:latin typeface="Sunborn"/>
                  <a:ea typeface="Sunborn"/>
                  <a:cs typeface="Sunborn"/>
                  <a:sym typeface="Sunborn"/>
                </a:rPr>
                <a:t>.</a:t>
              </a:r>
            </a:p>
          </p:txBody>
        </p:sp>
      </p:grpSp>
      <p:sp>
        <p:nvSpPr>
          <p:cNvPr id="30" name="Freeform 30"/>
          <p:cNvSpPr/>
          <p:nvPr/>
        </p:nvSpPr>
        <p:spPr>
          <a:xfrm>
            <a:off x="14574296" y="626110"/>
            <a:ext cx="2611662" cy="1290612"/>
          </a:xfrm>
          <a:custGeom>
            <a:avLst/>
            <a:gdLst/>
            <a:ahLst/>
            <a:cxnLst/>
            <a:rect l="l" t="t" r="r" b="b"/>
            <a:pathLst>
              <a:path w="2611662" h="1290612">
                <a:moveTo>
                  <a:pt x="0" y="0"/>
                </a:moveTo>
                <a:lnTo>
                  <a:pt x="2611663" y="0"/>
                </a:lnTo>
                <a:lnTo>
                  <a:pt x="2611663" y="1290612"/>
                </a:lnTo>
                <a:lnTo>
                  <a:pt x="0" y="1290612"/>
                </a:lnTo>
                <a:lnTo>
                  <a:pt x="0" y="0"/>
                </a:lnTo>
                <a:close/>
              </a:path>
            </a:pathLst>
          </a:custGeom>
          <a:blipFill>
            <a:blip r:embed="rId12"/>
            <a:stretch>
              <a:fillRect/>
            </a:stretch>
          </a:blipFill>
        </p:spPr>
      </p:sp>
      <p:grpSp>
        <p:nvGrpSpPr>
          <p:cNvPr id="31" name="Group 31"/>
          <p:cNvGrpSpPr/>
          <p:nvPr/>
        </p:nvGrpSpPr>
        <p:grpSpPr>
          <a:xfrm>
            <a:off x="9581808" y="8906267"/>
            <a:ext cx="7677492" cy="1014823"/>
            <a:chOff x="0" y="0"/>
            <a:chExt cx="10236657" cy="1353097"/>
          </a:xfrm>
        </p:grpSpPr>
        <p:sp>
          <p:nvSpPr>
            <p:cNvPr id="32" name="Freeform 32"/>
            <p:cNvSpPr/>
            <p:nvPr/>
          </p:nvSpPr>
          <p:spPr>
            <a:xfrm>
              <a:off x="0" y="308915"/>
              <a:ext cx="2919996" cy="480941"/>
            </a:xfrm>
            <a:custGeom>
              <a:avLst/>
              <a:gdLst/>
              <a:ahLst/>
              <a:cxnLst/>
              <a:rect l="l" t="t" r="r" b="b"/>
              <a:pathLst>
                <a:path w="2919996" h="480941">
                  <a:moveTo>
                    <a:pt x="0" y="0"/>
                  </a:moveTo>
                  <a:lnTo>
                    <a:pt x="2919996" y="0"/>
                  </a:lnTo>
                  <a:lnTo>
                    <a:pt x="2919996" y="480940"/>
                  </a:lnTo>
                  <a:lnTo>
                    <a:pt x="0" y="480940"/>
                  </a:lnTo>
                  <a:lnTo>
                    <a:pt x="0" y="0"/>
                  </a:lnTo>
                  <a:close/>
                </a:path>
              </a:pathLst>
            </a:custGeom>
            <a:blipFill>
              <a:blip r:embed="rId13"/>
              <a:stretch>
                <a:fillRect/>
              </a:stretch>
            </a:blipFill>
          </p:spPr>
        </p:sp>
        <p:sp>
          <p:nvSpPr>
            <p:cNvPr id="33" name="Freeform 33"/>
            <p:cNvSpPr/>
            <p:nvPr/>
          </p:nvSpPr>
          <p:spPr>
            <a:xfrm>
              <a:off x="902578" y="907161"/>
              <a:ext cx="1114840" cy="445936"/>
            </a:xfrm>
            <a:custGeom>
              <a:avLst/>
              <a:gdLst/>
              <a:ahLst/>
              <a:cxnLst/>
              <a:rect l="l" t="t" r="r" b="b"/>
              <a:pathLst>
                <a:path w="1114840" h="445936">
                  <a:moveTo>
                    <a:pt x="0" y="0"/>
                  </a:moveTo>
                  <a:lnTo>
                    <a:pt x="1114840" y="0"/>
                  </a:lnTo>
                  <a:lnTo>
                    <a:pt x="1114840" y="445936"/>
                  </a:lnTo>
                  <a:lnTo>
                    <a:pt x="0" y="445936"/>
                  </a:lnTo>
                  <a:lnTo>
                    <a:pt x="0" y="0"/>
                  </a:lnTo>
                  <a:close/>
                </a:path>
              </a:pathLst>
            </a:custGeom>
            <a:blipFill>
              <a:blip r:embed="rId14"/>
              <a:stretch>
                <a:fillRect/>
              </a:stretch>
            </a:blipFill>
          </p:spPr>
        </p:sp>
        <p:sp>
          <p:nvSpPr>
            <p:cNvPr id="34" name="Freeform 34"/>
            <p:cNvSpPr/>
            <p:nvPr/>
          </p:nvSpPr>
          <p:spPr>
            <a:xfrm>
              <a:off x="8318311" y="308915"/>
              <a:ext cx="1918345" cy="625223"/>
            </a:xfrm>
            <a:custGeom>
              <a:avLst/>
              <a:gdLst/>
              <a:ahLst/>
              <a:cxnLst/>
              <a:rect l="l" t="t" r="r" b="b"/>
              <a:pathLst>
                <a:path w="1918345" h="625223">
                  <a:moveTo>
                    <a:pt x="0" y="0"/>
                  </a:moveTo>
                  <a:lnTo>
                    <a:pt x="1918346" y="0"/>
                  </a:lnTo>
                  <a:lnTo>
                    <a:pt x="1918346" y="625222"/>
                  </a:lnTo>
                  <a:lnTo>
                    <a:pt x="0" y="625222"/>
                  </a:lnTo>
                  <a:lnTo>
                    <a:pt x="0" y="0"/>
                  </a:lnTo>
                  <a:close/>
                </a:path>
              </a:pathLst>
            </a:custGeom>
            <a:blipFill>
              <a:blip r:embed="rId15"/>
              <a:stretch>
                <a:fillRect/>
              </a:stretch>
            </a:blipFill>
          </p:spPr>
        </p:sp>
        <p:sp>
          <p:nvSpPr>
            <p:cNvPr id="35" name="Freeform 35"/>
            <p:cNvSpPr/>
            <p:nvPr/>
          </p:nvSpPr>
          <p:spPr>
            <a:xfrm>
              <a:off x="5823191" y="0"/>
              <a:ext cx="2495120" cy="1278715"/>
            </a:xfrm>
            <a:custGeom>
              <a:avLst/>
              <a:gdLst/>
              <a:ahLst/>
              <a:cxnLst/>
              <a:rect l="l" t="t" r="r" b="b"/>
              <a:pathLst>
                <a:path w="2495120" h="1278715">
                  <a:moveTo>
                    <a:pt x="0" y="0"/>
                  </a:moveTo>
                  <a:lnTo>
                    <a:pt x="2495120" y="0"/>
                  </a:lnTo>
                  <a:lnTo>
                    <a:pt x="2495120" y="1278715"/>
                  </a:lnTo>
                  <a:lnTo>
                    <a:pt x="0" y="1278715"/>
                  </a:lnTo>
                  <a:lnTo>
                    <a:pt x="0" y="0"/>
                  </a:lnTo>
                  <a:close/>
                </a:path>
              </a:pathLst>
            </a:custGeom>
            <a:blipFill>
              <a:blip r:embed="rId16"/>
              <a:stretch>
                <a:fillRect/>
              </a:stretch>
            </a:blipFill>
          </p:spPr>
        </p:sp>
        <p:sp>
          <p:nvSpPr>
            <p:cNvPr id="36" name="Freeform 36"/>
            <p:cNvSpPr/>
            <p:nvPr/>
          </p:nvSpPr>
          <p:spPr>
            <a:xfrm>
              <a:off x="3171070" y="313419"/>
              <a:ext cx="2493047" cy="546382"/>
            </a:xfrm>
            <a:custGeom>
              <a:avLst/>
              <a:gdLst/>
              <a:ahLst/>
              <a:cxnLst/>
              <a:rect l="l" t="t" r="r" b="b"/>
              <a:pathLst>
                <a:path w="2493047" h="546382">
                  <a:moveTo>
                    <a:pt x="0" y="0"/>
                  </a:moveTo>
                  <a:lnTo>
                    <a:pt x="2493046" y="0"/>
                  </a:lnTo>
                  <a:lnTo>
                    <a:pt x="2493046" y="546382"/>
                  </a:lnTo>
                  <a:lnTo>
                    <a:pt x="0" y="546382"/>
                  </a:lnTo>
                  <a:lnTo>
                    <a:pt x="0" y="0"/>
                  </a:lnTo>
                  <a:close/>
                </a:path>
              </a:pathLst>
            </a:custGeom>
            <a:blipFill>
              <a:blip r:embed="rId17"/>
              <a:stretch>
                <a:fillRect/>
              </a:stretch>
            </a:blipFill>
          </p:spPr>
        </p:sp>
      </p:grpSp>
      <p:sp>
        <p:nvSpPr>
          <p:cNvPr id="37" name="TextBox 37"/>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grpSp>
        <p:nvGrpSpPr>
          <p:cNvPr id="38" name="Group 38"/>
          <p:cNvGrpSpPr/>
          <p:nvPr/>
        </p:nvGrpSpPr>
        <p:grpSpPr>
          <a:xfrm>
            <a:off x="4681816" y="5602213"/>
            <a:ext cx="8924368" cy="2845342"/>
            <a:chOff x="0" y="0"/>
            <a:chExt cx="11899157" cy="3793789"/>
          </a:xfrm>
        </p:grpSpPr>
        <p:sp>
          <p:nvSpPr>
            <p:cNvPr id="39" name="TextBox 39"/>
            <p:cNvSpPr txBox="1"/>
            <p:nvPr/>
          </p:nvSpPr>
          <p:spPr>
            <a:xfrm>
              <a:off x="3962086" y="645806"/>
              <a:ext cx="7937071" cy="1251088"/>
            </a:xfrm>
            <a:prstGeom prst="rect">
              <a:avLst/>
            </a:prstGeom>
          </p:spPr>
          <p:txBody>
            <a:bodyPr lIns="0" tIns="0" rIns="0" bIns="0" rtlCol="0" anchor="t">
              <a:spAutoFit/>
            </a:bodyPr>
            <a:lstStyle/>
            <a:p>
              <a:pPr algn="l">
                <a:lnSpc>
                  <a:spcPts val="3826"/>
                </a:lnSpc>
              </a:pPr>
              <a:r>
                <a:rPr lang="en-US" sz="2733" b="1" spc="150">
                  <a:solidFill>
                    <a:srgbClr val="101010"/>
                  </a:solidFill>
                  <a:latin typeface="Montserrat Bold"/>
                  <a:ea typeface="Montserrat Bold"/>
                  <a:cs typeface="Montserrat Bold"/>
                  <a:sym typeface="Montserrat Bold"/>
                </a:rPr>
                <a:t>Prostate Cancer Survivorship in Rural Primary Care</a:t>
              </a:r>
            </a:p>
          </p:txBody>
        </p:sp>
        <p:sp>
          <p:nvSpPr>
            <p:cNvPr id="40" name="TextBox 40"/>
            <p:cNvSpPr txBox="1"/>
            <p:nvPr/>
          </p:nvSpPr>
          <p:spPr>
            <a:xfrm>
              <a:off x="3962086" y="2112370"/>
              <a:ext cx="7543680" cy="1139484"/>
            </a:xfrm>
            <a:prstGeom prst="rect">
              <a:avLst/>
            </a:prstGeom>
          </p:spPr>
          <p:txBody>
            <a:bodyPr lIns="0" tIns="0" rIns="0" bIns="0" rtlCol="0" anchor="t">
              <a:spAutoFit/>
            </a:bodyPr>
            <a:lstStyle/>
            <a:p>
              <a:pPr algn="l">
                <a:lnSpc>
                  <a:spcPts val="3831"/>
                </a:lnSpc>
              </a:pPr>
              <a:r>
                <a:rPr lang="en-US" sz="2736" b="1" spc="150">
                  <a:solidFill>
                    <a:srgbClr val="101010"/>
                  </a:solidFill>
                  <a:latin typeface="Montserrat Bold"/>
                  <a:ea typeface="Montserrat Bold"/>
                  <a:cs typeface="Montserrat Bold"/>
                  <a:sym typeface="Montserrat Bold"/>
                </a:rPr>
                <a:t>Guest Speaker</a:t>
              </a:r>
            </a:p>
            <a:p>
              <a:pPr algn="l">
                <a:lnSpc>
                  <a:spcPts val="2463"/>
                </a:lnSpc>
              </a:pPr>
              <a:r>
                <a:rPr lang="en-US" sz="2736" b="1" spc="150">
                  <a:solidFill>
                    <a:srgbClr val="101010"/>
                  </a:solidFill>
                  <a:latin typeface="Montserrat Bold"/>
                  <a:ea typeface="Montserrat Bold"/>
                  <a:cs typeface="Montserrat Bold"/>
                  <a:sym typeface="Montserrat Bold"/>
                </a:rPr>
                <a:t>Richard “Jake” Fantus, MD</a:t>
              </a:r>
            </a:p>
          </p:txBody>
        </p:sp>
        <p:grpSp>
          <p:nvGrpSpPr>
            <p:cNvPr id="41" name="Group 41"/>
            <p:cNvGrpSpPr/>
            <p:nvPr/>
          </p:nvGrpSpPr>
          <p:grpSpPr>
            <a:xfrm>
              <a:off x="0" y="0"/>
              <a:ext cx="3793789" cy="3793789"/>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8"/>
                <a:stretch>
                  <a:fillRect t="-1036" b="-30865"/>
                </a:stretch>
              </a:blipFill>
            </p:spPr>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9FC24-A559-A610-8AF3-D6AD0E67EBE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98E2CC2-D354-1BF1-50CB-09E66C7AEA08}"/>
              </a:ext>
            </a:extLst>
          </p:cNvPr>
          <p:cNvGrpSpPr/>
          <p:nvPr/>
        </p:nvGrpSpPr>
        <p:grpSpPr>
          <a:xfrm>
            <a:off x="653796" y="548881"/>
            <a:ext cx="3336038" cy="1347682"/>
            <a:chOff x="0" y="0"/>
            <a:chExt cx="4448050" cy="1796909"/>
          </a:xfrm>
        </p:grpSpPr>
        <p:sp>
          <p:nvSpPr>
            <p:cNvPr id="3" name="Freeform 3">
              <a:extLst>
                <a:ext uri="{FF2B5EF4-FFF2-40B4-BE49-F238E27FC236}">
                  <a16:creationId xmlns:a16="http://schemas.microsoft.com/office/drawing/2014/main" id="{9EF6A3A1-B5DC-E26C-A46D-0555B993E394}"/>
                </a:ext>
              </a:extLst>
            </p:cNvPr>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a:extLst>
                <a:ext uri="{FF2B5EF4-FFF2-40B4-BE49-F238E27FC236}">
                  <a16:creationId xmlns:a16="http://schemas.microsoft.com/office/drawing/2014/main" id="{E5EB9FEF-22AB-CD57-2433-8321D64F4D01}"/>
                </a:ext>
              </a:extLst>
            </p:cNvPr>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a:extLst>
                <a:ext uri="{FF2B5EF4-FFF2-40B4-BE49-F238E27FC236}">
                  <a16:creationId xmlns:a16="http://schemas.microsoft.com/office/drawing/2014/main" id="{AEC1FAAF-FF74-385D-D868-FC5971039291}"/>
                </a:ext>
              </a:extLst>
            </p:cNvPr>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a:extLst>
                <a:ext uri="{FF2B5EF4-FFF2-40B4-BE49-F238E27FC236}">
                  <a16:creationId xmlns:a16="http://schemas.microsoft.com/office/drawing/2014/main" id="{1167ABA1-94C4-AEB6-D535-27EA9E3FB907}"/>
                </a:ext>
              </a:extLst>
            </p:cNvPr>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a:extLst>
                <a:ext uri="{FF2B5EF4-FFF2-40B4-BE49-F238E27FC236}">
                  <a16:creationId xmlns:a16="http://schemas.microsoft.com/office/drawing/2014/main" id="{5151E348-E3DB-19B3-0138-9F768CC27D77}"/>
                </a:ext>
              </a:extLst>
            </p:cNvPr>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a:extLst>
                <a:ext uri="{FF2B5EF4-FFF2-40B4-BE49-F238E27FC236}">
                  <a16:creationId xmlns:a16="http://schemas.microsoft.com/office/drawing/2014/main" id="{2DEF3CC0-1BEF-C717-474F-376DBB35FCBA}"/>
                </a:ext>
              </a:extLst>
            </p:cNvPr>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a:extLst>
                <a:ext uri="{FF2B5EF4-FFF2-40B4-BE49-F238E27FC236}">
                  <a16:creationId xmlns:a16="http://schemas.microsoft.com/office/drawing/2014/main" id="{755FF5D2-611A-BF31-EE25-D7E7D9EDE80A}"/>
                </a:ext>
              </a:extLst>
            </p:cNvPr>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a:extLst>
                <a:ext uri="{FF2B5EF4-FFF2-40B4-BE49-F238E27FC236}">
                  <a16:creationId xmlns:a16="http://schemas.microsoft.com/office/drawing/2014/main" id="{7E024B48-9448-71C7-64C1-5D0A416A54CC}"/>
                </a:ext>
              </a:extLst>
            </p:cNvPr>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1" name="TextBox 11">
              <a:extLst>
                <a:ext uri="{FF2B5EF4-FFF2-40B4-BE49-F238E27FC236}">
                  <a16:creationId xmlns:a16="http://schemas.microsoft.com/office/drawing/2014/main" id="{1D971029-4B9E-EBA6-AF92-73787C7B8520}"/>
                </a:ext>
              </a:extLst>
            </p:cNvPr>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2" name="TextBox 12">
              <a:extLst>
                <a:ext uri="{FF2B5EF4-FFF2-40B4-BE49-F238E27FC236}">
                  <a16:creationId xmlns:a16="http://schemas.microsoft.com/office/drawing/2014/main" id="{BB2BFE33-85E4-71CC-1FFF-09CCD6B188C8}"/>
                </a:ext>
              </a:extLst>
            </p:cNvPr>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3" name="TextBox 13">
              <a:extLst>
                <a:ext uri="{FF2B5EF4-FFF2-40B4-BE49-F238E27FC236}">
                  <a16:creationId xmlns:a16="http://schemas.microsoft.com/office/drawing/2014/main" id="{0ADF62AB-D1B7-5D2D-AEBF-54B204BFCE93}"/>
                </a:ext>
              </a:extLst>
            </p:cNvPr>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4" name="TextBox 14">
              <a:extLst>
                <a:ext uri="{FF2B5EF4-FFF2-40B4-BE49-F238E27FC236}">
                  <a16:creationId xmlns:a16="http://schemas.microsoft.com/office/drawing/2014/main" id="{EED3106B-7CD3-722F-CBCB-A1A2C752111E}"/>
                </a:ext>
              </a:extLst>
            </p:cNvPr>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5" name="TextBox 15">
              <a:extLst>
                <a:ext uri="{FF2B5EF4-FFF2-40B4-BE49-F238E27FC236}">
                  <a16:creationId xmlns:a16="http://schemas.microsoft.com/office/drawing/2014/main" id="{2B534874-B773-2C9C-DD56-DC7F331F6BC4}"/>
                </a:ext>
              </a:extLst>
            </p:cNvPr>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6" name="TextBox 16">
              <a:extLst>
                <a:ext uri="{FF2B5EF4-FFF2-40B4-BE49-F238E27FC236}">
                  <a16:creationId xmlns:a16="http://schemas.microsoft.com/office/drawing/2014/main" id="{12E5BD06-20F4-199B-3F52-0BB1EFAF797B}"/>
                </a:ext>
              </a:extLst>
            </p:cNvPr>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7" name="TextBox 17">
              <a:extLst>
                <a:ext uri="{FF2B5EF4-FFF2-40B4-BE49-F238E27FC236}">
                  <a16:creationId xmlns:a16="http://schemas.microsoft.com/office/drawing/2014/main" id="{D76D432A-2352-7D7F-F48C-61EB26989614}"/>
                </a:ext>
              </a:extLst>
            </p:cNvPr>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18" name="TextBox 18">
              <a:extLst>
                <a:ext uri="{FF2B5EF4-FFF2-40B4-BE49-F238E27FC236}">
                  <a16:creationId xmlns:a16="http://schemas.microsoft.com/office/drawing/2014/main" id="{D0DB4954-4023-748E-DA8E-4D40ADA93A71}"/>
                </a:ext>
              </a:extLst>
            </p:cNvPr>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9" name="TextBox 19">
              <a:extLst>
                <a:ext uri="{FF2B5EF4-FFF2-40B4-BE49-F238E27FC236}">
                  <a16:creationId xmlns:a16="http://schemas.microsoft.com/office/drawing/2014/main" id="{8826F4D0-037F-8BC4-04E6-7537F917BDFF}"/>
                </a:ext>
              </a:extLst>
            </p:cNvPr>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0" name="TextBox 20">
              <a:extLst>
                <a:ext uri="{FF2B5EF4-FFF2-40B4-BE49-F238E27FC236}">
                  <a16:creationId xmlns:a16="http://schemas.microsoft.com/office/drawing/2014/main" id="{96CDF16F-8B66-20DF-1A45-4FB48D09F517}"/>
                </a:ext>
              </a:extLst>
            </p:cNvPr>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1" name="TextBox 21">
              <a:extLst>
                <a:ext uri="{FF2B5EF4-FFF2-40B4-BE49-F238E27FC236}">
                  <a16:creationId xmlns:a16="http://schemas.microsoft.com/office/drawing/2014/main" id="{BE0A6168-3261-AFC4-0F90-C38E56268341}"/>
                </a:ext>
              </a:extLst>
            </p:cNvPr>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2" name="TextBox 22">
              <a:extLst>
                <a:ext uri="{FF2B5EF4-FFF2-40B4-BE49-F238E27FC236}">
                  <a16:creationId xmlns:a16="http://schemas.microsoft.com/office/drawing/2014/main" id="{9BB03C8F-C720-238A-BE55-227142F94EBA}"/>
                </a:ext>
              </a:extLst>
            </p:cNvPr>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3" name="TextBox 23">
            <a:extLst>
              <a:ext uri="{FF2B5EF4-FFF2-40B4-BE49-F238E27FC236}">
                <a16:creationId xmlns:a16="http://schemas.microsoft.com/office/drawing/2014/main" id="{6C35C400-F253-6D57-03AF-AD316286DC35}"/>
              </a:ext>
            </a:extLst>
          </p:cNvPr>
          <p:cNvSpPr txBox="1"/>
          <p:nvPr/>
        </p:nvSpPr>
        <p:spPr>
          <a:xfrm>
            <a:off x="1247416" y="2180785"/>
            <a:ext cx="10870638" cy="1464312"/>
          </a:xfrm>
          <a:prstGeom prst="rect">
            <a:avLst/>
          </a:prstGeom>
        </p:spPr>
        <p:txBody>
          <a:bodyPr wrap="square" lIns="0" tIns="0" rIns="0" bIns="0" rtlCol="0" anchor="t">
            <a:spAutoFit/>
          </a:bodyPr>
          <a:lstStyle/>
          <a:p>
            <a:pPr>
              <a:lnSpc>
                <a:spcPts val="5880"/>
              </a:lnSpc>
            </a:pPr>
            <a:r>
              <a:rPr lang="en-US" sz="4200" b="1" dirty="0">
                <a:solidFill>
                  <a:srgbClr val="00136F"/>
                </a:solidFill>
                <a:latin typeface="Montserrat Ultra-Bold"/>
                <a:ea typeface="+mn-lt"/>
                <a:cs typeface="+mn-lt"/>
                <a:sym typeface="Montserrat Ultra-Bold"/>
              </a:rPr>
              <a:t>Why Cancer Survivorship Matters in Rural Primary Care Practice</a:t>
            </a:r>
            <a:endParaRPr lang="en-US" dirty="0"/>
          </a:p>
        </p:txBody>
      </p:sp>
      <p:sp>
        <p:nvSpPr>
          <p:cNvPr id="28" name="TextBox 28">
            <a:extLst>
              <a:ext uri="{FF2B5EF4-FFF2-40B4-BE49-F238E27FC236}">
                <a16:creationId xmlns:a16="http://schemas.microsoft.com/office/drawing/2014/main" id="{E8228F65-9A31-63E6-C1E9-76942B388D03}"/>
              </a:ext>
            </a:extLst>
          </p:cNvPr>
          <p:cNvSpPr txBox="1"/>
          <p:nvPr/>
        </p:nvSpPr>
        <p:spPr>
          <a:xfrm>
            <a:off x="9700276" y="9102720"/>
            <a:ext cx="7559024" cy="514350"/>
          </a:xfrm>
          <a:prstGeom prst="rect">
            <a:avLst/>
          </a:prstGeom>
        </p:spPr>
        <p:txBody>
          <a:bodyPr lIns="0" tIns="0" rIns="0" bIns="0" rtlCol="0" anchor="t">
            <a:spAutoFit/>
          </a:bodyPr>
          <a:lstStyle/>
          <a:p>
            <a:pPr algn="l">
              <a:lnSpc>
                <a:spcPts val="1320"/>
              </a:lnSpc>
            </a:pPr>
            <a:endParaRPr/>
          </a:p>
          <a:p>
            <a:pPr algn="l">
              <a:lnSpc>
                <a:spcPts val="1320"/>
              </a:lnSpc>
            </a:pPr>
            <a:r>
              <a:rPr lang="en-US" sz="1100" spc="-38">
                <a:solidFill>
                  <a:srgbClr val="000000"/>
                </a:solidFill>
                <a:latin typeface="Univers"/>
                <a:ea typeface="Univers"/>
                <a:cs typeface="Univers"/>
                <a:sym typeface="Univers"/>
              </a:rPr>
              <a:t>A. Singh A. et.al, Care Models for Cancer Survivors. Annu Rev Med 2025 Vol. 76 Issue 1 Pages 225-241. Accession Number: 39661552 DOI: 10.1146/annurev-med-042423-044004. https://www.ncbi.nlm.nih.gov/pubmed/39661552</a:t>
            </a:r>
          </a:p>
        </p:txBody>
      </p:sp>
      <p:sp>
        <p:nvSpPr>
          <p:cNvPr id="29" name="Freeform 29">
            <a:extLst>
              <a:ext uri="{FF2B5EF4-FFF2-40B4-BE49-F238E27FC236}">
                <a16:creationId xmlns:a16="http://schemas.microsoft.com/office/drawing/2014/main" id="{53E454E9-8823-D5E7-B2A1-1738E048ED5B}"/>
              </a:ext>
            </a:extLst>
          </p:cNvPr>
          <p:cNvSpPr/>
          <p:nvPr/>
        </p:nvSpPr>
        <p:spPr>
          <a:xfrm>
            <a:off x="15195721" y="2922014"/>
            <a:ext cx="1344233" cy="1388237"/>
          </a:xfrm>
          <a:custGeom>
            <a:avLst/>
            <a:gdLst/>
            <a:ahLst/>
            <a:cxnLst/>
            <a:rect l="l" t="t" r="r" b="b"/>
            <a:pathLst>
              <a:path w="2302878" h="2346882">
                <a:moveTo>
                  <a:pt x="0" y="0"/>
                </a:moveTo>
                <a:lnTo>
                  <a:pt x="2302878" y="0"/>
                </a:lnTo>
                <a:lnTo>
                  <a:pt x="2302878" y="2346882"/>
                </a:lnTo>
                <a:lnTo>
                  <a:pt x="0" y="234688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30" name="Group 30">
            <a:extLst>
              <a:ext uri="{FF2B5EF4-FFF2-40B4-BE49-F238E27FC236}">
                <a16:creationId xmlns:a16="http://schemas.microsoft.com/office/drawing/2014/main" id="{6108D856-2283-E82B-278F-F920EF922BA7}"/>
              </a:ext>
            </a:extLst>
          </p:cNvPr>
          <p:cNvGrpSpPr/>
          <p:nvPr/>
        </p:nvGrpSpPr>
        <p:grpSpPr>
          <a:xfrm>
            <a:off x="14500955" y="2413635"/>
            <a:ext cx="2758345" cy="245871"/>
            <a:chOff x="0" y="0"/>
            <a:chExt cx="726478" cy="64756"/>
          </a:xfrm>
        </p:grpSpPr>
        <p:sp>
          <p:nvSpPr>
            <p:cNvPr id="31" name="Freeform 31">
              <a:extLst>
                <a:ext uri="{FF2B5EF4-FFF2-40B4-BE49-F238E27FC236}">
                  <a16:creationId xmlns:a16="http://schemas.microsoft.com/office/drawing/2014/main" id="{F7748DD1-ECFC-8494-0A75-9C4521B5D9E4}"/>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32" name="TextBox 32">
              <a:extLst>
                <a:ext uri="{FF2B5EF4-FFF2-40B4-BE49-F238E27FC236}">
                  <a16:creationId xmlns:a16="http://schemas.microsoft.com/office/drawing/2014/main" id="{BBCFDFFD-ED82-1E95-C8F7-28119CA147B2}"/>
                </a:ext>
              </a:extLst>
            </p:cNvPr>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33" name="TextBox 33">
            <a:extLst>
              <a:ext uri="{FF2B5EF4-FFF2-40B4-BE49-F238E27FC236}">
                <a16:creationId xmlns:a16="http://schemas.microsoft.com/office/drawing/2014/main" id="{F2D60669-72C1-8620-E79D-E594A535DC98}"/>
              </a:ext>
            </a:extLst>
          </p:cNvPr>
          <p:cNvSpPr txBox="1"/>
          <p:nvPr/>
        </p:nvSpPr>
        <p:spPr>
          <a:xfrm>
            <a:off x="13012512" y="1556521"/>
            <a:ext cx="4246788" cy="613410"/>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Introduction</a:t>
            </a:r>
          </a:p>
        </p:txBody>
      </p:sp>
      <p:sp>
        <p:nvSpPr>
          <p:cNvPr id="35" name="TextBox 34">
            <a:extLst>
              <a:ext uri="{FF2B5EF4-FFF2-40B4-BE49-F238E27FC236}">
                <a16:creationId xmlns:a16="http://schemas.microsoft.com/office/drawing/2014/main" id="{87C530E2-93CE-5CA1-9D03-0ED09B626464}"/>
              </a:ext>
            </a:extLst>
          </p:cNvPr>
          <p:cNvSpPr txBox="1"/>
          <p:nvPr/>
        </p:nvSpPr>
        <p:spPr>
          <a:xfrm>
            <a:off x="1241323" y="3877597"/>
            <a:ext cx="16432160" cy="4460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150000"/>
              </a:lnSpc>
              <a:buFont typeface=""/>
              <a:buChar char="•"/>
            </a:pPr>
            <a:r>
              <a:rPr lang="en-US" sz="2400" dirty="0">
                <a:latin typeface="Univers"/>
              </a:rPr>
              <a:t>Nearly </a:t>
            </a:r>
            <a:r>
              <a:rPr lang="en-US" sz="2400" b="1" dirty="0">
                <a:latin typeface="Univers"/>
              </a:rPr>
              <a:t>two-thirds of cancer survivors</a:t>
            </a:r>
            <a:r>
              <a:rPr lang="en-US" sz="2400" dirty="0">
                <a:latin typeface="Univers"/>
              </a:rPr>
              <a:t> are now living </a:t>
            </a:r>
            <a:r>
              <a:rPr lang="en-US" sz="2400" b="1" dirty="0">
                <a:latin typeface="Univers"/>
              </a:rPr>
              <a:t>5+ years</a:t>
            </a:r>
            <a:r>
              <a:rPr lang="en-US" sz="2400" dirty="0">
                <a:latin typeface="Univers"/>
              </a:rPr>
              <a:t> beyond diagnosis.</a:t>
            </a:r>
            <a:endParaRPr lang="en-US" sz="2400">
              <a:latin typeface="Univers"/>
              <a:ea typeface="Calibri"/>
              <a:cs typeface="Calibri"/>
            </a:endParaRPr>
          </a:p>
          <a:p>
            <a:pPr marL="685800" lvl="1" indent="-228600">
              <a:lnSpc>
                <a:spcPct val="150000"/>
              </a:lnSpc>
              <a:buFont typeface=""/>
              <a:buChar char="•"/>
            </a:pPr>
            <a:r>
              <a:rPr lang="en-US" sz="2400" dirty="0">
                <a:solidFill>
                  <a:srgbClr val="2D262A"/>
                </a:solidFill>
                <a:latin typeface="Univers"/>
              </a:rPr>
              <a:t>Survivorship care (for many survivors) is a natural extension of </a:t>
            </a:r>
            <a:r>
              <a:rPr lang="en-US" sz="2400" b="1" dirty="0">
                <a:solidFill>
                  <a:srgbClr val="2D262A"/>
                </a:solidFill>
                <a:latin typeface="Univers"/>
              </a:rPr>
              <a:t>chronic disease management.</a:t>
            </a:r>
            <a:endParaRPr lang="en-US" sz="2400" dirty="0">
              <a:latin typeface="Univers"/>
            </a:endParaRPr>
          </a:p>
          <a:p>
            <a:pPr marL="228600" indent="-228600">
              <a:lnSpc>
                <a:spcPct val="150000"/>
              </a:lnSpc>
              <a:buFont typeface=""/>
              <a:buChar char="•"/>
            </a:pPr>
            <a:r>
              <a:rPr lang="en-US" sz="2400" dirty="0">
                <a:latin typeface="Univers"/>
              </a:rPr>
              <a:t>Most rural survivors receive </a:t>
            </a:r>
            <a:r>
              <a:rPr lang="en-US" sz="2400" b="1" dirty="0">
                <a:latin typeface="Univers"/>
              </a:rPr>
              <a:t>ongoing care in primary care settings.</a:t>
            </a:r>
            <a:endParaRPr lang="en-US" sz="2400">
              <a:latin typeface="Univers"/>
              <a:ea typeface="Calibri"/>
              <a:cs typeface="Calibri"/>
            </a:endParaRPr>
          </a:p>
          <a:p>
            <a:pPr marL="228600" indent="-228600">
              <a:lnSpc>
                <a:spcPct val="150000"/>
              </a:lnSpc>
              <a:buFont typeface=""/>
              <a:buChar char="•"/>
            </a:pPr>
            <a:r>
              <a:rPr lang="en-US" sz="2400" dirty="0">
                <a:latin typeface="Univers"/>
              </a:rPr>
              <a:t>Rural primary care providers play a </a:t>
            </a:r>
            <a:r>
              <a:rPr lang="en-US" sz="2400" b="1" dirty="0">
                <a:latin typeface="Univers"/>
              </a:rPr>
              <a:t>vital role</a:t>
            </a:r>
            <a:r>
              <a:rPr lang="en-US" sz="2400" dirty="0">
                <a:latin typeface="Univers"/>
              </a:rPr>
              <a:t> in:</a:t>
            </a:r>
            <a:endParaRPr lang="en-US" sz="2400">
              <a:latin typeface="Univers"/>
              <a:ea typeface="Calibri"/>
              <a:cs typeface="Calibri"/>
            </a:endParaRPr>
          </a:p>
          <a:p>
            <a:pPr marL="685800" lvl="2" indent="-228600">
              <a:lnSpc>
                <a:spcPct val="150000"/>
              </a:lnSpc>
              <a:buFont typeface="Wingdings"/>
              <a:buChar char="§"/>
            </a:pPr>
            <a:r>
              <a:rPr lang="en-US" sz="2400" dirty="0">
                <a:latin typeface="Univers"/>
              </a:rPr>
              <a:t>Monitoring for recurrence</a:t>
            </a:r>
            <a:endParaRPr lang="en-US" sz="2400">
              <a:latin typeface="Univers"/>
              <a:ea typeface="Calibri"/>
              <a:cs typeface="Calibri"/>
            </a:endParaRPr>
          </a:p>
          <a:p>
            <a:pPr marL="685800" lvl="2" indent="-228600">
              <a:lnSpc>
                <a:spcPct val="150000"/>
              </a:lnSpc>
              <a:buFont typeface="Wingdings"/>
              <a:buChar char="§"/>
            </a:pPr>
            <a:r>
              <a:rPr lang="en-US" sz="2400" dirty="0">
                <a:latin typeface="Univers"/>
              </a:rPr>
              <a:t>Managing late and long-term treatment effects</a:t>
            </a:r>
            <a:endParaRPr lang="en-US" sz="2400">
              <a:latin typeface="Univers"/>
              <a:ea typeface="Calibri"/>
              <a:cs typeface="Calibri"/>
            </a:endParaRPr>
          </a:p>
          <a:p>
            <a:pPr marL="685800" lvl="2" indent="-228600">
              <a:lnSpc>
                <a:spcPct val="150000"/>
              </a:lnSpc>
              <a:buFont typeface="Wingdings"/>
              <a:buChar char="§"/>
            </a:pPr>
            <a:r>
              <a:rPr lang="en-US" sz="2400" dirty="0">
                <a:latin typeface="Univers"/>
              </a:rPr>
              <a:t>Addressing psychosocial and preventive care needs</a:t>
            </a:r>
            <a:endParaRPr lang="en-US" sz="2400">
              <a:latin typeface="Univers"/>
              <a:ea typeface="Calibri"/>
              <a:cs typeface="Calibri"/>
            </a:endParaRPr>
          </a:p>
          <a:p>
            <a:pPr marL="228600" indent="-228600">
              <a:lnSpc>
                <a:spcPct val="150000"/>
              </a:lnSpc>
              <a:buFont typeface=""/>
              <a:buChar char="•"/>
            </a:pPr>
            <a:r>
              <a:rPr lang="en-US" sz="2400" dirty="0">
                <a:latin typeface="Univers"/>
              </a:rPr>
              <a:t>Yet, </a:t>
            </a:r>
            <a:r>
              <a:rPr lang="en-US" sz="2400" b="1" dirty="0">
                <a:latin typeface="Univers"/>
              </a:rPr>
              <a:t>many clinics lack tailored tools, EHR supports, and resources</a:t>
            </a:r>
            <a:r>
              <a:rPr lang="en-US" sz="2400" dirty="0">
                <a:latin typeface="Univers"/>
              </a:rPr>
              <a:t> to deliver evidence-based survivorship care.</a:t>
            </a:r>
            <a:endParaRPr lang="en-US" sz="2400">
              <a:latin typeface="Univers"/>
              <a:ea typeface="Calibri"/>
              <a:cs typeface="Calibri"/>
            </a:endParaRPr>
          </a:p>
        </p:txBody>
      </p:sp>
    </p:spTree>
    <p:extLst>
      <p:ext uri="{BB962C8B-B14F-4D97-AF65-F5344CB8AC3E}">
        <p14:creationId xmlns:p14="http://schemas.microsoft.com/office/powerpoint/2010/main" val="1247896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26C16-4496-CA5F-CED3-8865C67AD67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6B65E02-33B1-CBE5-4D52-7BC7319EA70F}"/>
              </a:ext>
            </a:extLst>
          </p:cNvPr>
          <p:cNvGrpSpPr/>
          <p:nvPr/>
        </p:nvGrpSpPr>
        <p:grpSpPr>
          <a:xfrm>
            <a:off x="653796" y="548881"/>
            <a:ext cx="3336038" cy="1347682"/>
            <a:chOff x="0" y="0"/>
            <a:chExt cx="4448050" cy="1796909"/>
          </a:xfrm>
        </p:grpSpPr>
        <p:sp>
          <p:nvSpPr>
            <p:cNvPr id="3" name="Freeform 3">
              <a:extLst>
                <a:ext uri="{FF2B5EF4-FFF2-40B4-BE49-F238E27FC236}">
                  <a16:creationId xmlns:a16="http://schemas.microsoft.com/office/drawing/2014/main" id="{132609AD-6F30-664A-A62F-AE4F125CC9FB}"/>
                </a:ext>
              </a:extLst>
            </p:cNvPr>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a:extLst>
                <a:ext uri="{FF2B5EF4-FFF2-40B4-BE49-F238E27FC236}">
                  <a16:creationId xmlns:a16="http://schemas.microsoft.com/office/drawing/2014/main" id="{E1D912A0-FD34-3A07-395E-620F7434E180}"/>
                </a:ext>
              </a:extLst>
            </p:cNvPr>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a:extLst>
                <a:ext uri="{FF2B5EF4-FFF2-40B4-BE49-F238E27FC236}">
                  <a16:creationId xmlns:a16="http://schemas.microsoft.com/office/drawing/2014/main" id="{4A69FA47-550A-B9B5-6567-C5BA96AD44D5}"/>
                </a:ext>
              </a:extLst>
            </p:cNvPr>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a:extLst>
                <a:ext uri="{FF2B5EF4-FFF2-40B4-BE49-F238E27FC236}">
                  <a16:creationId xmlns:a16="http://schemas.microsoft.com/office/drawing/2014/main" id="{865E46C4-C8D8-78DF-9CF4-8154CCB7AF69}"/>
                </a:ext>
              </a:extLst>
            </p:cNvPr>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a:extLst>
                <a:ext uri="{FF2B5EF4-FFF2-40B4-BE49-F238E27FC236}">
                  <a16:creationId xmlns:a16="http://schemas.microsoft.com/office/drawing/2014/main" id="{A0ECA236-4808-5490-A264-A0565AE2F250}"/>
                </a:ext>
              </a:extLst>
            </p:cNvPr>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a:extLst>
                <a:ext uri="{FF2B5EF4-FFF2-40B4-BE49-F238E27FC236}">
                  <a16:creationId xmlns:a16="http://schemas.microsoft.com/office/drawing/2014/main" id="{C8A0A112-C12C-6E07-B63C-87E54E7BAD70}"/>
                </a:ext>
              </a:extLst>
            </p:cNvPr>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a:extLst>
                <a:ext uri="{FF2B5EF4-FFF2-40B4-BE49-F238E27FC236}">
                  <a16:creationId xmlns:a16="http://schemas.microsoft.com/office/drawing/2014/main" id="{F8611AAA-D571-4923-4719-6735E6C1849C}"/>
                </a:ext>
              </a:extLst>
            </p:cNvPr>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a:extLst>
                <a:ext uri="{FF2B5EF4-FFF2-40B4-BE49-F238E27FC236}">
                  <a16:creationId xmlns:a16="http://schemas.microsoft.com/office/drawing/2014/main" id="{52222979-39E7-CBA8-F3CA-43F29143E368}"/>
                </a:ext>
              </a:extLst>
            </p:cNvPr>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1" name="TextBox 11">
              <a:extLst>
                <a:ext uri="{FF2B5EF4-FFF2-40B4-BE49-F238E27FC236}">
                  <a16:creationId xmlns:a16="http://schemas.microsoft.com/office/drawing/2014/main" id="{588E9C68-12C1-11AB-7710-3317EE93EE7B}"/>
                </a:ext>
              </a:extLst>
            </p:cNvPr>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2" name="TextBox 12">
              <a:extLst>
                <a:ext uri="{FF2B5EF4-FFF2-40B4-BE49-F238E27FC236}">
                  <a16:creationId xmlns:a16="http://schemas.microsoft.com/office/drawing/2014/main" id="{8950AB76-1BBD-6D7F-4C6D-1727A2909567}"/>
                </a:ext>
              </a:extLst>
            </p:cNvPr>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3" name="TextBox 13">
              <a:extLst>
                <a:ext uri="{FF2B5EF4-FFF2-40B4-BE49-F238E27FC236}">
                  <a16:creationId xmlns:a16="http://schemas.microsoft.com/office/drawing/2014/main" id="{91AB2255-8E70-B454-366E-6C8B9A661C53}"/>
                </a:ext>
              </a:extLst>
            </p:cNvPr>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4" name="TextBox 14">
              <a:extLst>
                <a:ext uri="{FF2B5EF4-FFF2-40B4-BE49-F238E27FC236}">
                  <a16:creationId xmlns:a16="http://schemas.microsoft.com/office/drawing/2014/main" id="{23105202-90FA-A4C0-F295-C13F9AB2377C}"/>
                </a:ext>
              </a:extLst>
            </p:cNvPr>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5" name="TextBox 15">
              <a:extLst>
                <a:ext uri="{FF2B5EF4-FFF2-40B4-BE49-F238E27FC236}">
                  <a16:creationId xmlns:a16="http://schemas.microsoft.com/office/drawing/2014/main" id="{68E71F0C-D61B-B3AD-DB41-083BFC3F1788}"/>
                </a:ext>
              </a:extLst>
            </p:cNvPr>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6" name="TextBox 16">
              <a:extLst>
                <a:ext uri="{FF2B5EF4-FFF2-40B4-BE49-F238E27FC236}">
                  <a16:creationId xmlns:a16="http://schemas.microsoft.com/office/drawing/2014/main" id="{C87D9358-DC23-2B28-2733-A3D42C461F99}"/>
                </a:ext>
              </a:extLst>
            </p:cNvPr>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7" name="TextBox 17">
              <a:extLst>
                <a:ext uri="{FF2B5EF4-FFF2-40B4-BE49-F238E27FC236}">
                  <a16:creationId xmlns:a16="http://schemas.microsoft.com/office/drawing/2014/main" id="{41F96E4B-2DE5-1582-5911-D9979D5D5064}"/>
                </a:ext>
              </a:extLst>
            </p:cNvPr>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18" name="TextBox 18">
              <a:extLst>
                <a:ext uri="{FF2B5EF4-FFF2-40B4-BE49-F238E27FC236}">
                  <a16:creationId xmlns:a16="http://schemas.microsoft.com/office/drawing/2014/main" id="{B904D405-AE8D-E56B-7AC6-EE3CCB7ECAAB}"/>
                </a:ext>
              </a:extLst>
            </p:cNvPr>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9" name="TextBox 19">
              <a:extLst>
                <a:ext uri="{FF2B5EF4-FFF2-40B4-BE49-F238E27FC236}">
                  <a16:creationId xmlns:a16="http://schemas.microsoft.com/office/drawing/2014/main" id="{D52867E5-25EC-2C3B-A6E1-9F7E5E3E77C0}"/>
                </a:ext>
              </a:extLst>
            </p:cNvPr>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0" name="TextBox 20">
              <a:extLst>
                <a:ext uri="{FF2B5EF4-FFF2-40B4-BE49-F238E27FC236}">
                  <a16:creationId xmlns:a16="http://schemas.microsoft.com/office/drawing/2014/main" id="{AF088434-0550-7239-1009-005E0C42EC13}"/>
                </a:ext>
              </a:extLst>
            </p:cNvPr>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1" name="TextBox 21">
              <a:extLst>
                <a:ext uri="{FF2B5EF4-FFF2-40B4-BE49-F238E27FC236}">
                  <a16:creationId xmlns:a16="http://schemas.microsoft.com/office/drawing/2014/main" id="{CC45849D-450F-EA10-04F6-E99A063E088B}"/>
                </a:ext>
              </a:extLst>
            </p:cNvPr>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2" name="TextBox 22">
              <a:extLst>
                <a:ext uri="{FF2B5EF4-FFF2-40B4-BE49-F238E27FC236}">
                  <a16:creationId xmlns:a16="http://schemas.microsoft.com/office/drawing/2014/main" id="{52BD168F-03D2-C81C-1E89-C88BB858143E}"/>
                </a:ext>
              </a:extLst>
            </p:cNvPr>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3" name="TextBox 23">
            <a:extLst>
              <a:ext uri="{FF2B5EF4-FFF2-40B4-BE49-F238E27FC236}">
                <a16:creationId xmlns:a16="http://schemas.microsoft.com/office/drawing/2014/main" id="{70BA616F-2C0A-B64C-6795-8AA755BE4056}"/>
              </a:ext>
            </a:extLst>
          </p:cNvPr>
          <p:cNvSpPr txBox="1"/>
          <p:nvPr/>
        </p:nvSpPr>
        <p:spPr>
          <a:xfrm>
            <a:off x="1031756" y="2193075"/>
            <a:ext cx="10349806" cy="1464312"/>
          </a:xfrm>
          <a:prstGeom prst="rect">
            <a:avLst/>
          </a:prstGeom>
        </p:spPr>
        <p:txBody>
          <a:bodyPr wrap="square" lIns="0" tIns="0" rIns="0" bIns="0" rtlCol="0" anchor="t">
            <a:spAutoFit/>
          </a:bodyPr>
          <a:lstStyle/>
          <a:p>
            <a:pPr>
              <a:lnSpc>
                <a:spcPts val="5880"/>
              </a:lnSpc>
            </a:pPr>
            <a:r>
              <a:rPr lang="en-US" sz="4200" b="1" dirty="0">
                <a:solidFill>
                  <a:srgbClr val="00136F"/>
                </a:solidFill>
                <a:latin typeface="Montserrat Ultra-Bold"/>
                <a:ea typeface="+mn-lt"/>
                <a:cs typeface="+mn-lt"/>
                <a:sym typeface="Montserrat Ultra-Bold"/>
              </a:rPr>
              <a:t>Advancing Survivorship Care through Research </a:t>
            </a:r>
            <a:endParaRPr lang="en-US" dirty="0"/>
          </a:p>
        </p:txBody>
      </p:sp>
      <p:sp>
        <p:nvSpPr>
          <p:cNvPr id="26" name="TextBox 26">
            <a:extLst>
              <a:ext uri="{FF2B5EF4-FFF2-40B4-BE49-F238E27FC236}">
                <a16:creationId xmlns:a16="http://schemas.microsoft.com/office/drawing/2014/main" id="{F40F66F9-8224-C337-3C39-C527CF23913F}"/>
              </a:ext>
            </a:extLst>
          </p:cNvPr>
          <p:cNvSpPr txBox="1"/>
          <p:nvPr/>
        </p:nvSpPr>
        <p:spPr>
          <a:xfrm>
            <a:off x="1031756" y="4033666"/>
            <a:ext cx="6451618" cy="2585323"/>
          </a:xfrm>
          <a:prstGeom prst="rect">
            <a:avLst/>
          </a:prstGeom>
        </p:spPr>
        <p:txBody>
          <a:bodyPr wrap="square" lIns="0" tIns="0" rIns="0" bIns="0" rtlCol="0" anchor="t">
            <a:spAutoFit/>
          </a:bodyPr>
          <a:lstStyle/>
          <a:p>
            <a:r>
              <a:rPr lang="en-US" sz="2400" b="1" dirty="0">
                <a:solidFill>
                  <a:srgbClr val="2D262A"/>
                </a:solidFill>
                <a:latin typeface="Univers"/>
                <a:ea typeface="+mn-lt"/>
                <a:cs typeface="+mn-lt"/>
                <a:sym typeface="Univers"/>
              </a:rPr>
              <a:t>KanSurvive (2019–2023)</a:t>
            </a:r>
            <a:endParaRPr lang="en-US" sz="2400" b="1" dirty="0">
              <a:solidFill>
                <a:srgbClr val="2D262A"/>
              </a:solidFill>
              <a:latin typeface="Univers"/>
              <a:ea typeface="Calibri"/>
              <a:cs typeface="Calibri"/>
            </a:endParaRPr>
          </a:p>
          <a:p>
            <a:endParaRPr lang="en-US" sz="2400" b="1" dirty="0">
              <a:solidFill>
                <a:srgbClr val="2D262A"/>
              </a:solidFill>
              <a:latin typeface="Univers"/>
              <a:ea typeface="+mn-lt"/>
              <a:cs typeface="+mn-lt"/>
            </a:endParaRPr>
          </a:p>
          <a:p>
            <a:pPr lvl="1">
              <a:buFont typeface="Wingdings"/>
              <a:buChar char="Ø"/>
            </a:pPr>
            <a:r>
              <a:rPr lang="en-US" sz="2400" dirty="0">
                <a:solidFill>
                  <a:srgbClr val="2D262A"/>
                </a:solidFill>
                <a:latin typeface="Univers"/>
                <a:ea typeface="+mn-lt"/>
                <a:cs typeface="+mn-lt"/>
                <a:sym typeface="Univers"/>
              </a:rPr>
              <a:t>Engaged 12 rural practices in virtual education and practice facilitation.</a:t>
            </a:r>
            <a:endParaRPr lang="en-US" sz="2400" dirty="0">
              <a:solidFill>
                <a:srgbClr val="2D262A"/>
              </a:solidFill>
              <a:latin typeface="Univers"/>
              <a:ea typeface="Calibri"/>
              <a:cs typeface="Calibri"/>
            </a:endParaRPr>
          </a:p>
          <a:p>
            <a:pPr lvl="1"/>
            <a:endParaRPr lang="en-US" sz="2400" dirty="0">
              <a:solidFill>
                <a:srgbClr val="2D262A"/>
              </a:solidFill>
              <a:latin typeface="Univers"/>
              <a:ea typeface="+mn-lt"/>
              <a:cs typeface="+mn-lt"/>
            </a:endParaRPr>
          </a:p>
          <a:p>
            <a:pPr lvl="1">
              <a:buFont typeface="Wingdings"/>
              <a:buChar char="Ø"/>
            </a:pPr>
            <a:r>
              <a:rPr lang="en-US" sz="2400" dirty="0">
                <a:solidFill>
                  <a:srgbClr val="2D262A"/>
                </a:solidFill>
                <a:latin typeface="Univers"/>
                <a:ea typeface="+mn-lt"/>
                <a:cs typeface="+mn-lt"/>
                <a:sym typeface="Univers"/>
              </a:rPr>
              <a:t>Improved provider knowledge and confidence in survivorship care.</a:t>
            </a:r>
            <a:endParaRPr lang="en-US" sz="2400" dirty="0">
              <a:latin typeface="Univers"/>
              <a:ea typeface="Calibri"/>
              <a:cs typeface="Calibri"/>
            </a:endParaRPr>
          </a:p>
        </p:txBody>
      </p:sp>
      <p:sp>
        <p:nvSpPr>
          <p:cNvPr id="28" name="TextBox 28">
            <a:extLst>
              <a:ext uri="{FF2B5EF4-FFF2-40B4-BE49-F238E27FC236}">
                <a16:creationId xmlns:a16="http://schemas.microsoft.com/office/drawing/2014/main" id="{6652D68D-21C0-35C8-9AFD-1CC55E741A6F}"/>
              </a:ext>
            </a:extLst>
          </p:cNvPr>
          <p:cNvSpPr txBox="1"/>
          <p:nvPr/>
        </p:nvSpPr>
        <p:spPr>
          <a:xfrm>
            <a:off x="9959069" y="9469342"/>
            <a:ext cx="7559024" cy="185948"/>
          </a:xfrm>
          <a:prstGeom prst="rect">
            <a:avLst/>
          </a:prstGeom>
        </p:spPr>
        <p:txBody>
          <a:bodyPr lIns="0" tIns="0" rIns="0" bIns="0" rtlCol="0" anchor="t">
            <a:spAutoFit/>
          </a:bodyPr>
          <a:lstStyle/>
          <a:p>
            <a:pPr>
              <a:lnSpc>
                <a:spcPts val="1320"/>
              </a:lnSpc>
            </a:pPr>
            <a:r>
              <a:rPr lang="en-US" dirty="0">
                <a:solidFill>
                  <a:srgbClr val="000000"/>
                </a:solidFill>
                <a:latin typeface="Calibri"/>
                <a:ea typeface="Calibri"/>
                <a:cs typeface="Calibri"/>
                <a:sym typeface="Univers"/>
              </a:rPr>
              <a:t>ADD PUBS</a:t>
            </a:r>
            <a:endParaRPr lang="en-US" dirty="0">
              <a:latin typeface="Calibri"/>
              <a:ea typeface="Calibri"/>
              <a:cs typeface="Calibri"/>
            </a:endParaRPr>
          </a:p>
        </p:txBody>
      </p:sp>
      <p:grpSp>
        <p:nvGrpSpPr>
          <p:cNvPr id="30" name="Group 30">
            <a:extLst>
              <a:ext uri="{FF2B5EF4-FFF2-40B4-BE49-F238E27FC236}">
                <a16:creationId xmlns:a16="http://schemas.microsoft.com/office/drawing/2014/main" id="{89AF48BE-2533-4253-6505-446B63981907}"/>
              </a:ext>
            </a:extLst>
          </p:cNvPr>
          <p:cNvGrpSpPr/>
          <p:nvPr/>
        </p:nvGrpSpPr>
        <p:grpSpPr>
          <a:xfrm>
            <a:off x="14500955" y="2413635"/>
            <a:ext cx="2758345" cy="245871"/>
            <a:chOff x="0" y="0"/>
            <a:chExt cx="726478" cy="64756"/>
          </a:xfrm>
        </p:grpSpPr>
        <p:sp>
          <p:nvSpPr>
            <p:cNvPr id="31" name="Freeform 31">
              <a:extLst>
                <a:ext uri="{FF2B5EF4-FFF2-40B4-BE49-F238E27FC236}">
                  <a16:creationId xmlns:a16="http://schemas.microsoft.com/office/drawing/2014/main" id="{BC44B3A5-43ED-C10A-6EE7-1FF1806E1075}"/>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32" name="TextBox 32">
              <a:extLst>
                <a:ext uri="{FF2B5EF4-FFF2-40B4-BE49-F238E27FC236}">
                  <a16:creationId xmlns:a16="http://schemas.microsoft.com/office/drawing/2014/main" id="{B3190C6F-5AF9-6AFD-E135-0A0E7EDDFFC6}"/>
                </a:ext>
              </a:extLst>
            </p:cNvPr>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33" name="TextBox 33">
            <a:extLst>
              <a:ext uri="{FF2B5EF4-FFF2-40B4-BE49-F238E27FC236}">
                <a16:creationId xmlns:a16="http://schemas.microsoft.com/office/drawing/2014/main" id="{02C41808-84CB-99F6-A431-C19CFED49936}"/>
              </a:ext>
            </a:extLst>
          </p:cNvPr>
          <p:cNvSpPr txBox="1"/>
          <p:nvPr/>
        </p:nvSpPr>
        <p:spPr>
          <a:xfrm>
            <a:off x="11395059" y="952672"/>
            <a:ext cx="5842675" cy="1242328"/>
          </a:xfrm>
          <a:prstGeom prst="rect">
            <a:avLst/>
          </a:prstGeom>
        </p:spPr>
        <p:txBody>
          <a:bodyPr wrap="square" lIns="0" tIns="0" rIns="0" bIns="0" rtlCol="0" anchor="t">
            <a:spAutoFit/>
          </a:bodyPr>
          <a:lstStyle/>
          <a:p>
            <a:pPr algn="r">
              <a:lnSpc>
                <a:spcPts val="5040"/>
              </a:lnSpc>
            </a:pPr>
            <a:r>
              <a:rPr lang="en-US" sz="3600" b="1" dirty="0">
                <a:solidFill>
                  <a:srgbClr val="101010"/>
                </a:solidFill>
                <a:latin typeface="Montserrat Bold"/>
                <a:ea typeface="+mn-lt"/>
                <a:cs typeface="+mn-lt"/>
                <a:sym typeface="Montserrat Bold"/>
              </a:rPr>
              <a:t>The KanSurvive Project Journey</a:t>
            </a:r>
            <a:endParaRPr lang="en-US">
              <a:ea typeface="Calibri"/>
              <a:cs typeface="Calibri"/>
            </a:endParaRPr>
          </a:p>
        </p:txBody>
      </p:sp>
      <p:pic>
        <p:nvPicPr>
          <p:cNvPr id="34" name="Picture 33" descr="A screenshot of a cell phone&#10;&#10;AI-generated content may be incorrect.">
            <a:extLst>
              <a:ext uri="{FF2B5EF4-FFF2-40B4-BE49-F238E27FC236}">
                <a16:creationId xmlns:a16="http://schemas.microsoft.com/office/drawing/2014/main" id="{5DB497FC-D152-AC77-39FC-7225F76C8FA2}"/>
              </a:ext>
            </a:extLst>
          </p:cNvPr>
          <p:cNvPicPr>
            <a:picLocks noChangeAspect="1"/>
          </p:cNvPicPr>
          <p:nvPr/>
        </p:nvPicPr>
        <p:blipFill>
          <a:blip r:embed="rId12"/>
          <a:stretch>
            <a:fillRect/>
          </a:stretch>
        </p:blipFill>
        <p:spPr>
          <a:xfrm>
            <a:off x="7490064" y="3339500"/>
            <a:ext cx="8419024" cy="2249339"/>
          </a:xfrm>
          <a:prstGeom prst="rect">
            <a:avLst/>
          </a:prstGeom>
        </p:spPr>
      </p:pic>
      <p:sp>
        <p:nvSpPr>
          <p:cNvPr id="35" name="TextBox 26">
            <a:extLst>
              <a:ext uri="{FF2B5EF4-FFF2-40B4-BE49-F238E27FC236}">
                <a16:creationId xmlns:a16="http://schemas.microsoft.com/office/drawing/2014/main" id="{7996DEEC-145C-3D80-E86E-531EC3ADED52}"/>
              </a:ext>
            </a:extLst>
          </p:cNvPr>
          <p:cNvSpPr txBox="1"/>
          <p:nvPr/>
        </p:nvSpPr>
        <p:spPr>
          <a:xfrm>
            <a:off x="1031756" y="7031345"/>
            <a:ext cx="11950955" cy="2215991"/>
          </a:xfrm>
          <a:prstGeom prst="rect">
            <a:avLst/>
          </a:prstGeom>
        </p:spPr>
        <p:txBody>
          <a:bodyPr wrap="square" lIns="0" tIns="0" rIns="0" bIns="0" rtlCol="0" anchor="t">
            <a:spAutoFit/>
          </a:bodyPr>
          <a:lstStyle/>
          <a:p>
            <a:r>
              <a:rPr lang="en-US" sz="2400" b="1" dirty="0">
                <a:solidFill>
                  <a:srgbClr val="2D262A"/>
                </a:solidFill>
                <a:latin typeface="Univers"/>
                <a:ea typeface="+mn-lt"/>
                <a:cs typeface="+mn-lt"/>
                <a:sym typeface="Univers"/>
              </a:rPr>
              <a:t>KanSurvive 2.0 (2023–2028)</a:t>
            </a:r>
            <a:endParaRPr lang="en-US" sz="2400" b="1" dirty="0">
              <a:solidFill>
                <a:srgbClr val="2D262A"/>
              </a:solidFill>
              <a:latin typeface="Univers"/>
              <a:ea typeface="Calibri"/>
              <a:cs typeface="Calibri"/>
            </a:endParaRPr>
          </a:p>
          <a:p>
            <a:endParaRPr lang="en-US" sz="2400" b="1" dirty="0">
              <a:solidFill>
                <a:srgbClr val="2D262A"/>
              </a:solidFill>
              <a:latin typeface="Univers"/>
              <a:ea typeface="+mn-lt"/>
              <a:cs typeface="+mn-lt"/>
            </a:endParaRPr>
          </a:p>
          <a:p>
            <a:pPr marL="914400" lvl="1" indent="-457200">
              <a:buFont typeface="Wingdings"/>
              <a:buChar char="Ø"/>
            </a:pPr>
            <a:r>
              <a:rPr lang="en-US" sz="2400" dirty="0">
                <a:solidFill>
                  <a:srgbClr val="2D262A"/>
                </a:solidFill>
                <a:latin typeface="Univers"/>
                <a:ea typeface="+mn-lt"/>
                <a:cs typeface="+mn-lt"/>
                <a:sym typeface="Univers"/>
              </a:rPr>
              <a:t>Expanding to 16 rural primary care clinics.</a:t>
            </a:r>
            <a:endParaRPr lang="en-US" sz="2400">
              <a:latin typeface="Univers"/>
              <a:ea typeface="Calibri"/>
              <a:cs typeface="Calibri"/>
            </a:endParaRPr>
          </a:p>
          <a:p>
            <a:pPr lvl="1"/>
            <a:endParaRPr lang="en-US" sz="2400" dirty="0">
              <a:solidFill>
                <a:srgbClr val="2D262A"/>
              </a:solidFill>
              <a:latin typeface="Univers"/>
              <a:ea typeface="+mn-lt"/>
              <a:cs typeface="+mn-lt"/>
            </a:endParaRPr>
          </a:p>
          <a:p>
            <a:pPr marL="914400" lvl="1" indent="-457200">
              <a:buFont typeface="Wingdings"/>
              <a:buChar char="Ø"/>
            </a:pPr>
            <a:r>
              <a:rPr lang="en-US" sz="2400" dirty="0">
                <a:solidFill>
                  <a:srgbClr val="2D262A"/>
                </a:solidFill>
                <a:latin typeface="Univers"/>
                <a:ea typeface="+mn-lt"/>
                <a:cs typeface="+mn-lt"/>
                <a:sym typeface="Univers"/>
              </a:rPr>
              <a:t>Testing implementation strategies (AI and virtual scribes, team-based care) to improve </a:t>
            </a:r>
            <a:r>
              <a:rPr lang="en-US" sz="2400" b="1" dirty="0">
                <a:solidFill>
                  <a:srgbClr val="2D262A"/>
                </a:solidFill>
                <a:latin typeface="Univers"/>
                <a:ea typeface="+mn-lt"/>
                <a:cs typeface="+mn-lt"/>
                <a:sym typeface="Univers"/>
              </a:rPr>
              <a:t>guideline-concordant survivorship care</a:t>
            </a:r>
            <a:r>
              <a:rPr lang="en-US" sz="2400" dirty="0">
                <a:solidFill>
                  <a:srgbClr val="2D262A"/>
                </a:solidFill>
                <a:latin typeface="Univers"/>
                <a:ea typeface="+mn-lt"/>
                <a:cs typeface="+mn-lt"/>
                <a:sym typeface="Univers"/>
              </a:rPr>
              <a:t>.</a:t>
            </a:r>
            <a:endParaRPr lang="en-US" sz="2400">
              <a:latin typeface="Univers"/>
              <a:ea typeface="Calibri"/>
              <a:cs typeface="Calibri"/>
            </a:endParaRPr>
          </a:p>
        </p:txBody>
      </p:sp>
      <p:pic>
        <p:nvPicPr>
          <p:cNvPr id="36" name="Picture 35" descr="A diagram of a diagram&#10;&#10;Description automatically generated">
            <a:extLst>
              <a:ext uri="{FF2B5EF4-FFF2-40B4-BE49-F238E27FC236}">
                <a16:creationId xmlns:a16="http://schemas.microsoft.com/office/drawing/2014/main" id="{3AD7ECFE-1374-4F70-DF54-57EA0BA4EDBC}"/>
              </a:ext>
            </a:extLst>
          </p:cNvPr>
          <p:cNvPicPr>
            <a:picLocks noChangeAspect="1"/>
          </p:cNvPicPr>
          <p:nvPr/>
        </p:nvPicPr>
        <p:blipFill>
          <a:blip r:embed="rId13"/>
          <a:stretch>
            <a:fillRect/>
          </a:stretch>
        </p:blipFill>
        <p:spPr>
          <a:xfrm>
            <a:off x="9595268" y="5815462"/>
            <a:ext cx="7551349" cy="2581096"/>
          </a:xfrm>
          <a:prstGeom prst="rect">
            <a:avLst/>
          </a:prstGeom>
        </p:spPr>
      </p:pic>
    </p:spTree>
    <p:extLst>
      <p:ext uri="{BB962C8B-B14F-4D97-AF65-F5344CB8AC3E}">
        <p14:creationId xmlns:p14="http://schemas.microsoft.com/office/powerpoint/2010/main" val="194364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DCBF5-5DF6-3051-DD14-25F13E3EE8E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A155034-3A98-38B0-3819-59F11EAD5904}"/>
              </a:ext>
            </a:extLst>
          </p:cNvPr>
          <p:cNvGrpSpPr/>
          <p:nvPr/>
        </p:nvGrpSpPr>
        <p:grpSpPr>
          <a:xfrm>
            <a:off x="653796" y="548881"/>
            <a:ext cx="3336038" cy="1347682"/>
            <a:chOff x="0" y="0"/>
            <a:chExt cx="4448050" cy="1796909"/>
          </a:xfrm>
        </p:grpSpPr>
        <p:sp>
          <p:nvSpPr>
            <p:cNvPr id="3" name="Freeform 3">
              <a:extLst>
                <a:ext uri="{FF2B5EF4-FFF2-40B4-BE49-F238E27FC236}">
                  <a16:creationId xmlns:a16="http://schemas.microsoft.com/office/drawing/2014/main" id="{11FA91F0-B256-A524-DD37-BF35AE102E4A}"/>
                </a:ext>
              </a:extLst>
            </p:cNvPr>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a:extLst>
                <a:ext uri="{FF2B5EF4-FFF2-40B4-BE49-F238E27FC236}">
                  <a16:creationId xmlns:a16="http://schemas.microsoft.com/office/drawing/2014/main" id="{0FF0F4BA-E19A-43D1-5C58-AD16D6CE5745}"/>
                </a:ext>
              </a:extLst>
            </p:cNvPr>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a:extLst>
                <a:ext uri="{FF2B5EF4-FFF2-40B4-BE49-F238E27FC236}">
                  <a16:creationId xmlns:a16="http://schemas.microsoft.com/office/drawing/2014/main" id="{3392C12B-595A-C612-D0F8-166C8EBF5718}"/>
                </a:ext>
              </a:extLst>
            </p:cNvPr>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a:extLst>
                <a:ext uri="{FF2B5EF4-FFF2-40B4-BE49-F238E27FC236}">
                  <a16:creationId xmlns:a16="http://schemas.microsoft.com/office/drawing/2014/main" id="{F6C11F8E-6E73-C691-5D6B-F75104297CEE}"/>
                </a:ext>
              </a:extLst>
            </p:cNvPr>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a:extLst>
                <a:ext uri="{FF2B5EF4-FFF2-40B4-BE49-F238E27FC236}">
                  <a16:creationId xmlns:a16="http://schemas.microsoft.com/office/drawing/2014/main" id="{97995C79-A3A3-B22E-E9B5-1B2831D98CCB}"/>
                </a:ext>
              </a:extLst>
            </p:cNvPr>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a:extLst>
                <a:ext uri="{FF2B5EF4-FFF2-40B4-BE49-F238E27FC236}">
                  <a16:creationId xmlns:a16="http://schemas.microsoft.com/office/drawing/2014/main" id="{9D6E672D-00A3-C818-0492-AFE4B8B65673}"/>
                </a:ext>
              </a:extLst>
            </p:cNvPr>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a:extLst>
                <a:ext uri="{FF2B5EF4-FFF2-40B4-BE49-F238E27FC236}">
                  <a16:creationId xmlns:a16="http://schemas.microsoft.com/office/drawing/2014/main" id="{48C04E90-634A-1EFE-7911-83F1076568D7}"/>
                </a:ext>
              </a:extLst>
            </p:cNvPr>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a:extLst>
                <a:ext uri="{FF2B5EF4-FFF2-40B4-BE49-F238E27FC236}">
                  <a16:creationId xmlns:a16="http://schemas.microsoft.com/office/drawing/2014/main" id="{49EDAE5B-70CA-A903-0B4A-90C1D3D7C490}"/>
                </a:ext>
              </a:extLst>
            </p:cNvPr>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1" name="TextBox 11">
              <a:extLst>
                <a:ext uri="{FF2B5EF4-FFF2-40B4-BE49-F238E27FC236}">
                  <a16:creationId xmlns:a16="http://schemas.microsoft.com/office/drawing/2014/main" id="{E7FC123D-D807-0625-6CC3-0A4629D53493}"/>
                </a:ext>
              </a:extLst>
            </p:cNvPr>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2" name="TextBox 12">
              <a:extLst>
                <a:ext uri="{FF2B5EF4-FFF2-40B4-BE49-F238E27FC236}">
                  <a16:creationId xmlns:a16="http://schemas.microsoft.com/office/drawing/2014/main" id="{17252985-9E4A-851C-386E-B7485DA290E3}"/>
                </a:ext>
              </a:extLst>
            </p:cNvPr>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3" name="TextBox 13">
              <a:extLst>
                <a:ext uri="{FF2B5EF4-FFF2-40B4-BE49-F238E27FC236}">
                  <a16:creationId xmlns:a16="http://schemas.microsoft.com/office/drawing/2014/main" id="{404ED1B3-84A4-FD7F-924C-50AB6611F129}"/>
                </a:ext>
              </a:extLst>
            </p:cNvPr>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4" name="TextBox 14">
              <a:extLst>
                <a:ext uri="{FF2B5EF4-FFF2-40B4-BE49-F238E27FC236}">
                  <a16:creationId xmlns:a16="http://schemas.microsoft.com/office/drawing/2014/main" id="{674CB5EC-2E9B-1F3C-48AD-B8A1EB53202A}"/>
                </a:ext>
              </a:extLst>
            </p:cNvPr>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5" name="TextBox 15">
              <a:extLst>
                <a:ext uri="{FF2B5EF4-FFF2-40B4-BE49-F238E27FC236}">
                  <a16:creationId xmlns:a16="http://schemas.microsoft.com/office/drawing/2014/main" id="{34E584E6-F9BB-F20D-00D8-015229338B3F}"/>
                </a:ext>
              </a:extLst>
            </p:cNvPr>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6" name="TextBox 16">
              <a:extLst>
                <a:ext uri="{FF2B5EF4-FFF2-40B4-BE49-F238E27FC236}">
                  <a16:creationId xmlns:a16="http://schemas.microsoft.com/office/drawing/2014/main" id="{F5607A3D-C18A-B573-311B-37E12002B316}"/>
                </a:ext>
              </a:extLst>
            </p:cNvPr>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7" name="TextBox 17">
              <a:extLst>
                <a:ext uri="{FF2B5EF4-FFF2-40B4-BE49-F238E27FC236}">
                  <a16:creationId xmlns:a16="http://schemas.microsoft.com/office/drawing/2014/main" id="{219B4CD1-1AA7-5278-FE40-304B5EF824FD}"/>
                </a:ext>
              </a:extLst>
            </p:cNvPr>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18" name="TextBox 18">
              <a:extLst>
                <a:ext uri="{FF2B5EF4-FFF2-40B4-BE49-F238E27FC236}">
                  <a16:creationId xmlns:a16="http://schemas.microsoft.com/office/drawing/2014/main" id="{9B98ACA0-73BF-F57F-7795-3C54C35F7FE9}"/>
                </a:ext>
              </a:extLst>
            </p:cNvPr>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9" name="TextBox 19">
              <a:extLst>
                <a:ext uri="{FF2B5EF4-FFF2-40B4-BE49-F238E27FC236}">
                  <a16:creationId xmlns:a16="http://schemas.microsoft.com/office/drawing/2014/main" id="{D7347F0C-5113-0EF8-F9A1-7CF022152ADB}"/>
                </a:ext>
              </a:extLst>
            </p:cNvPr>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0" name="TextBox 20">
              <a:extLst>
                <a:ext uri="{FF2B5EF4-FFF2-40B4-BE49-F238E27FC236}">
                  <a16:creationId xmlns:a16="http://schemas.microsoft.com/office/drawing/2014/main" id="{7DEF3829-816A-01C7-DD5E-8DD27EFAAE9F}"/>
                </a:ext>
              </a:extLst>
            </p:cNvPr>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1" name="TextBox 21">
              <a:extLst>
                <a:ext uri="{FF2B5EF4-FFF2-40B4-BE49-F238E27FC236}">
                  <a16:creationId xmlns:a16="http://schemas.microsoft.com/office/drawing/2014/main" id="{0AA4EA0D-7D0B-B443-AE32-4012B7076B6D}"/>
                </a:ext>
              </a:extLst>
            </p:cNvPr>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2" name="TextBox 22">
              <a:extLst>
                <a:ext uri="{FF2B5EF4-FFF2-40B4-BE49-F238E27FC236}">
                  <a16:creationId xmlns:a16="http://schemas.microsoft.com/office/drawing/2014/main" id="{C5A933F3-E26D-091A-0118-467959F8CFDA}"/>
                </a:ext>
              </a:extLst>
            </p:cNvPr>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3" name="TextBox 23">
            <a:extLst>
              <a:ext uri="{FF2B5EF4-FFF2-40B4-BE49-F238E27FC236}">
                <a16:creationId xmlns:a16="http://schemas.microsoft.com/office/drawing/2014/main" id="{B45CFB5B-B35B-5C1C-158B-FD7598D1B977}"/>
              </a:ext>
            </a:extLst>
          </p:cNvPr>
          <p:cNvSpPr txBox="1"/>
          <p:nvPr/>
        </p:nvSpPr>
        <p:spPr>
          <a:xfrm>
            <a:off x="1031756" y="2193075"/>
            <a:ext cx="11837862" cy="707694"/>
          </a:xfrm>
          <a:prstGeom prst="rect">
            <a:avLst/>
          </a:prstGeom>
        </p:spPr>
        <p:txBody>
          <a:bodyPr wrap="square" lIns="0" tIns="0" rIns="0" bIns="0" rtlCol="0" anchor="t">
            <a:spAutoFit/>
          </a:bodyPr>
          <a:lstStyle/>
          <a:p>
            <a:pPr>
              <a:lnSpc>
                <a:spcPts val="5880"/>
              </a:lnSpc>
            </a:pPr>
            <a:r>
              <a:rPr lang="en-US" sz="4200" b="1" dirty="0">
                <a:solidFill>
                  <a:srgbClr val="00136F"/>
                </a:solidFill>
                <a:latin typeface="Montserrat Ultra-Bold"/>
                <a:ea typeface="+mn-lt"/>
                <a:cs typeface="+mn-lt"/>
                <a:sym typeface="Montserrat Ultra-Bold"/>
              </a:rPr>
              <a:t>Project Milestones &amp; Announcements</a:t>
            </a:r>
            <a:endParaRPr lang="en-US" dirty="0"/>
          </a:p>
        </p:txBody>
      </p:sp>
      <p:grpSp>
        <p:nvGrpSpPr>
          <p:cNvPr id="30" name="Group 30">
            <a:extLst>
              <a:ext uri="{FF2B5EF4-FFF2-40B4-BE49-F238E27FC236}">
                <a16:creationId xmlns:a16="http://schemas.microsoft.com/office/drawing/2014/main" id="{810B934D-F9DE-F6FD-2917-F1252C69AFD3}"/>
              </a:ext>
            </a:extLst>
          </p:cNvPr>
          <p:cNvGrpSpPr/>
          <p:nvPr/>
        </p:nvGrpSpPr>
        <p:grpSpPr>
          <a:xfrm>
            <a:off x="14479389" y="1788220"/>
            <a:ext cx="2758345" cy="245871"/>
            <a:chOff x="0" y="0"/>
            <a:chExt cx="726478" cy="64756"/>
          </a:xfrm>
        </p:grpSpPr>
        <p:sp>
          <p:nvSpPr>
            <p:cNvPr id="31" name="Freeform 31">
              <a:extLst>
                <a:ext uri="{FF2B5EF4-FFF2-40B4-BE49-F238E27FC236}">
                  <a16:creationId xmlns:a16="http://schemas.microsoft.com/office/drawing/2014/main" id="{DF9FB894-28ED-53D2-8752-0A43AE264BC6}"/>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32" name="TextBox 32">
              <a:extLst>
                <a:ext uri="{FF2B5EF4-FFF2-40B4-BE49-F238E27FC236}">
                  <a16:creationId xmlns:a16="http://schemas.microsoft.com/office/drawing/2014/main" id="{7364CCE0-27C9-5986-1FE3-E108494AFCF3}"/>
                </a:ext>
              </a:extLst>
            </p:cNvPr>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33" name="TextBox 33">
            <a:extLst>
              <a:ext uri="{FF2B5EF4-FFF2-40B4-BE49-F238E27FC236}">
                <a16:creationId xmlns:a16="http://schemas.microsoft.com/office/drawing/2014/main" id="{992FAF74-302E-722E-D8F5-3D139D437CE7}"/>
              </a:ext>
            </a:extLst>
          </p:cNvPr>
          <p:cNvSpPr txBox="1"/>
          <p:nvPr/>
        </p:nvSpPr>
        <p:spPr>
          <a:xfrm>
            <a:off x="11395059" y="952672"/>
            <a:ext cx="5842675" cy="601127"/>
          </a:xfrm>
          <a:prstGeom prst="rect">
            <a:avLst/>
          </a:prstGeom>
        </p:spPr>
        <p:txBody>
          <a:bodyPr wrap="square" lIns="0" tIns="0" rIns="0" bIns="0" rtlCol="0" anchor="t">
            <a:spAutoFit/>
          </a:bodyPr>
          <a:lstStyle/>
          <a:p>
            <a:pPr algn="r">
              <a:lnSpc>
                <a:spcPts val="5040"/>
              </a:lnSpc>
            </a:pPr>
            <a:r>
              <a:rPr lang="en-US" sz="3600" b="1" dirty="0">
                <a:solidFill>
                  <a:srgbClr val="101010"/>
                </a:solidFill>
                <a:latin typeface="Montserrat Bold"/>
                <a:ea typeface="+mn-lt"/>
                <a:cs typeface="+mn-lt"/>
                <a:sym typeface="Montserrat Bold"/>
              </a:rPr>
              <a:t>Thank you!</a:t>
            </a:r>
            <a:endParaRPr lang="en-US" dirty="0"/>
          </a:p>
        </p:txBody>
      </p:sp>
      <p:sp>
        <p:nvSpPr>
          <p:cNvPr id="35" name="TextBox 26">
            <a:extLst>
              <a:ext uri="{FF2B5EF4-FFF2-40B4-BE49-F238E27FC236}">
                <a16:creationId xmlns:a16="http://schemas.microsoft.com/office/drawing/2014/main" id="{FDE47852-ED1E-6DB5-6F5E-AF03CC37FBCB}"/>
              </a:ext>
            </a:extLst>
          </p:cNvPr>
          <p:cNvSpPr txBox="1"/>
          <p:nvPr/>
        </p:nvSpPr>
        <p:spPr>
          <a:xfrm>
            <a:off x="3015832" y="3235723"/>
            <a:ext cx="14236955" cy="6032421"/>
          </a:xfrm>
          <a:prstGeom prst="rect">
            <a:avLst/>
          </a:prstGeom>
        </p:spPr>
        <p:txBody>
          <a:bodyPr wrap="square" lIns="0" tIns="0" rIns="0" bIns="0" rtlCol="0" anchor="t">
            <a:spAutoFit/>
          </a:bodyPr>
          <a:lstStyle/>
          <a:p>
            <a:r>
              <a:rPr lang="en-US" sz="2800" b="1" dirty="0">
                <a:solidFill>
                  <a:srgbClr val="2D262A"/>
                </a:solidFill>
                <a:latin typeface="Univers"/>
                <a:ea typeface="+mn-lt"/>
                <a:cs typeface="+mn-lt"/>
                <a:sym typeface="Univers"/>
              </a:rPr>
              <a:t>Clinic Engagement</a:t>
            </a:r>
            <a:endParaRPr lang="en-US" sz="2800" dirty="0">
              <a:solidFill>
                <a:srgbClr val="2D262A"/>
              </a:solidFill>
              <a:latin typeface="Univers"/>
              <a:ea typeface="+mn-lt"/>
              <a:cs typeface="+mn-lt"/>
            </a:endParaRPr>
          </a:p>
          <a:p>
            <a:pPr marL="742950" lvl="1" indent="-285750">
              <a:buFont typeface="Wingdings"/>
              <a:buChar char="Ø"/>
            </a:pPr>
            <a:r>
              <a:rPr lang="en-US" sz="2800" dirty="0">
                <a:solidFill>
                  <a:srgbClr val="2D262A"/>
                </a:solidFill>
                <a:latin typeface="Univers"/>
                <a:ea typeface="+mn-lt"/>
                <a:cs typeface="+mn-lt"/>
                <a:sym typeface="Univers"/>
              </a:rPr>
              <a:t>All Wave 1 sites have completed onboarding and have begun baseline assessments.</a:t>
            </a:r>
            <a:endParaRPr lang="en-US" sz="2800">
              <a:latin typeface="Univers"/>
              <a:ea typeface="Calibri"/>
              <a:cs typeface="Calibri"/>
            </a:endParaRPr>
          </a:p>
          <a:p>
            <a:pPr lvl="1"/>
            <a:endParaRPr lang="en-US" sz="2800" dirty="0">
              <a:solidFill>
                <a:srgbClr val="2D262A"/>
              </a:solidFill>
              <a:latin typeface="Univers"/>
              <a:ea typeface="+mn-lt"/>
              <a:cs typeface="+mn-lt"/>
            </a:endParaRPr>
          </a:p>
          <a:p>
            <a:r>
              <a:rPr lang="en-US" sz="2800" b="1" dirty="0">
                <a:solidFill>
                  <a:srgbClr val="2D262A"/>
                </a:solidFill>
                <a:latin typeface="Univers"/>
                <a:ea typeface="+mn-lt"/>
                <a:cs typeface="+mn-lt"/>
              </a:rPr>
              <a:t>Opportunities</a:t>
            </a:r>
          </a:p>
          <a:p>
            <a:pPr marL="285750" indent="-285750">
              <a:buFont typeface="Arial"/>
              <a:buChar char="•"/>
            </a:pPr>
            <a:r>
              <a:rPr lang="en-US" sz="2800" dirty="0">
                <a:solidFill>
                  <a:srgbClr val="2D262A"/>
                </a:solidFill>
                <a:latin typeface="Univers"/>
                <a:ea typeface="+mn-lt"/>
                <a:cs typeface="+mn-lt"/>
              </a:rPr>
              <a:t>Cost analysis pilot</a:t>
            </a:r>
          </a:p>
          <a:p>
            <a:pPr marL="742950" lvl="1" indent="-285750">
              <a:buFont typeface="Wingdings"/>
              <a:buChar char="Ø"/>
            </a:pPr>
            <a:r>
              <a:rPr lang="en-US" sz="2800" dirty="0">
                <a:solidFill>
                  <a:srgbClr val="2D262A"/>
                </a:solidFill>
                <a:latin typeface="Univers"/>
                <a:ea typeface="+mn-lt"/>
                <a:cs typeface="+mn-lt"/>
              </a:rPr>
              <a:t>Research question: How will you measure [AI adoption] success?</a:t>
            </a:r>
          </a:p>
          <a:p>
            <a:pPr marL="285750" indent="-285750">
              <a:buFont typeface="Arial"/>
              <a:buChar char="•"/>
            </a:pPr>
            <a:r>
              <a:rPr lang="en-US" sz="2800" dirty="0">
                <a:solidFill>
                  <a:srgbClr val="2D262A"/>
                </a:solidFill>
                <a:latin typeface="Univers"/>
                <a:ea typeface="+mn-lt"/>
                <a:cs typeface="+mn-lt"/>
              </a:rPr>
              <a:t>Cross-site learning</a:t>
            </a:r>
          </a:p>
          <a:p>
            <a:pPr marL="742950" lvl="1" indent="-285750">
              <a:buFont typeface="Wingdings"/>
              <a:buChar char="Ø"/>
            </a:pPr>
            <a:r>
              <a:rPr lang="en-US" sz="2800" dirty="0">
                <a:solidFill>
                  <a:srgbClr val="2D262A"/>
                </a:solidFill>
                <a:latin typeface="Univers"/>
                <a:ea typeface="+mn-lt"/>
                <a:cs typeface="+mn-lt"/>
              </a:rPr>
              <a:t>Share a success story, case study, idea for QI,  to be shared at a future session.</a:t>
            </a:r>
          </a:p>
          <a:p>
            <a:pPr marL="285750" indent="-285750">
              <a:buFont typeface="Arial"/>
              <a:buChar char="•"/>
            </a:pPr>
            <a:endParaRPr lang="en-US" sz="2800" dirty="0">
              <a:solidFill>
                <a:srgbClr val="2D262A"/>
              </a:solidFill>
              <a:latin typeface="Univers"/>
              <a:ea typeface="+mn-lt"/>
              <a:cs typeface="+mn-lt"/>
            </a:endParaRPr>
          </a:p>
          <a:p>
            <a:r>
              <a:rPr lang="en-US" sz="2800" b="1" dirty="0">
                <a:solidFill>
                  <a:srgbClr val="2D262A"/>
                </a:solidFill>
                <a:latin typeface="Univers"/>
                <a:ea typeface="+mn-lt"/>
                <a:cs typeface="+mn-lt"/>
              </a:rPr>
              <a:t>Upcoming Activities</a:t>
            </a:r>
            <a:endParaRPr lang="en-US" sz="2800">
              <a:latin typeface="Univers"/>
              <a:ea typeface="Calibri"/>
              <a:cs typeface="Calibri"/>
            </a:endParaRPr>
          </a:p>
          <a:p>
            <a:pPr marL="285750" indent="-285750">
              <a:buFont typeface="Arial"/>
              <a:buChar char="•"/>
            </a:pPr>
            <a:r>
              <a:rPr lang="en-US" sz="2800" dirty="0">
                <a:solidFill>
                  <a:srgbClr val="2D262A"/>
                </a:solidFill>
                <a:latin typeface="Univers"/>
                <a:ea typeface="+mn-lt"/>
                <a:cs typeface="+mn-lt"/>
                <a:sym typeface="Univers"/>
              </a:rPr>
              <a:t>Provider and staff surveys to inform implementation</a:t>
            </a:r>
            <a:endParaRPr lang="en-US" sz="2800">
              <a:latin typeface="Univers"/>
            </a:endParaRPr>
          </a:p>
          <a:p>
            <a:pPr marL="285750" indent="-285750">
              <a:buFont typeface="Arial"/>
              <a:buChar char="•"/>
            </a:pPr>
            <a:r>
              <a:rPr lang="en-US" sz="2800" dirty="0">
                <a:solidFill>
                  <a:srgbClr val="2D262A"/>
                </a:solidFill>
                <a:latin typeface="Univers"/>
                <a:ea typeface="+mn-lt"/>
                <a:cs typeface="+mn-lt"/>
                <a:sym typeface="Univers"/>
              </a:rPr>
              <a:t>Continued ECHO education sessions on survivorship</a:t>
            </a:r>
            <a:endParaRPr lang="en-US" sz="2800">
              <a:solidFill>
                <a:srgbClr val="000000"/>
              </a:solidFill>
              <a:latin typeface="Univers"/>
              <a:ea typeface="+mn-lt"/>
              <a:cs typeface="+mn-lt"/>
            </a:endParaRPr>
          </a:p>
          <a:p>
            <a:pPr marL="285750" indent="-285750">
              <a:buFont typeface="Arial"/>
              <a:buChar char="•"/>
            </a:pPr>
            <a:r>
              <a:rPr lang="en-US" sz="2800" dirty="0">
                <a:solidFill>
                  <a:srgbClr val="2D262A"/>
                </a:solidFill>
                <a:latin typeface="Univers"/>
                <a:ea typeface="+mn-lt"/>
                <a:cs typeface="+mn-lt"/>
              </a:rPr>
              <a:t>Randomization planned for December</a:t>
            </a:r>
            <a:endParaRPr lang="en-US" sz="2800" dirty="0">
              <a:solidFill>
                <a:srgbClr val="2D262A"/>
              </a:solidFill>
              <a:latin typeface="Univers"/>
              <a:ea typeface="Calibri"/>
              <a:cs typeface="Calibri"/>
            </a:endParaRPr>
          </a:p>
        </p:txBody>
      </p:sp>
      <p:sp>
        <p:nvSpPr>
          <p:cNvPr id="25" name="Freeform 5">
            <a:extLst>
              <a:ext uri="{FF2B5EF4-FFF2-40B4-BE49-F238E27FC236}">
                <a16:creationId xmlns:a16="http://schemas.microsoft.com/office/drawing/2014/main" id="{718B6D6E-DADE-9B56-D64A-A4FA5FE2174B}"/>
              </a:ext>
            </a:extLst>
          </p:cNvPr>
          <p:cNvSpPr/>
          <p:nvPr/>
        </p:nvSpPr>
        <p:spPr>
          <a:xfrm>
            <a:off x="1702741" y="3265217"/>
            <a:ext cx="828883" cy="713772"/>
          </a:xfrm>
          <a:custGeom>
            <a:avLst/>
            <a:gdLst/>
            <a:ahLst/>
            <a:cxnLst/>
            <a:rect l="l" t="t" r="r" b="b"/>
            <a:pathLst>
              <a:path w="1648392" h="1619545">
                <a:moveTo>
                  <a:pt x="0" y="0"/>
                </a:moveTo>
                <a:lnTo>
                  <a:pt x="1648393" y="0"/>
                </a:lnTo>
                <a:lnTo>
                  <a:pt x="1648393" y="1619546"/>
                </a:lnTo>
                <a:lnTo>
                  <a:pt x="0" y="161954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7" name="Freeform 5">
            <a:extLst>
              <a:ext uri="{FF2B5EF4-FFF2-40B4-BE49-F238E27FC236}">
                <a16:creationId xmlns:a16="http://schemas.microsoft.com/office/drawing/2014/main" id="{1B00DA7B-D594-FFC6-B250-033D820312B3}"/>
              </a:ext>
            </a:extLst>
          </p:cNvPr>
          <p:cNvSpPr/>
          <p:nvPr/>
        </p:nvSpPr>
        <p:spPr>
          <a:xfrm>
            <a:off x="1702741" y="5055198"/>
            <a:ext cx="828883" cy="713772"/>
          </a:xfrm>
          <a:custGeom>
            <a:avLst/>
            <a:gdLst/>
            <a:ahLst/>
            <a:cxnLst/>
            <a:rect l="l" t="t" r="r" b="b"/>
            <a:pathLst>
              <a:path w="1648392" h="1619545">
                <a:moveTo>
                  <a:pt x="0" y="0"/>
                </a:moveTo>
                <a:lnTo>
                  <a:pt x="1648393" y="0"/>
                </a:lnTo>
                <a:lnTo>
                  <a:pt x="1648393" y="1619546"/>
                </a:lnTo>
                <a:lnTo>
                  <a:pt x="0" y="161954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9" name="Freeform 5">
            <a:extLst>
              <a:ext uri="{FF2B5EF4-FFF2-40B4-BE49-F238E27FC236}">
                <a16:creationId xmlns:a16="http://schemas.microsoft.com/office/drawing/2014/main" id="{F42B22D7-958E-08F4-203C-EC7A608A15CA}"/>
              </a:ext>
            </a:extLst>
          </p:cNvPr>
          <p:cNvSpPr/>
          <p:nvPr/>
        </p:nvSpPr>
        <p:spPr>
          <a:xfrm>
            <a:off x="1702741" y="7643122"/>
            <a:ext cx="828883" cy="713772"/>
          </a:xfrm>
          <a:custGeom>
            <a:avLst/>
            <a:gdLst/>
            <a:ahLst/>
            <a:cxnLst/>
            <a:rect l="l" t="t" r="r" b="b"/>
            <a:pathLst>
              <a:path w="1648392" h="1619545">
                <a:moveTo>
                  <a:pt x="0" y="0"/>
                </a:moveTo>
                <a:lnTo>
                  <a:pt x="1648393" y="0"/>
                </a:lnTo>
                <a:lnTo>
                  <a:pt x="1648393" y="1619546"/>
                </a:lnTo>
                <a:lnTo>
                  <a:pt x="0" y="161954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1193590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53796" y="548881"/>
            <a:ext cx="3336038" cy="1347682"/>
            <a:chOff x="0" y="0"/>
            <a:chExt cx="4448050" cy="1796909"/>
          </a:xfrm>
        </p:grpSpPr>
        <p:sp>
          <p:nvSpPr>
            <p:cNvPr id="3" name="Freeform 3"/>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1" name="TextBox 11"/>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2" name="TextBox 12"/>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3" name="TextBox 13"/>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4" name="TextBox 14"/>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5" name="TextBox 15"/>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6" name="TextBox 16"/>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7" name="TextBox 17"/>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18" name="TextBox 18"/>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9" name="TextBox 19"/>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0" name="TextBox 20"/>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1" name="TextBox 21"/>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2" name="TextBox 22"/>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3" name="TextBox 23"/>
          <p:cNvSpPr txBox="1"/>
          <p:nvPr/>
        </p:nvSpPr>
        <p:spPr>
          <a:xfrm>
            <a:off x="1028700" y="3097489"/>
            <a:ext cx="8452860" cy="712470"/>
          </a:xfrm>
          <a:prstGeom prst="rect">
            <a:avLst/>
          </a:prstGeom>
        </p:spPr>
        <p:txBody>
          <a:bodyPr lIns="0" tIns="0" rIns="0" bIns="0" rtlCol="0" anchor="t">
            <a:spAutoFit/>
          </a:bodyPr>
          <a:lstStyle/>
          <a:p>
            <a:pPr algn="l">
              <a:lnSpc>
                <a:spcPts val="5880"/>
              </a:lnSpc>
            </a:pPr>
            <a:r>
              <a:rPr lang="en-US" sz="4200" b="1">
                <a:solidFill>
                  <a:srgbClr val="00136F"/>
                </a:solidFill>
                <a:latin typeface="Montserrat Ultra-Bold"/>
                <a:ea typeface="Montserrat Ultra-Bold"/>
                <a:cs typeface="Montserrat Ultra-Bold"/>
                <a:sym typeface="Montserrat Ultra-Bold"/>
              </a:rPr>
              <a:t>Our guest speaker today...</a:t>
            </a:r>
          </a:p>
        </p:txBody>
      </p:sp>
      <p:grpSp>
        <p:nvGrpSpPr>
          <p:cNvPr id="24" name="Group 24"/>
          <p:cNvGrpSpPr/>
          <p:nvPr/>
        </p:nvGrpSpPr>
        <p:grpSpPr>
          <a:xfrm>
            <a:off x="14500955" y="2413635"/>
            <a:ext cx="2758345" cy="245871"/>
            <a:chOff x="0" y="0"/>
            <a:chExt cx="726478" cy="64756"/>
          </a:xfrm>
        </p:grpSpPr>
        <p:sp>
          <p:nvSpPr>
            <p:cNvPr id="25" name="Freeform 2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26" name="TextBox 26"/>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27" name="TextBox 27"/>
          <p:cNvSpPr txBox="1"/>
          <p:nvPr/>
        </p:nvSpPr>
        <p:spPr>
          <a:xfrm>
            <a:off x="13012512" y="1556521"/>
            <a:ext cx="4246788" cy="613410"/>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Introduction</a:t>
            </a:r>
          </a:p>
        </p:txBody>
      </p:sp>
      <p:grpSp>
        <p:nvGrpSpPr>
          <p:cNvPr id="28" name="Group 28"/>
          <p:cNvGrpSpPr/>
          <p:nvPr/>
        </p:nvGrpSpPr>
        <p:grpSpPr>
          <a:xfrm>
            <a:off x="4681816" y="4458395"/>
            <a:ext cx="8924368" cy="2845342"/>
            <a:chOff x="0" y="0"/>
            <a:chExt cx="11899157" cy="3793789"/>
          </a:xfrm>
        </p:grpSpPr>
        <p:sp>
          <p:nvSpPr>
            <p:cNvPr id="29" name="TextBox 29"/>
            <p:cNvSpPr txBox="1"/>
            <p:nvPr/>
          </p:nvSpPr>
          <p:spPr>
            <a:xfrm>
              <a:off x="3962086" y="645806"/>
              <a:ext cx="7937071" cy="1251088"/>
            </a:xfrm>
            <a:prstGeom prst="rect">
              <a:avLst/>
            </a:prstGeom>
          </p:spPr>
          <p:txBody>
            <a:bodyPr lIns="0" tIns="0" rIns="0" bIns="0" rtlCol="0" anchor="t">
              <a:spAutoFit/>
            </a:bodyPr>
            <a:lstStyle/>
            <a:p>
              <a:pPr algn="l">
                <a:lnSpc>
                  <a:spcPts val="3826"/>
                </a:lnSpc>
              </a:pPr>
              <a:r>
                <a:rPr lang="en-US" sz="2733" b="1" spc="150">
                  <a:solidFill>
                    <a:srgbClr val="101010"/>
                  </a:solidFill>
                  <a:latin typeface="Montserrat Bold"/>
                  <a:ea typeface="Montserrat Bold"/>
                  <a:cs typeface="Montserrat Bold"/>
                  <a:sym typeface="Montserrat Bold"/>
                </a:rPr>
                <a:t>Prostate Cancer Survivorship in Rural Primary Care</a:t>
              </a:r>
            </a:p>
          </p:txBody>
        </p:sp>
        <p:sp>
          <p:nvSpPr>
            <p:cNvPr id="30" name="TextBox 30"/>
            <p:cNvSpPr txBox="1"/>
            <p:nvPr/>
          </p:nvSpPr>
          <p:spPr>
            <a:xfrm>
              <a:off x="3962086" y="2112370"/>
              <a:ext cx="7543680" cy="1139484"/>
            </a:xfrm>
            <a:prstGeom prst="rect">
              <a:avLst/>
            </a:prstGeom>
          </p:spPr>
          <p:txBody>
            <a:bodyPr lIns="0" tIns="0" rIns="0" bIns="0" rtlCol="0" anchor="t">
              <a:spAutoFit/>
            </a:bodyPr>
            <a:lstStyle/>
            <a:p>
              <a:pPr algn="l">
                <a:lnSpc>
                  <a:spcPts val="3831"/>
                </a:lnSpc>
              </a:pPr>
              <a:r>
                <a:rPr lang="en-US" sz="2736" b="1" spc="150">
                  <a:solidFill>
                    <a:srgbClr val="101010"/>
                  </a:solidFill>
                  <a:latin typeface="Montserrat Bold"/>
                  <a:ea typeface="Montserrat Bold"/>
                  <a:cs typeface="Montserrat Bold"/>
                  <a:sym typeface="Montserrat Bold"/>
                </a:rPr>
                <a:t>Guest Speaker</a:t>
              </a:r>
            </a:p>
            <a:p>
              <a:pPr algn="l">
                <a:lnSpc>
                  <a:spcPts val="2463"/>
                </a:lnSpc>
              </a:pPr>
              <a:r>
                <a:rPr lang="en-US" sz="2736" b="1" spc="150">
                  <a:solidFill>
                    <a:srgbClr val="101010"/>
                  </a:solidFill>
                  <a:latin typeface="Montserrat Bold"/>
                  <a:ea typeface="Montserrat Bold"/>
                  <a:cs typeface="Montserrat Bold"/>
                  <a:sym typeface="Montserrat Bold"/>
                </a:rPr>
                <a:t>Richard “Jake” Fantus, MD</a:t>
              </a:r>
            </a:p>
          </p:txBody>
        </p:sp>
        <p:grpSp>
          <p:nvGrpSpPr>
            <p:cNvPr id="31" name="Group 31"/>
            <p:cNvGrpSpPr/>
            <p:nvPr/>
          </p:nvGrpSpPr>
          <p:grpSpPr>
            <a:xfrm>
              <a:off x="0" y="0"/>
              <a:ext cx="3793789" cy="3793789"/>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t="-1036" b="-30865"/>
                </a:stretch>
              </a:blipFill>
            </p:spPr>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9979190" y="4087465"/>
            <a:ext cx="6571583" cy="3611706"/>
          </a:xfrm>
          <a:custGeom>
            <a:avLst/>
            <a:gdLst/>
            <a:ahLst/>
            <a:cxnLst/>
            <a:rect l="l" t="t" r="r" b="b"/>
            <a:pathLst>
              <a:path w="6571583" h="3611706">
                <a:moveTo>
                  <a:pt x="0" y="0"/>
                </a:moveTo>
                <a:lnTo>
                  <a:pt x="6571583" y="0"/>
                </a:lnTo>
                <a:lnTo>
                  <a:pt x="6571583" y="3611707"/>
                </a:lnTo>
                <a:lnTo>
                  <a:pt x="0" y="3611707"/>
                </a:lnTo>
                <a:lnTo>
                  <a:pt x="0" y="0"/>
                </a:lnTo>
                <a:close/>
              </a:path>
            </a:pathLst>
          </a:custGeom>
          <a:blipFill>
            <a:blip r:embed="rId12"/>
            <a:stretch>
              <a:fillRect r="-67177"/>
            </a:stretch>
          </a:blipFill>
          <a:ln w="38100" cap="sq">
            <a:solidFill>
              <a:srgbClr val="000000"/>
            </a:solidFill>
            <a:prstDash val="solid"/>
            <a:miter/>
          </a:ln>
        </p:spPr>
      </p:sp>
      <p:sp>
        <p:nvSpPr>
          <p:cNvPr id="27" name="TextBox 27"/>
          <p:cNvSpPr txBox="1"/>
          <p:nvPr/>
        </p:nvSpPr>
        <p:spPr>
          <a:xfrm>
            <a:off x="13769329" y="1028700"/>
            <a:ext cx="3489971"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Background</a:t>
            </a:r>
          </a:p>
        </p:txBody>
      </p:sp>
      <p:sp>
        <p:nvSpPr>
          <p:cNvPr id="28" name="TextBox 28"/>
          <p:cNvSpPr txBox="1"/>
          <p:nvPr/>
        </p:nvSpPr>
        <p:spPr>
          <a:xfrm>
            <a:off x="1028700" y="2675338"/>
            <a:ext cx="11102145"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Prostate Cancer: Incidence &amp; Mortality</a:t>
            </a:r>
          </a:p>
        </p:txBody>
      </p:sp>
      <p:sp>
        <p:nvSpPr>
          <p:cNvPr id="29" name="TextBox 29"/>
          <p:cNvSpPr txBox="1"/>
          <p:nvPr/>
        </p:nvSpPr>
        <p:spPr>
          <a:xfrm>
            <a:off x="1028700" y="3935065"/>
            <a:ext cx="8389564" cy="3186633"/>
          </a:xfrm>
          <a:prstGeom prst="rect">
            <a:avLst/>
          </a:prstGeom>
        </p:spPr>
        <p:txBody>
          <a:bodyPr lIns="0" tIns="0" rIns="0" bIns="0" rtlCol="0" anchor="t">
            <a:spAutoFit/>
          </a:bodyPr>
          <a:lstStyle/>
          <a:p>
            <a:pPr marL="631371" lvl="1" indent="-315686" algn="l">
              <a:lnSpc>
                <a:spcPts val="5117"/>
              </a:lnSpc>
              <a:buFont typeface="Arial"/>
              <a:buChar char="•"/>
            </a:pPr>
            <a:r>
              <a:rPr lang="en-US" sz="2924">
                <a:solidFill>
                  <a:srgbClr val="000000"/>
                </a:solidFill>
                <a:latin typeface="Aptos"/>
                <a:ea typeface="Aptos"/>
                <a:cs typeface="Aptos"/>
                <a:sym typeface="Aptos"/>
              </a:rPr>
              <a:t>Most common malignancy in men</a:t>
            </a:r>
          </a:p>
          <a:p>
            <a:pPr marL="631371" lvl="1" indent="-315686" algn="l">
              <a:lnSpc>
                <a:spcPts val="5117"/>
              </a:lnSpc>
              <a:buFont typeface="Arial"/>
              <a:buChar char="•"/>
            </a:pPr>
            <a:r>
              <a:rPr lang="en-US" sz="2924">
                <a:solidFill>
                  <a:srgbClr val="000000"/>
                </a:solidFill>
                <a:latin typeface="Aptos"/>
                <a:ea typeface="Aptos"/>
                <a:cs typeface="Aptos"/>
                <a:sym typeface="Aptos"/>
              </a:rPr>
              <a:t>Second most common cause of death in men</a:t>
            </a:r>
          </a:p>
          <a:p>
            <a:pPr marL="1262743" lvl="2" indent="-420914" algn="l">
              <a:lnSpc>
                <a:spcPts val="5117"/>
              </a:lnSpc>
              <a:buFont typeface="Arial"/>
              <a:buChar char="⚬"/>
            </a:pPr>
            <a:r>
              <a:rPr lang="en-US" sz="2924">
                <a:solidFill>
                  <a:srgbClr val="000000"/>
                </a:solidFill>
                <a:latin typeface="Aptos"/>
                <a:ea typeface="Aptos"/>
                <a:cs typeface="Aptos"/>
                <a:sym typeface="Aptos"/>
              </a:rPr>
              <a:t>35,000 men will die PC in 2025</a:t>
            </a:r>
          </a:p>
          <a:p>
            <a:pPr marL="1262743" lvl="2" indent="-420914" algn="l">
              <a:lnSpc>
                <a:spcPts val="5117"/>
              </a:lnSpc>
              <a:buFont typeface="Arial"/>
              <a:buChar char="⚬"/>
            </a:pPr>
            <a:r>
              <a:rPr lang="en-US" sz="2924">
                <a:solidFill>
                  <a:srgbClr val="000000"/>
                </a:solidFill>
                <a:latin typeface="Aptos"/>
                <a:ea typeface="Aptos"/>
                <a:cs typeface="Aptos"/>
                <a:sym typeface="Aptos"/>
              </a:rPr>
              <a:t>Risk of death tied to stage of presentation</a:t>
            </a:r>
          </a:p>
          <a:p>
            <a:pPr marL="1894114" lvl="3" indent="-473529" algn="l">
              <a:lnSpc>
                <a:spcPts val="5117"/>
              </a:lnSpc>
              <a:buFont typeface="Arial"/>
              <a:buChar char="￭"/>
            </a:pPr>
            <a:r>
              <a:rPr lang="en-US" sz="2924">
                <a:solidFill>
                  <a:srgbClr val="000000"/>
                </a:solidFill>
                <a:latin typeface="Aptos"/>
                <a:ea typeface="Aptos"/>
                <a:cs typeface="Aptos"/>
                <a:sym typeface="Aptos"/>
              </a:rPr>
              <a:t>Localized PC has a 95% cure rate</a:t>
            </a:r>
          </a:p>
        </p:txBody>
      </p:sp>
      <p:grpSp>
        <p:nvGrpSpPr>
          <p:cNvPr id="30" name="Group 30"/>
          <p:cNvGrpSpPr/>
          <p:nvPr/>
        </p:nvGrpSpPr>
        <p:grpSpPr>
          <a:xfrm>
            <a:off x="11450166" y="9061093"/>
            <a:ext cx="5809134" cy="394413"/>
            <a:chOff x="0" y="0"/>
            <a:chExt cx="7745512" cy="525884"/>
          </a:xfrm>
        </p:grpSpPr>
        <p:sp>
          <p:nvSpPr>
            <p:cNvPr id="31" name="TextBox 31"/>
            <p:cNvSpPr txBox="1"/>
            <p:nvPr/>
          </p:nvSpPr>
          <p:spPr>
            <a:xfrm>
              <a:off x="0" y="9525"/>
              <a:ext cx="7745512" cy="205529"/>
            </a:xfrm>
            <a:prstGeom prst="rect">
              <a:avLst/>
            </a:prstGeom>
          </p:spPr>
          <p:txBody>
            <a:bodyPr lIns="0" tIns="0" rIns="0" bIns="0" rtlCol="0" anchor="t">
              <a:spAutoFit/>
            </a:bodyPr>
            <a:lstStyle/>
            <a:p>
              <a:pPr algn="ctr">
                <a:lnSpc>
                  <a:spcPts val="1100"/>
                </a:lnSpc>
                <a:spcBef>
                  <a:spcPct val="0"/>
                </a:spcBef>
              </a:pPr>
              <a:r>
                <a:rPr lang="en-US" sz="1100" spc="-38">
                  <a:solidFill>
                    <a:srgbClr val="000000"/>
                  </a:solidFill>
                  <a:latin typeface="Public Sans"/>
                  <a:ea typeface="Public Sans"/>
                  <a:cs typeface="Public Sans"/>
                  <a:sym typeface="Public Sans"/>
                </a:rPr>
                <a:t>American Cancer Society. Cancer Facts &amp; Figures 2025. Atlanta: American Cancer Society; 2025.</a:t>
              </a:r>
            </a:p>
          </p:txBody>
        </p:sp>
        <p:sp>
          <p:nvSpPr>
            <p:cNvPr id="32" name="TextBox 32"/>
            <p:cNvSpPr txBox="1"/>
            <p:nvPr/>
          </p:nvSpPr>
          <p:spPr>
            <a:xfrm>
              <a:off x="0" y="320355"/>
              <a:ext cx="7321550" cy="205529"/>
            </a:xfrm>
            <a:prstGeom prst="rect">
              <a:avLst/>
            </a:prstGeom>
          </p:spPr>
          <p:txBody>
            <a:bodyPr lIns="0" tIns="0" rIns="0" bIns="0" rtlCol="0" anchor="t">
              <a:spAutoFit/>
            </a:bodyPr>
            <a:lstStyle/>
            <a:p>
              <a:pPr algn="ctr">
                <a:lnSpc>
                  <a:spcPts val="1100"/>
                </a:lnSpc>
                <a:spcBef>
                  <a:spcPct val="0"/>
                </a:spcBef>
              </a:pPr>
              <a:r>
                <a:rPr lang="en-US" sz="1100" spc="-38">
                  <a:solidFill>
                    <a:srgbClr val="000000"/>
                  </a:solidFill>
                  <a:latin typeface="Public Sans"/>
                  <a:ea typeface="Public Sans"/>
                  <a:cs typeface="Public Sans"/>
                  <a:sym typeface="Public Sans"/>
                </a:rPr>
                <a:t>SEER Cancer Stat Facts: Prostate Cancer: https://seer.cancer.gov/statfacts/html/prost.html </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3769329" y="1028700"/>
            <a:ext cx="3489971"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Background</a:t>
            </a:r>
          </a:p>
        </p:txBody>
      </p:sp>
      <p:sp>
        <p:nvSpPr>
          <p:cNvPr id="27" name="TextBox 27"/>
          <p:cNvSpPr txBox="1"/>
          <p:nvPr/>
        </p:nvSpPr>
        <p:spPr>
          <a:xfrm>
            <a:off x="8176235" y="8919790"/>
            <a:ext cx="9482197" cy="338510"/>
          </a:xfrm>
          <a:prstGeom prst="rect">
            <a:avLst/>
          </a:prstGeom>
        </p:spPr>
        <p:txBody>
          <a:bodyPr lIns="0" tIns="0" rIns="0" bIns="0" rtlCol="0" anchor="t">
            <a:spAutoFit/>
          </a:bodyPr>
          <a:lstStyle/>
          <a:p>
            <a:pPr algn="l">
              <a:lnSpc>
                <a:spcPts val="1424"/>
              </a:lnSpc>
              <a:spcBef>
                <a:spcPct val="0"/>
              </a:spcBef>
            </a:pPr>
            <a:r>
              <a:rPr lang="en-US" sz="1095">
                <a:solidFill>
                  <a:srgbClr val="000000"/>
                </a:solidFill>
                <a:latin typeface="Aptos"/>
                <a:ea typeface="Aptos"/>
                <a:cs typeface="Aptos"/>
                <a:sym typeface="Aptos"/>
              </a:rPr>
              <a:t>Lai SM, et al. Variations in Age-Adjusted Prostate Cancer Incidence Rates by Race and Ethnicity After Changes in Prostate-Specific Antigen Screening Recommendation. JAMA Netw Open. 2022 Nov 1;5(11):e2240657. doi: 10.1001/jamanetworkopen.2022.40657. PMID: 36342715; PMCID: PMC9641538.</a:t>
            </a:r>
          </a:p>
        </p:txBody>
      </p:sp>
      <p:sp>
        <p:nvSpPr>
          <p:cNvPr id="28" name="TextBox 28"/>
          <p:cNvSpPr txBox="1"/>
          <p:nvPr/>
        </p:nvSpPr>
        <p:spPr>
          <a:xfrm>
            <a:off x="1182532" y="2745341"/>
            <a:ext cx="7625314"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Prostate Cancer Risk</a:t>
            </a:r>
          </a:p>
        </p:txBody>
      </p:sp>
      <p:sp>
        <p:nvSpPr>
          <p:cNvPr id="29" name="TextBox 29"/>
          <p:cNvSpPr txBox="1"/>
          <p:nvPr/>
        </p:nvSpPr>
        <p:spPr>
          <a:xfrm>
            <a:off x="1028700" y="3912833"/>
            <a:ext cx="7932979" cy="2912913"/>
          </a:xfrm>
          <a:prstGeom prst="rect">
            <a:avLst/>
          </a:prstGeom>
        </p:spPr>
        <p:txBody>
          <a:bodyPr lIns="0" tIns="0" rIns="0" bIns="0" rtlCol="0" anchor="t">
            <a:spAutoFit/>
          </a:bodyPr>
          <a:lstStyle/>
          <a:p>
            <a:pPr marL="538748" lvl="1" indent="-269374" algn="l">
              <a:lnSpc>
                <a:spcPts val="3842"/>
              </a:lnSpc>
              <a:buFont typeface="Arial"/>
              <a:buChar char="•"/>
            </a:pPr>
            <a:r>
              <a:rPr lang="en-US" sz="2495" spc="-87">
                <a:solidFill>
                  <a:srgbClr val="000000"/>
                </a:solidFill>
                <a:latin typeface="Univers"/>
                <a:ea typeface="Univers"/>
                <a:cs typeface="Univers"/>
                <a:sym typeface="Univers"/>
              </a:rPr>
              <a:t>PC risk is multifactorial (age, genetics, race/ethnicity)</a:t>
            </a:r>
          </a:p>
          <a:p>
            <a:pPr marL="538748" lvl="1" indent="-269374" algn="l">
              <a:lnSpc>
                <a:spcPts val="3842"/>
              </a:lnSpc>
              <a:buFont typeface="Arial"/>
              <a:buChar char="•"/>
            </a:pPr>
            <a:r>
              <a:rPr lang="en-US" sz="2495" spc="-87">
                <a:solidFill>
                  <a:srgbClr val="000000"/>
                </a:solidFill>
                <a:latin typeface="Univers"/>
                <a:ea typeface="Univers"/>
                <a:cs typeface="Univers"/>
                <a:sym typeface="Univers"/>
              </a:rPr>
              <a:t>~ 6 in 10 PCs are diagnosed in men ≥65 yrs</a:t>
            </a:r>
          </a:p>
          <a:p>
            <a:pPr marL="538748" lvl="1" indent="-269374" algn="l">
              <a:lnSpc>
                <a:spcPts val="3842"/>
              </a:lnSpc>
              <a:buFont typeface="Arial"/>
              <a:buChar char="•"/>
            </a:pPr>
            <a:r>
              <a:rPr lang="en-US" sz="2495" spc="-87">
                <a:solidFill>
                  <a:srgbClr val="000000"/>
                </a:solidFill>
                <a:latin typeface="Univers"/>
                <a:ea typeface="Univers"/>
                <a:cs typeface="Univers"/>
                <a:sym typeface="Univers"/>
              </a:rPr>
              <a:t>PC is rare in men ≤ 40</a:t>
            </a:r>
          </a:p>
          <a:p>
            <a:pPr marL="538748" lvl="1" indent="-269374" algn="l">
              <a:lnSpc>
                <a:spcPts val="3842"/>
              </a:lnSpc>
              <a:buFont typeface="Arial"/>
              <a:buChar char="•"/>
            </a:pPr>
            <a:r>
              <a:rPr lang="en-US" sz="2495" spc="-87">
                <a:solidFill>
                  <a:srgbClr val="000000"/>
                </a:solidFill>
                <a:latin typeface="Univers"/>
                <a:ea typeface="Univers"/>
                <a:cs typeface="Univers"/>
                <a:sym typeface="Univers"/>
              </a:rPr>
              <a:t>Average age of men when first diagnosed is ~ 67 yrs</a:t>
            </a:r>
          </a:p>
          <a:p>
            <a:pPr marL="538748" lvl="1" indent="-269374" algn="l">
              <a:lnSpc>
                <a:spcPts val="3842"/>
              </a:lnSpc>
              <a:buFont typeface="Arial"/>
              <a:buChar char="•"/>
            </a:pPr>
            <a:r>
              <a:rPr lang="en-US" sz="2495" spc="-87">
                <a:solidFill>
                  <a:srgbClr val="000000"/>
                </a:solidFill>
                <a:latin typeface="Univers"/>
                <a:ea typeface="Univers"/>
                <a:cs typeface="Univers"/>
                <a:sym typeface="Univers"/>
              </a:rPr>
              <a:t>Black men have a disproportionately higher risk for PC and getting it sooner → greater risk of QALY lost</a:t>
            </a:r>
          </a:p>
        </p:txBody>
      </p:sp>
      <p:sp>
        <p:nvSpPr>
          <p:cNvPr id="30" name="Freeform 30"/>
          <p:cNvSpPr/>
          <p:nvPr/>
        </p:nvSpPr>
        <p:spPr>
          <a:xfrm>
            <a:off x="9343566" y="3994328"/>
            <a:ext cx="7738618" cy="3469074"/>
          </a:xfrm>
          <a:custGeom>
            <a:avLst/>
            <a:gdLst/>
            <a:ahLst/>
            <a:cxnLst/>
            <a:rect l="l" t="t" r="r" b="b"/>
            <a:pathLst>
              <a:path w="7738618" h="3469074">
                <a:moveTo>
                  <a:pt x="0" y="0"/>
                </a:moveTo>
                <a:lnTo>
                  <a:pt x="7738618" y="0"/>
                </a:lnTo>
                <a:lnTo>
                  <a:pt x="7738618" y="3469074"/>
                </a:lnTo>
                <a:lnTo>
                  <a:pt x="0" y="3469074"/>
                </a:lnTo>
                <a:lnTo>
                  <a:pt x="0" y="0"/>
                </a:lnTo>
                <a:close/>
              </a:path>
            </a:pathLst>
          </a:custGeom>
          <a:blipFill>
            <a:blip r:embed="rId12"/>
            <a:stretch>
              <a:fillRect l="-1867" t="-4990" r="-170"/>
            </a:stretch>
          </a:blipFill>
          <a:ln w="38100" cap="sq">
            <a:solidFill>
              <a:srgbClr val="000000"/>
            </a:solidFill>
            <a:prstDash val="solid"/>
            <a:miter/>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grpSp>
        <p:nvGrpSpPr>
          <p:cNvPr id="26" name="Group 26"/>
          <p:cNvGrpSpPr/>
          <p:nvPr/>
        </p:nvGrpSpPr>
        <p:grpSpPr>
          <a:xfrm>
            <a:off x="1806371" y="5307274"/>
            <a:ext cx="5669543" cy="4398701"/>
            <a:chOff x="0" y="0"/>
            <a:chExt cx="8166591" cy="6336030"/>
          </a:xfrm>
        </p:grpSpPr>
        <p:sp>
          <p:nvSpPr>
            <p:cNvPr id="27" name="Freeform 27"/>
            <p:cNvSpPr/>
            <p:nvPr/>
          </p:nvSpPr>
          <p:spPr>
            <a:xfrm>
              <a:off x="-82931" y="-11684"/>
              <a:ext cx="8426687" cy="6358255"/>
            </a:xfrm>
            <a:custGeom>
              <a:avLst/>
              <a:gdLst/>
              <a:ahLst/>
              <a:cxnLst/>
              <a:rect l="l" t="t" r="r" b="b"/>
              <a:pathLst>
                <a:path w="8426687" h="6358255">
                  <a:moveTo>
                    <a:pt x="7905952" y="4721987"/>
                  </a:moveTo>
                  <a:cubicBezTo>
                    <a:pt x="7796360" y="4828286"/>
                    <a:pt x="7772980" y="4863465"/>
                    <a:pt x="7612794" y="4855845"/>
                  </a:cubicBezTo>
                  <a:cubicBezTo>
                    <a:pt x="7614255" y="4874641"/>
                    <a:pt x="7637270" y="4886071"/>
                    <a:pt x="7599278" y="4890389"/>
                  </a:cubicBezTo>
                  <a:cubicBezTo>
                    <a:pt x="7564756" y="4945634"/>
                    <a:pt x="7416442" y="4875149"/>
                    <a:pt x="7436534" y="5024501"/>
                  </a:cubicBezTo>
                  <a:cubicBezTo>
                    <a:pt x="7347765" y="5014214"/>
                    <a:pt x="7245845" y="5116576"/>
                    <a:pt x="7114882" y="5124831"/>
                  </a:cubicBezTo>
                  <a:cubicBezTo>
                    <a:pt x="7006204" y="5108321"/>
                    <a:pt x="7333335" y="5162550"/>
                    <a:pt x="6642724" y="5248656"/>
                  </a:cubicBezTo>
                  <a:cubicBezTo>
                    <a:pt x="6649483" y="5282565"/>
                    <a:pt x="6457880" y="5174869"/>
                    <a:pt x="6511580" y="5222367"/>
                  </a:cubicBezTo>
                  <a:cubicBezTo>
                    <a:pt x="6388290" y="5196967"/>
                    <a:pt x="6435961" y="5326380"/>
                    <a:pt x="6289657" y="5230241"/>
                  </a:cubicBezTo>
                  <a:cubicBezTo>
                    <a:pt x="6154311" y="5295265"/>
                    <a:pt x="6009468" y="5284470"/>
                    <a:pt x="5719415" y="5332857"/>
                  </a:cubicBezTo>
                  <a:cubicBezTo>
                    <a:pt x="5671742" y="5394325"/>
                    <a:pt x="5683980" y="5344414"/>
                    <a:pt x="5443792" y="5431282"/>
                  </a:cubicBezTo>
                  <a:cubicBezTo>
                    <a:pt x="5467536" y="5356606"/>
                    <a:pt x="5286527" y="5461127"/>
                    <a:pt x="5280500" y="5463159"/>
                  </a:cubicBezTo>
                  <a:cubicBezTo>
                    <a:pt x="5107345" y="5495798"/>
                    <a:pt x="5174379" y="5626735"/>
                    <a:pt x="4983689" y="5630037"/>
                  </a:cubicBezTo>
                  <a:cubicBezTo>
                    <a:pt x="4948985" y="5574030"/>
                    <a:pt x="4953552" y="5664835"/>
                    <a:pt x="4871540" y="5616575"/>
                  </a:cubicBezTo>
                  <a:cubicBezTo>
                    <a:pt x="4868618" y="5619750"/>
                    <a:pt x="4845056" y="5664454"/>
                    <a:pt x="4729071" y="5673090"/>
                  </a:cubicBezTo>
                  <a:cubicBezTo>
                    <a:pt x="4709162" y="5683885"/>
                    <a:pt x="4643224" y="5804916"/>
                    <a:pt x="4538382" y="5760339"/>
                  </a:cubicBezTo>
                  <a:cubicBezTo>
                    <a:pt x="4493449" y="5828030"/>
                    <a:pt x="4551350" y="5824601"/>
                    <a:pt x="4432078" y="5789041"/>
                  </a:cubicBezTo>
                  <a:cubicBezTo>
                    <a:pt x="4380569" y="5771134"/>
                    <a:pt x="4331071" y="5855970"/>
                    <a:pt x="4253261" y="5846445"/>
                  </a:cubicBezTo>
                  <a:cubicBezTo>
                    <a:pt x="4228785" y="5839968"/>
                    <a:pt x="4119924" y="5805043"/>
                    <a:pt x="4024762" y="5834380"/>
                  </a:cubicBezTo>
                  <a:cubicBezTo>
                    <a:pt x="4030607" y="5855335"/>
                    <a:pt x="3922476" y="5819267"/>
                    <a:pt x="3882475" y="5893943"/>
                  </a:cubicBezTo>
                  <a:cubicBezTo>
                    <a:pt x="3802108" y="5851906"/>
                    <a:pt x="3936905" y="5855208"/>
                    <a:pt x="3729595" y="5876925"/>
                  </a:cubicBezTo>
                  <a:cubicBezTo>
                    <a:pt x="3736170" y="5847969"/>
                    <a:pt x="3638451" y="6012688"/>
                    <a:pt x="3472054" y="6001258"/>
                  </a:cubicBezTo>
                  <a:cubicBezTo>
                    <a:pt x="3393513" y="6023102"/>
                    <a:pt x="3220541" y="5937377"/>
                    <a:pt x="3142914" y="6047232"/>
                  </a:cubicBezTo>
                  <a:cubicBezTo>
                    <a:pt x="3150585" y="6017006"/>
                    <a:pt x="3031678" y="5935853"/>
                    <a:pt x="2788019" y="5988939"/>
                  </a:cubicBezTo>
                  <a:cubicBezTo>
                    <a:pt x="2642445" y="6067171"/>
                    <a:pt x="2537602" y="5874512"/>
                    <a:pt x="2146542" y="6056884"/>
                  </a:cubicBezTo>
                  <a:cubicBezTo>
                    <a:pt x="2035307" y="6109462"/>
                    <a:pt x="1918409" y="6112256"/>
                    <a:pt x="1760780" y="6180074"/>
                  </a:cubicBezTo>
                  <a:cubicBezTo>
                    <a:pt x="1669636" y="6235954"/>
                    <a:pt x="1396570" y="6358255"/>
                    <a:pt x="1274010" y="6290310"/>
                  </a:cubicBezTo>
                  <a:cubicBezTo>
                    <a:pt x="1140308" y="6316599"/>
                    <a:pt x="1125148" y="6252845"/>
                    <a:pt x="1019575" y="6226175"/>
                  </a:cubicBezTo>
                  <a:cubicBezTo>
                    <a:pt x="894823" y="6290818"/>
                    <a:pt x="739750" y="6225159"/>
                    <a:pt x="562212" y="6347714"/>
                  </a:cubicBezTo>
                  <a:cubicBezTo>
                    <a:pt x="479653" y="6316853"/>
                    <a:pt x="295539" y="6339205"/>
                    <a:pt x="123662" y="6320536"/>
                  </a:cubicBezTo>
                  <a:cubicBezTo>
                    <a:pt x="63500" y="4554347"/>
                    <a:pt x="116356" y="2072005"/>
                    <a:pt x="106128" y="57912"/>
                  </a:cubicBezTo>
                  <a:cubicBezTo>
                    <a:pt x="0" y="0"/>
                    <a:pt x="520750" y="26924"/>
                    <a:pt x="662123" y="28448"/>
                  </a:cubicBezTo>
                  <a:cubicBezTo>
                    <a:pt x="1161679" y="22479"/>
                    <a:pt x="1709272" y="20320"/>
                    <a:pt x="2254491" y="28321"/>
                  </a:cubicBezTo>
                  <a:cubicBezTo>
                    <a:pt x="4107321" y="6858"/>
                    <a:pt x="6380983" y="51181"/>
                    <a:pt x="8175548" y="11684"/>
                  </a:cubicBezTo>
                  <a:cubicBezTo>
                    <a:pt x="8308069" y="1368298"/>
                    <a:pt x="8120021" y="2970403"/>
                    <a:pt x="8249522" y="4349877"/>
                  </a:cubicBezTo>
                  <a:cubicBezTo>
                    <a:pt x="8069609" y="4620260"/>
                    <a:pt x="8426687" y="4553331"/>
                    <a:pt x="7905952" y="4721987"/>
                  </a:cubicBezTo>
                  <a:close/>
                </a:path>
              </a:pathLst>
            </a:custGeom>
            <a:blipFill>
              <a:blip r:embed="rId12"/>
              <a:stretch>
                <a:fillRect l="-2270" r="-2160"/>
              </a:stretch>
            </a:blipFill>
          </p:spPr>
        </p:sp>
      </p:grpSp>
      <p:sp>
        <p:nvSpPr>
          <p:cNvPr id="28" name="TextBox 28"/>
          <p:cNvSpPr txBox="1"/>
          <p:nvPr/>
        </p:nvSpPr>
        <p:spPr>
          <a:xfrm>
            <a:off x="1028700" y="2522108"/>
            <a:ext cx="9245442"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The Impact of Cancer Screening</a:t>
            </a:r>
          </a:p>
        </p:txBody>
      </p:sp>
      <p:sp>
        <p:nvSpPr>
          <p:cNvPr id="29" name="TextBox 29"/>
          <p:cNvSpPr txBox="1"/>
          <p:nvPr/>
        </p:nvSpPr>
        <p:spPr>
          <a:xfrm>
            <a:off x="13769329" y="1028700"/>
            <a:ext cx="3489971"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Background</a:t>
            </a:r>
          </a:p>
        </p:txBody>
      </p:sp>
      <p:sp>
        <p:nvSpPr>
          <p:cNvPr id="30" name="TextBox 30"/>
          <p:cNvSpPr txBox="1"/>
          <p:nvPr/>
        </p:nvSpPr>
        <p:spPr>
          <a:xfrm>
            <a:off x="8485087" y="9248775"/>
            <a:ext cx="8774213" cy="497205"/>
          </a:xfrm>
          <a:prstGeom prst="rect">
            <a:avLst/>
          </a:prstGeom>
        </p:spPr>
        <p:txBody>
          <a:bodyPr lIns="0" tIns="0" rIns="0" bIns="0" rtlCol="0" anchor="t">
            <a:spAutoFit/>
          </a:bodyPr>
          <a:lstStyle/>
          <a:p>
            <a:pPr algn="l">
              <a:lnSpc>
                <a:spcPts val="1200"/>
              </a:lnSpc>
              <a:spcBef>
                <a:spcPct val="0"/>
              </a:spcBef>
            </a:pPr>
            <a:r>
              <a:rPr lang="en-US" sz="1200" spc="-42">
                <a:solidFill>
                  <a:srgbClr val="000000"/>
                </a:solidFill>
                <a:latin typeface="Univers"/>
                <a:ea typeface="Univers"/>
                <a:cs typeface="Univers"/>
                <a:sym typeface="Univers"/>
              </a:rPr>
              <a:t>Goddard KAB, et al. Estimation of Cancer Deaths Averted From Prevention, Screening, and Treatment Efforts, 1975-2020. JAMA Oncol. 2025;11(2):162-167. doi:10.1001/jamaoncol.2024.5381.</a:t>
            </a:r>
          </a:p>
          <a:p>
            <a:pPr algn="l">
              <a:lnSpc>
                <a:spcPts val="1200"/>
              </a:lnSpc>
              <a:spcBef>
                <a:spcPct val="0"/>
              </a:spcBef>
            </a:pPr>
            <a:r>
              <a:rPr lang="en-US" sz="1200" spc="-42">
                <a:solidFill>
                  <a:srgbClr val="000000"/>
                </a:solidFill>
                <a:latin typeface="Univers"/>
                <a:ea typeface="Univers"/>
                <a:cs typeface="Univers"/>
                <a:sym typeface="Univers"/>
              </a:rPr>
              <a:t> Published online December 5, 2024.</a:t>
            </a:r>
          </a:p>
        </p:txBody>
      </p:sp>
      <p:sp>
        <p:nvSpPr>
          <p:cNvPr id="31" name="TextBox 31"/>
          <p:cNvSpPr txBox="1"/>
          <p:nvPr/>
        </p:nvSpPr>
        <p:spPr>
          <a:xfrm>
            <a:off x="1028700" y="3451367"/>
            <a:ext cx="16230600" cy="1408232"/>
          </a:xfrm>
          <a:prstGeom prst="rect">
            <a:avLst/>
          </a:prstGeom>
        </p:spPr>
        <p:txBody>
          <a:bodyPr lIns="0" tIns="0" rIns="0" bIns="0" rtlCol="0" anchor="t">
            <a:spAutoFit/>
          </a:bodyPr>
          <a:lstStyle/>
          <a:p>
            <a:pPr marL="579219" lvl="1" indent="-289609" algn="l">
              <a:lnSpc>
                <a:spcPts val="3755"/>
              </a:lnSpc>
              <a:buFont typeface="Arial"/>
              <a:buChar char="•"/>
            </a:pPr>
            <a:r>
              <a:rPr lang="en-US" sz="2682">
                <a:solidFill>
                  <a:srgbClr val="000000"/>
                </a:solidFill>
                <a:latin typeface="Aptos"/>
                <a:ea typeface="Aptos"/>
                <a:cs typeface="Aptos"/>
                <a:sym typeface="Aptos"/>
              </a:rPr>
              <a:t>Modeling study of </a:t>
            </a:r>
            <a:r>
              <a:rPr lang="en-US" sz="2682" b="1">
                <a:solidFill>
                  <a:srgbClr val="000000"/>
                </a:solidFill>
                <a:latin typeface="Aptos Bold"/>
                <a:ea typeface="Aptos Bold"/>
                <a:cs typeface="Aptos Bold"/>
                <a:sym typeface="Aptos Bold"/>
              </a:rPr>
              <a:t>screening impacts to quantify the contributions of prevention, screening, and treatment to cumulative number of cancer deaths</a:t>
            </a:r>
            <a:r>
              <a:rPr lang="en-US" sz="2682">
                <a:solidFill>
                  <a:srgbClr val="000000"/>
                </a:solidFill>
                <a:latin typeface="Aptos"/>
                <a:ea typeface="Aptos"/>
                <a:cs typeface="Aptos"/>
                <a:sym typeface="Aptos"/>
              </a:rPr>
              <a:t> averted from 1975 to 2020 for breast, cervical, colorectal, lung, and </a:t>
            </a:r>
            <a:r>
              <a:rPr lang="en-US" sz="2682" b="1">
                <a:solidFill>
                  <a:srgbClr val="000000"/>
                </a:solidFill>
                <a:latin typeface="Aptos Bold"/>
                <a:ea typeface="Aptos Bold"/>
                <a:cs typeface="Aptos Bold"/>
                <a:sym typeface="Aptos Bold"/>
              </a:rPr>
              <a:t>prostate</a:t>
            </a:r>
            <a:r>
              <a:rPr lang="en-US" sz="2682">
                <a:solidFill>
                  <a:srgbClr val="000000"/>
                </a:solidFill>
                <a:latin typeface="Aptos"/>
                <a:ea typeface="Aptos"/>
                <a:cs typeface="Aptos"/>
                <a:sym typeface="Aptos"/>
              </a:rPr>
              <a:t> cancers.</a:t>
            </a:r>
          </a:p>
        </p:txBody>
      </p:sp>
      <p:sp>
        <p:nvSpPr>
          <p:cNvPr id="32" name="TextBox 32"/>
          <p:cNvSpPr txBox="1"/>
          <p:nvPr/>
        </p:nvSpPr>
        <p:spPr>
          <a:xfrm>
            <a:off x="7741237" y="5287736"/>
            <a:ext cx="8319656" cy="1442679"/>
          </a:xfrm>
          <a:prstGeom prst="rect">
            <a:avLst/>
          </a:prstGeom>
        </p:spPr>
        <p:txBody>
          <a:bodyPr lIns="0" tIns="0" rIns="0" bIns="0" rtlCol="0" anchor="t">
            <a:spAutoFit/>
          </a:bodyPr>
          <a:lstStyle/>
          <a:p>
            <a:pPr marL="632192" lvl="1" indent="-316096" algn="l">
              <a:lnSpc>
                <a:spcPts val="4099"/>
              </a:lnSpc>
              <a:buFont typeface="Arial"/>
              <a:buChar char="•"/>
            </a:pPr>
            <a:r>
              <a:rPr lang="en-US" sz="2928" b="1">
                <a:solidFill>
                  <a:srgbClr val="000000"/>
                </a:solidFill>
                <a:latin typeface="Aptos Bold"/>
                <a:ea typeface="Aptos Bold"/>
                <a:cs typeface="Aptos Bold"/>
                <a:sym typeface="Aptos Bold"/>
              </a:rPr>
              <a:t>360,000 prostate cancer deaths averted</a:t>
            </a:r>
            <a:r>
              <a:rPr lang="en-US" sz="2928">
                <a:solidFill>
                  <a:srgbClr val="000000"/>
                </a:solidFill>
                <a:latin typeface="Aptos"/>
                <a:ea typeface="Aptos"/>
                <a:cs typeface="Aptos"/>
                <a:sym typeface="Aptos"/>
              </a:rPr>
              <a:t> </a:t>
            </a:r>
          </a:p>
          <a:p>
            <a:pPr marL="1176670" lvl="2" indent="-392223" algn="l">
              <a:lnSpc>
                <a:spcPts val="3815"/>
              </a:lnSpc>
              <a:buFont typeface="Arial"/>
              <a:buChar char="⚬"/>
            </a:pPr>
            <a:r>
              <a:rPr lang="en-US" sz="2725">
                <a:solidFill>
                  <a:srgbClr val="000000"/>
                </a:solidFill>
                <a:latin typeface="Aptos"/>
                <a:ea typeface="Aptos"/>
                <a:cs typeface="Aptos"/>
                <a:sym typeface="Aptos"/>
              </a:rPr>
              <a:t>56% attributable to PSA based screening alone</a:t>
            </a:r>
          </a:p>
          <a:p>
            <a:pPr marL="1176670" lvl="2" indent="-392223" algn="l">
              <a:lnSpc>
                <a:spcPts val="3815"/>
              </a:lnSpc>
              <a:buFont typeface="Arial"/>
              <a:buChar char="⚬"/>
            </a:pPr>
            <a:r>
              <a:rPr lang="en-US" sz="2725">
                <a:solidFill>
                  <a:srgbClr val="000000"/>
                </a:solidFill>
                <a:latin typeface="Aptos"/>
                <a:ea typeface="Aptos"/>
                <a:cs typeface="Aptos"/>
                <a:sym typeface="Aptos"/>
              </a:rPr>
              <a:t> The rest due to advances in treatment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7399015" y="5139132"/>
            <a:ext cx="9432903" cy="4067940"/>
          </a:xfrm>
          <a:custGeom>
            <a:avLst/>
            <a:gdLst/>
            <a:ahLst/>
            <a:cxnLst/>
            <a:rect l="l" t="t" r="r" b="b"/>
            <a:pathLst>
              <a:path w="9432903" h="4067940">
                <a:moveTo>
                  <a:pt x="0" y="0"/>
                </a:moveTo>
                <a:lnTo>
                  <a:pt x="9432903" y="0"/>
                </a:lnTo>
                <a:lnTo>
                  <a:pt x="9432903" y="4067940"/>
                </a:lnTo>
                <a:lnTo>
                  <a:pt x="0" y="4067940"/>
                </a:lnTo>
                <a:lnTo>
                  <a:pt x="0" y="0"/>
                </a:lnTo>
                <a:close/>
              </a:path>
            </a:pathLst>
          </a:custGeom>
          <a:blipFill>
            <a:blip r:embed="rId12"/>
            <a:stretch>
              <a:fillRect/>
            </a:stretch>
          </a:blipFill>
        </p:spPr>
      </p:sp>
      <p:sp>
        <p:nvSpPr>
          <p:cNvPr id="27" name="Freeform 27"/>
          <p:cNvSpPr/>
          <p:nvPr/>
        </p:nvSpPr>
        <p:spPr>
          <a:xfrm>
            <a:off x="1843802" y="5143500"/>
            <a:ext cx="4178930" cy="3515525"/>
          </a:xfrm>
          <a:custGeom>
            <a:avLst/>
            <a:gdLst/>
            <a:ahLst/>
            <a:cxnLst/>
            <a:rect l="l" t="t" r="r" b="b"/>
            <a:pathLst>
              <a:path w="4178930" h="3515525">
                <a:moveTo>
                  <a:pt x="0" y="0"/>
                </a:moveTo>
                <a:lnTo>
                  <a:pt x="4178930" y="0"/>
                </a:lnTo>
                <a:lnTo>
                  <a:pt x="4178930" y="3515525"/>
                </a:lnTo>
                <a:lnTo>
                  <a:pt x="0" y="3515525"/>
                </a:lnTo>
                <a:lnTo>
                  <a:pt x="0" y="0"/>
                </a:lnTo>
                <a:close/>
              </a:path>
            </a:pathLst>
          </a:custGeom>
          <a:blipFill>
            <a:blip r:embed="rId13"/>
            <a:stretch>
              <a:fillRect/>
            </a:stretch>
          </a:blipFill>
        </p:spPr>
      </p:sp>
      <p:sp>
        <p:nvSpPr>
          <p:cNvPr id="28" name="TextBox 28"/>
          <p:cNvSpPr txBox="1"/>
          <p:nvPr/>
        </p:nvSpPr>
        <p:spPr>
          <a:xfrm>
            <a:off x="13769329" y="1028700"/>
            <a:ext cx="3489971"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Background</a:t>
            </a:r>
          </a:p>
        </p:txBody>
      </p:sp>
      <p:sp>
        <p:nvSpPr>
          <p:cNvPr id="29" name="TextBox 29"/>
          <p:cNvSpPr txBox="1"/>
          <p:nvPr/>
        </p:nvSpPr>
        <p:spPr>
          <a:xfrm>
            <a:off x="1028700" y="2603058"/>
            <a:ext cx="8757089"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Prostate Cancer: Survivorship</a:t>
            </a:r>
          </a:p>
        </p:txBody>
      </p:sp>
      <p:sp>
        <p:nvSpPr>
          <p:cNvPr id="30" name="TextBox 30"/>
          <p:cNvSpPr txBox="1"/>
          <p:nvPr/>
        </p:nvSpPr>
        <p:spPr>
          <a:xfrm>
            <a:off x="1028700" y="3560892"/>
            <a:ext cx="12740629" cy="1101991"/>
          </a:xfrm>
          <a:prstGeom prst="rect">
            <a:avLst/>
          </a:prstGeom>
        </p:spPr>
        <p:txBody>
          <a:bodyPr lIns="0" tIns="0" rIns="0" bIns="0" rtlCol="0" anchor="t">
            <a:spAutoFit/>
          </a:bodyPr>
          <a:lstStyle/>
          <a:p>
            <a:pPr marL="697160" lvl="1" indent="-348580" algn="l">
              <a:lnSpc>
                <a:spcPts val="4197"/>
              </a:lnSpc>
              <a:buFont typeface="Arial"/>
              <a:buChar char="•"/>
            </a:pPr>
            <a:r>
              <a:rPr lang="en-US" sz="3229">
                <a:solidFill>
                  <a:srgbClr val="000000"/>
                </a:solidFill>
                <a:latin typeface="Univers"/>
                <a:ea typeface="Univers"/>
                <a:cs typeface="Univers"/>
                <a:sym typeface="Univers"/>
              </a:rPr>
              <a:t>More men die with prostate cancer than because of it.</a:t>
            </a:r>
          </a:p>
          <a:p>
            <a:pPr marL="697160" lvl="1" indent="-348580" algn="l">
              <a:lnSpc>
                <a:spcPts val="4197"/>
              </a:lnSpc>
              <a:buFont typeface="Arial"/>
              <a:buChar char="•"/>
            </a:pPr>
            <a:r>
              <a:rPr lang="en-US" sz="3229">
                <a:solidFill>
                  <a:srgbClr val="000000"/>
                </a:solidFill>
                <a:latin typeface="Univers"/>
                <a:ea typeface="Univers"/>
                <a:cs typeface="Univers"/>
                <a:sym typeface="Univers"/>
              </a:rPr>
              <a:t>Over 3 million men are currently living with PC in the US</a:t>
            </a:r>
          </a:p>
        </p:txBody>
      </p:sp>
      <p:grpSp>
        <p:nvGrpSpPr>
          <p:cNvPr id="31" name="Group 31"/>
          <p:cNvGrpSpPr/>
          <p:nvPr/>
        </p:nvGrpSpPr>
        <p:grpSpPr>
          <a:xfrm>
            <a:off x="10864762" y="9407097"/>
            <a:ext cx="5809134" cy="394413"/>
            <a:chOff x="0" y="0"/>
            <a:chExt cx="7745512" cy="525884"/>
          </a:xfrm>
        </p:grpSpPr>
        <p:sp>
          <p:nvSpPr>
            <p:cNvPr id="32" name="TextBox 32"/>
            <p:cNvSpPr txBox="1"/>
            <p:nvPr/>
          </p:nvSpPr>
          <p:spPr>
            <a:xfrm>
              <a:off x="0" y="9525"/>
              <a:ext cx="7745512" cy="205529"/>
            </a:xfrm>
            <a:prstGeom prst="rect">
              <a:avLst/>
            </a:prstGeom>
          </p:spPr>
          <p:txBody>
            <a:bodyPr lIns="0" tIns="0" rIns="0" bIns="0" rtlCol="0" anchor="t">
              <a:spAutoFit/>
            </a:bodyPr>
            <a:lstStyle/>
            <a:p>
              <a:pPr algn="ctr">
                <a:lnSpc>
                  <a:spcPts val="1100"/>
                </a:lnSpc>
                <a:spcBef>
                  <a:spcPct val="0"/>
                </a:spcBef>
              </a:pPr>
              <a:r>
                <a:rPr lang="en-US" sz="1100" spc="-38">
                  <a:solidFill>
                    <a:srgbClr val="000000"/>
                  </a:solidFill>
                  <a:latin typeface="Public Sans"/>
                  <a:ea typeface="Public Sans"/>
                  <a:cs typeface="Public Sans"/>
                  <a:sym typeface="Public Sans"/>
                </a:rPr>
                <a:t>American Cancer Society. Cancer Facts &amp; Figures 2025. Atlanta: American Cancer Society; 2025.</a:t>
              </a:r>
            </a:p>
          </p:txBody>
        </p:sp>
        <p:sp>
          <p:nvSpPr>
            <p:cNvPr id="33" name="TextBox 33"/>
            <p:cNvSpPr txBox="1"/>
            <p:nvPr/>
          </p:nvSpPr>
          <p:spPr>
            <a:xfrm>
              <a:off x="0" y="320355"/>
              <a:ext cx="7321550" cy="205529"/>
            </a:xfrm>
            <a:prstGeom prst="rect">
              <a:avLst/>
            </a:prstGeom>
          </p:spPr>
          <p:txBody>
            <a:bodyPr lIns="0" tIns="0" rIns="0" bIns="0" rtlCol="0" anchor="t">
              <a:spAutoFit/>
            </a:bodyPr>
            <a:lstStyle/>
            <a:p>
              <a:pPr algn="ctr">
                <a:lnSpc>
                  <a:spcPts val="1100"/>
                </a:lnSpc>
                <a:spcBef>
                  <a:spcPct val="0"/>
                </a:spcBef>
              </a:pPr>
              <a:r>
                <a:rPr lang="en-US" sz="1100" spc="-38">
                  <a:solidFill>
                    <a:srgbClr val="000000"/>
                  </a:solidFill>
                  <a:latin typeface="Public Sans"/>
                  <a:ea typeface="Public Sans"/>
                  <a:cs typeface="Public Sans"/>
                  <a:sym typeface="Public Sans"/>
                </a:rPr>
                <a:t>SEER Cancer Stat Facts: Prostate Cancer: https://seer.cancer.gov/statfacts/html/prost.html </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626321"/>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3769329" y="1028700"/>
            <a:ext cx="3489971"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Background</a:t>
            </a:r>
          </a:p>
        </p:txBody>
      </p:sp>
      <p:sp>
        <p:nvSpPr>
          <p:cNvPr id="27" name="TextBox 27"/>
          <p:cNvSpPr txBox="1"/>
          <p:nvPr/>
        </p:nvSpPr>
        <p:spPr>
          <a:xfrm>
            <a:off x="1028700" y="2776268"/>
            <a:ext cx="9170059"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Primary Care &amp; Prostate Cancer</a:t>
            </a:r>
          </a:p>
        </p:txBody>
      </p:sp>
      <p:sp>
        <p:nvSpPr>
          <p:cNvPr id="28" name="TextBox 28"/>
          <p:cNvSpPr txBox="1"/>
          <p:nvPr/>
        </p:nvSpPr>
        <p:spPr>
          <a:xfrm>
            <a:off x="1028700" y="8913495"/>
            <a:ext cx="9252124" cy="344805"/>
          </a:xfrm>
          <a:prstGeom prst="rect">
            <a:avLst/>
          </a:prstGeom>
        </p:spPr>
        <p:txBody>
          <a:bodyPr lIns="0" tIns="0" rIns="0" bIns="0" rtlCol="0" anchor="t">
            <a:spAutoFit/>
          </a:bodyPr>
          <a:lstStyle/>
          <a:p>
            <a:pPr algn="l">
              <a:lnSpc>
                <a:spcPts val="1200"/>
              </a:lnSpc>
              <a:spcBef>
                <a:spcPct val="0"/>
              </a:spcBef>
            </a:pPr>
            <a:r>
              <a:rPr lang="en-US" sz="1200" spc="-42">
                <a:solidFill>
                  <a:srgbClr val="000000"/>
                </a:solidFill>
                <a:latin typeface="Univers"/>
                <a:ea typeface="Univers"/>
                <a:cs typeface="Univers"/>
                <a:sym typeface="Univers"/>
              </a:rPr>
              <a:t>Forecasting limited access to urology in rural communities: analysis of the American Urological Association census. Cohen AJ, Ndoye M, Fergus KB, et al. https://doi-org.kumc.idm.oclc.org/10.1111/jrh.12376. J Rural Health. 2020;36:300–306. doi: 10.1111/jrh.12376.</a:t>
            </a:r>
          </a:p>
        </p:txBody>
      </p:sp>
      <p:sp>
        <p:nvSpPr>
          <p:cNvPr id="29" name="TextBox 29"/>
          <p:cNvSpPr txBox="1"/>
          <p:nvPr/>
        </p:nvSpPr>
        <p:spPr>
          <a:xfrm>
            <a:off x="1885012" y="3752786"/>
            <a:ext cx="14517975" cy="2722373"/>
          </a:xfrm>
          <a:prstGeom prst="rect">
            <a:avLst/>
          </a:prstGeom>
        </p:spPr>
        <p:txBody>
          <a:bodyPr lIns="0" tIns="0" rIns="0" bIns="0" rtlCol="0" anchor="t">
            <a:spAutoFit/>
          </a:bodyPr>
          <a:lstStyle/>
          <a:p>
            <a:pPr marL="575054" lvl="1" indent="-287527" algn="l">
              <a:lnSpc>
                <a:spcPts val="5460"/>
              </a:lnSpc>
              <a:buFont typeface="Arial"/>
              <a:buChar char="•"/>
            </a:pPr>
            <a:r>
              <a:rPr lang="en-US" sz="2663" spc="-93">
                <a:solidFill>
                  <a:srgbClr val="000000"/>
                </a:solidFill>
                <a:latin typeface="Univers"/>
                <a:ea typeface="Univers"/>
                <a:cs typeface="Univers"/>
                <a:sym typeface="Univers"/>
              </a:rPr>
              <a:t>Most prostate cancer screenings begin in primary care, making PCPs the first line of defense.</a:t>
            </a:r>
          </a:p>
          <a:p>
            <a:pPr marL="575054" lvl="1" indent="-287527" algn="l">
              <a:lnSpc>
                <a:spcPts val="5460"/>
              </a:lnSpc>
              <a:buFont typeface="Arial"/>
              <a:buChar char="•"/>
            </a:pPr>
            <a:r>
              <a:rPr lang="en-US" sz="2663" spc="-93">
                <a:solidFill>
                  <a:srgbClr val="000000"/>
                </a:solidFill>
                <a:latin typeface="Univers"/>
                <a:ea typeface="Univers"/>
                <a:cs typeface="Univers"/>
                <a:sym typeface="Univers"/>
              </a:rPr>
              <a:t>Collaboration with urologists ensures timely diagnosis and treatment.</a:t>
            </a:r>
          </a:p>
          <a:p>
            <a:pPr marL="575054" lvl="1" indent="-287527" algn="l">
              <a:lnSpc>
                <a:spcPts val="5460"/>
              </a:lnSpc>
              <a:buFont typeface="Arial"/>
              <a:buChar char="•"/>
            </a:pPr>
            <a:r>
              <a:rPr lang="en-US" sz="2663" spc="-93">
                <a:solidFill>
                  <a:srgbClr val="000000"/>
                </a:solidFill>
                <a:latin typeface="Univers"/>
                <a:ea typeface="Univers"/>
                <a:cs typeface="Univers"/>
                <a:sym typeface="Univers"/>
              </a:rPr>
              <a:t>In rural areas, limited access to urologists and lower PCP awareness can delay care.</a:t>
            </a:r>
          </a:p>
          <a:p>
            <a:pPr marL="575054" lvl="1" indent="-287527" algn="l">
              <a:lnSpc>
                <a:spcPts val="5460"/>
              </a:lnSpc>
              <a:buFont typeface="Arial"/>
              <a:buChar char="•"/>
            </a:pPr>
            <a:r>
              <a:rPr lang="en-US" sz="2663" spc="-93">
                <a:solidFill>
                  <a:srgbClr val="000000"/>
                </a:solidFill>
                <a:latin typeface="Univers"/>
                <a:ea typeface="Univers"/>
                <a:cs typeface="Univers"/>
                <a:sym typeface="Univers"/>
              </a:rPr>
              <a:t>Strengthening PCP capacity in prostate cancer management is key to improving outcomes.</a:t>
            </a:r>
          </a:p>
        </p:txBody>
      </p:sp>
      <p:sp>
        <p:nvSpPr>
          <p:cNvPr id="30" name="Freeform 30"/>
          <p:cNvSpPr/>
          <p:nvPr/>
        </p:nvSpPr>
        <p:spPr>
          <a:xfrm>
            <a:off x="14745324" y="7762484"/>
            <a:ext cx="2513976" cy="1495816"/>
          </a:xfrm>
          <a:custGeom>
            <a:avLst/>
            <a:gdLst/>
            <a:ahLst/>
            <a:cxnLst/>
            <a:rect l="l" t="t" r="r" b="b"/>
            <a:pathLst>
              <a:path w="2513976" h="1495816">
                <a:moveTo>
                  <a:pt x="0" y="0"/>
                </a:moveTo>
                <a:lnTo>
                  <a:pt x="2513976" y="0"/>
                </a:lnTo>
                <a:lnTo>
                  <a:pt x="2513976" y="1495816"/>
                </a:lnTo>
                <a:lnTo>
                  <a:pt x="0" y="14958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1503123" y="1028700"/>
            <a:ext cx="5756177"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Screening</a:t>
            </a:r>
          </a:p>
        </p:txBody>
      </p:sp>
      <p:sp>
        <p:nvSpPr>
          <p:cNvPr id="6" name="TextBox 6"/>
          <p:cNvSpPr txBox="1"/>
          <p:nvPr/>
        </p:nvSpPr>
        <p:spPr>
          <a:xfrm>
            <a:off x="2082482" y="2676179"/>
            <a:ext cx="9814014" cy="474900"/>
          </a:xfrm>
          <a:prstGeom prst="rect">
            <a:avLst/>
          </a:prstGeom>
        </p:spPr>
        <p:txBody>
          <a:bodyPr lIns="0" tIns="0" rIns="0" bIns="0" rtlCol="0" anchor="t">
            <a:spAutoFit/>
          </a:bodyPr>
          <a:lstStyle/>
          <a:p>
            <a:pPr algn="l">
              <a:lnSpc>
                <a:spcPts val="3550"/>
              </a:lnSpc>
            </a:pPr>
            <a:r>
              <a:rPr lang="en-US" sz="3777" b="1">
                <a:solidFill>
                  <a:srgbClr val="00136F"/>
                </a:solidFill>
                <a:latin typeface="Montserrat Ultra-Bold"/>
                <a:ea typeface="Montserrat Ultra-Bold"/>
                <a:cs typeface="Montserrat Ultra-Bold"/>
                <a:sym typeface="Montserrat Ultra-Bold"/>
              </a:rPr>
              <a:t>USPSTF &amp; NCCN Screening Guidelines</a:t>
            </a:r>
          </a:p>
        </p:txBody>
      </p:sp>
      <p:grpSp>
        <p:nvGrpSpPr>
          <p:cNvPr id="7" name="Group 7"/>
          <p:cNvGrpSpPr/>
          <p:nvPr/>
        </p:nvGrpSpPr>
        <p:grpSpPr>
          <a:xfrm>
            <a:off x="8239707" y="9458325"/>
            <a:ext cx="6922909" cy="411539"/>
            <a:chOff x="0" y="0"/>
            <a:chExt cx="9230545" cy="548718"/>
          </a:xfrm>
        </p:grpSpPr>
        <p:sp>
          <p:nvSpPr>
            <p:cNvPr id="8" name="TextBox 8"/>
            <p:cNvSpPr txBox="1"/>
            <p:nvPr/>
          </p:nvSpPr>
          <p:spPr>
            <a:xfrm>
              <a:off x="0" y="-9525"/>
              <a:ext cx="8555358" cy="243205"/>
            </a:xfrm>
            <a:prstGeom prst="rect">
              <a:avLst/>
            </a:prstGeom>
          </p:spPr>
          <p:txBody>
            <a:bodyPr lIns="0" tIns="0" rIns="0" bIns="0" rtlCol="0" anchor="t">
              <a:spAutoFit/>
            </a:bodyPr>
            <a:lstStyle/>
            <a:p>
              <a:pPr algn="l">
                <a:lnSpc>
                  <a:spcPts val="1560"/>
                </a:lnSpc>
              </a:pPr>
              <a:r>
                <a:rPr lang="en-US" sz="1200">
                  <a:solidFill>
                    <a:srgbClr val="000000"/>
                  </a:solidFill>
                  <a:latin typeface="Aptos"/>
                  <a:ea typeface="Aptos"/>
                  <a:cs typeface="Aptos"/>
                  <a:sym typeface="Aptos"/>
                </a:rPr>
                <a:t>National Comprehensive Cancer Network, Prostate Cancer Guidelines Version 2.2025:   </a:t>
              </a:r>
              <a:r>
                <a:rPr lang="en-US" sz="1200" u="sng">
                  <a:solidFill>
                    <a:srgbClr val="000000"/>
                  </a:solidFill>
                  <a:latin typeface="Aptos"/>
                  <a:ea typeface="Aptos"/>
                  <a:cs typeface="Aptos"/>
                  <a:sym typeface="Aptos"/>
                  <a:hlinkClick r:id="rId2" tooltip="https://www.nccn.org"/>
                </a:rPr>
                <a:t>nccn.org</a:t>
              </a:r>
            </a:p>
          </p:txBody>
        </p:sp>
        <p:sp>
          <p:nvSpPr>
            <p:cNvPr id="9" name="TextBox 9"/>
            <p:cNvSpPr txBox="1"/>
            <p:nvPr/>
          </p:nvSpPr>
          <p:spPr>
            <a:xfrm>
              <a:off x="0" y="305514"/>
              <a:ext cx="9230545" cy="243205"/>
            </a:xfrm>
            <a:prstGeom prst="rect">
              <a:avLst/>
            </a:prstGeom>
          </p:spPr>
          <p:txBody>
            <a:bodyPr lIns="0" tIns="0" rIns="0" bIns="0" rtlCol="0" anchor="t">
              <a:spAutoFit/>
            </a:bodyPr>
            <a:lstStyle/>
            <a:p>
              <a:pPr algn="l">
                <a:lnSpc>
                  <a:spcPts val="1560"/>
                </a:lnSpc>
              </a:pPr>
              <a:r>
                <a:rPr lang="en-US" sz="1200">
                  <a:solidFill>
                    <a:srgbClr val="000000"/>
                  </a:solidFill>
                  <a:latin typeface="Aptos"/>
                  <a:ea typeface="Aptos"/>
                  <a:cs typeface="Aptos"/>
                  <a:sym typeface="Aptos"/>
                </a:rPr>
                <a:t>U.S. Preventive Services Task Force, Prostate Cancer: Screening, 2018 (An update is in progress.) </a:t>
              </a:r>
              <a:r>
                <a:rPr lang="en-US" sz="1200" u="sng">
                  <a:solidFill>
                    <a:srgbClr val="000000"/>
                  </a:solidFill>
                  <a:latin typeface="Aptos"/>
                  <a:ea typeface="Aptos"/>
                  <a:cs typeface="Aptos"/>
                  <a:sym typeface="Aptos"/>
                  <a:hlinkClick r:id="rId3" tooltip="https://www.uspreventiveservicestaskforce.org/uspstf/recommendation/prostate-cancer-screening"/>
                </a:rPr>
                <a:t>USPSTF</a:t>
              </a:r>
            </a:p>
          </p:txBody>
        </p:sp>
      </p:grpSp>
      <p:grpSp>
        <p:nvGrpSpPr>
          <p:cNvPr id="10" name="Group 10"/>
          <p:cNvGrpSpPr/>
          <p:nvPr/>
        </p:nvGrpSpPr>
        <p:grpSpPr>
          <a:xfrm>
            <a:off x="4522384" y="3293991"/>
            <a:ext cx="12037230" cy="5626310"/>
            <a:chOff x="0" y="0"/>
            <a:chExt cx="16049641" cy="7501747"/>
          </a:xfrm>
        </p:grpSpPr>
        <p:sp>
          <p:nvSpPr>
            <p:cNvPr id="12" name="Freeform 12"/>
            <p:cNvSpPr/>
            <p:nvPr/>
          </p:nvSpPr>
          <p:spPr>
            <a:xfrm>
              <a:off x="316803" y="2578962"/>
              <a:ext cx="1180109" cy="1175683"/>
            </a:xfrm>
            <a:custGeom>
              <a:avLst/>
              <a:gdLst/>
              <a:ahLst/>
              <a:cxnLst/>
              <a:rect l="l" t="t" r="r" b="b"/>
              <a:pathLst>
                <a:path w="1180109" h="1175683">
                  <a:moveTo>
                    <a:pt x="0" y="0"/>
                  </a:moveTo>
                  <a:lnTo>
                    <a:pt x="1180109" y="0"/>
                  </a:lnTo>
                  <a:lnTo>
                    <a:pt x="1180109" y="1175683"/>
                  </a:lnTo>
                  <a:lnTo>
                    <a:pt x="0" y="11756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422413" y="241300"/>
              <a:ext cx="926233" cy="926233"/>
            </a:xfrm>
            <a:custGeom>
              <a:avLst/>
              <a:gdLst/>
              <a:ahLst/>
              <a:cxnLst/>
              <a:rect l="l" t="t" r="r" b="b"/>
              <a:pathLst>
                <a:path w="926233" h="926233">
                  <a:moveTo>
                    <a:pt x="0" y="0"/>
                  </a:moveTo>
                  <a:lnTo>
                    <a:pt x="926232" y="0"/>
                  </a:lnTo>
                  <a:lnTo>
                    <a:pt x="926232" y="926233"/>
                  </a:lnTo>
                  <a:lnTo>
                    <a:pt x="0" y="9262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328044" y="4241833"/>
              <a:ext cx="1114970" cy="801384"/>
            </a:xfrm>
            <a:custGeom>
              <a:avLst/>
              <a:gdLst/>
              <a:ahLst/>
              <a:cxnLst/>
              <a:rect l="l" t="t" r="r" b="b"/>
              <a:pathLst>
                <a:path w="1114970" h="801384">
                  <a:moveTo>
                    <a:pt x="0" y="0"/>
                  </a:moveTo>
                  <a:lnTo>
                    <a:pt x="1114970" y="0"/>
                  </a:lnTo>
                  <a:lnTo>
                    <a:pt x="1114970" y="801385"/>
                  </a:lnTo>
                  <a:lnTo>
                    <a:pt x="0" y="801385"/>
                  </a:lnTo>
                  <a:lnTo>
                    <a:pt x="0" y="0"/>
                  </a:lnTo>
                  <a:close/>
                </a:path>
              </a:pathLst>
            </a:custGeom>
            <a:blipFill>
              <a:blip r:embed="rId8"/>
              <a:stretch>
                <a:fillRect/>
              </a:stretch>
            </a:blipFill>
          </p:spPr>
        </p:sp>
        <p:sp>
          <p:nvSpPr>
            <p:cNvPr id="15" name="Freeform 15"/>
            <p:cNvSpPr/>
            <p:nvPr/>
          </p:nvSpPr>
          <p:spPr>
            <a:xfrm>
              <a:off x="219371" y="5678310"/>
              <a:ext cx="1374973" cy="1374973"/>
            </a:xfrm>
            <a:custGeom>
              <a:avLst/>
              <a:gdLst/>
              <a:ahLst/>
              <a:cxnLst/>
              <a:rect l="l" t="t" r="r" b="b"/>
              <a:pathLst>
                <a:path w="1374973" h="1374973">
                  <a:moveTo>
                    <a:pt x="0" y="0"/>
                  </a:moveTo>
                  <a:lnTo>
                    <a:pt x="1374973" y="0"/>
                  </a:lnTo>
                  <a:lnTo>
                    <a:pt x="1374973" y="1374972"/>
                  </a:lnTo>
                  <a:lnTo>
                    <a:pt x="0" y="13749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Freeform 16"/>
            <p:cNvSpPr/>
            <p:nvPr/>
          </p:nvSpPr>
          <p:spPr>
            <a:xfrm>
              <a:off x="439735" y="1406851"/>
              <a:ext cx="879471" cy="879471"/>
            </a:xfrm>
            <a:custGeom>
              <a:avLst/>
              <a:gdLst/>
              <a:ahLst/>
              <a:cxnLst/>
              <a:rect l="l" t="t" r="r" b="b"/>
              <a:pathLst>
                <a:path w="879471" h="879471">
                  <a:moveTo>
                    <a:pt x="0" y="0"/>
                  </a:moveTo>
                  <a:lnTo>
                    <a:pt x="879471" y="0"/>
                  </a:lnTo>
                  <a:lnTo>
                    <a:pt x="879471" y="879471"/>
                  </a:lnTo>
                  <a:lnTo>
                    <a:pt x="0" y="8794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graphicFrame>
        <p:nvGraphicFramePr>
          <p:cNvPr id="11" name="Table 11"/>
          <p:cNvGraphicFramePr>
            <a:graphicFrameLocks noGrp="1"/>
          </p:cNvGraphicFramePr>
          <p:nvPr>
            <p:extLst>
              <p:ext uri="{D42A27DB-BD31-4B8C-83A1-F6EECF244321}">
                <p14:modId xmlns:p14="http://schemas.microsoft.com/office/powerpoint/2010/main" val="962854980"/>
              </p:ext>
            </p:extLst>
          </p:nvPr>
        </p:nvGraphicFramePr>
        <p:xfrm>
          <a:off x="4572000" y="3491630"/>
          <a:ext cx="10107666" cy="5506900"/>
        </p:xfrm>
        <a:graphic>
          <a:graphicData uri="http://schemas.openxmlformats.org/drawingml/2006/table">
            <a:tbl>
              <a:tblPr/>
              <a:tblGrid>
                <a:gridCol w="1102805">
                  <a:extLst>
                    <a:ext uri="{9D8B030D-6E8A-4147-A177-3AD203B41FA5}">
                      <a16:colId xmlns:a16="http://schemas.microsoft.com/office/drawing/2014/main" val="20000"/>
                    </a:ext>
                  </a:extLst>
                </a:gridCol>
                <a:gridCol w="1665782">
                  <a:extLst>
                    <a:ext uri="{9D8B030D-6E8A-4147-A177-3AD203B41FA5}">
                      <a16:colId xmlns:a16="http://schemas.microsoft.com/office/drawing/2014/main" val="20001"/>
                    </a:ext>
                  </a:extLst>
                </a:gridCol>
                <a:gridCol w="4548324">
                  <a:extLst>
                    <a:ext uri="{9D8B030D-6E8A-4147-A177-3AD203B41FA5}">
                      <a16:colId xmlns:a16="http://schemas.microsoft.com/office/drawing/2014/main" val="20002"/>
                    </a:ext>
                  </a:extLst>
                </a:gridCol>
                <a:gridCol w="2790755">
                  <a:extLst>
                    <a:ext uri="{9D8B030D-6E8A-4147-A177-3AD203B41FA5}">
                      <a16:colId xmlns:a16="http://schemas.microsoft.com/office/drawing/2014/main" val="20003"/>
                    </a:ext>
                  </a:extLst>
                </a:gridCol>
              </a:tblGrid>
              <a:tr h="766127">
                <a:tc>
                  <a:txBody>
                    <a:bodyPr/>
                    <a:lstStyle/>
                    <a:p>
                      <a:pPr algn="ctr">
                        <a:lnSpc>
                          <a:spcPts val="2233"/>
                        </a:lnSpc>
                        <a:defRPr/>
                      </a:pP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tc>
                  <a:txBody>
                    <a:bodyPr/>
                    <a:lstStyle/>
                    <a:p>
                      <a:pPr algn="ctr">
                        <a:lnSpc>
                          <a:spcPts val="2116"/>
                        </a:lnSpc>
                        <a:defRPr/>
                      </a:pPr>
                      <a:r>
                        <a:rPr lang="en-US" sz="1511" b="1">
                          <a:solidFill>
                            <a:srgbClr val="000000"/>
                          </a:solidFill>
                          <a:latin typeface="Aptos Bold"/>
                          <a:ea typeface="Aptos Bold"/>
                          <a:cs typeface="Aptos Bold"/>
                          <a:sym typeface="Aptos Bold"/>
                        </a:rPr>
                        <a:t>Population</a:t>
                      </a: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tc>
                  <a:txBody>
                    <a:bodyPr/>
                    <a:lstStyle/>
                    <a:p>
                      <a:pPr algn="ctr">
                        <a:lnSpc>
                          <a:spcPts val="2116"/>
                        </a:lnSpc>
                        <a:defRPr/>
                      </a:pPr>
                      <a:r>
                        <a:rPr lang="en-US" sz="1511">
                          <a:solidFill>
                            <a:srgbClr val="000000"/>
                          </a:solidFill>
                          <a:latin typeface="Aptos"/>
                          <a:ea typeface="Aptos"/>
                          <a:cs typeface="Aptos"/>
                          <a:sym typeface="Aptos"/>
                        </a:rPr>
                        <a:t>Men aged 55 - 69 y</a:t>
                      </a: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tc>
                  <a:txBody>
                    <a:bodyPr/>
                    <a:lstStyle/>
                    <a:p>
                      <a:pPr algn="ctr">
                        <a:lnSpc>
                          <a:spcPts val="2116"/>
                        </a:lnSpc>
                        <a:defRPr/>
                      </a:pPr>
                      <a:r>
                        <a:rPr lang="en-US" sz="1511">
                          <a:solidFill>
                            <a:srgbClr val="000000"/>
                          </a:solidFill>
                          <a:latin typeface="Aptos"/>
                          <a:ea typeface="Aptos"/>
                          <a:cs typeface="Aptos"/>
                          <a:sym typeface="Aptos"/>
                        </a:rPr>
                        <a:t>Men 70 y and older</a:t>
                      </a: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7823">
                <a:tc>
                  <a:txBody>
                    <a:bodyPr/>
                    <a:lstStyle/>
                    <a:p>
                      <a:pPr algn="ctr">
                        <a:lnSpc>
                          <a:spcPts val="2233"/>
                        </a:lnSpc>
                        <a:defRPr/>
                      </a:pP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tc>
                  <a:txBody>
                    <a:bodyPr/>
                    <a:lstStyle/>
                    <a:p>
                      <a:pPr algn="ctr">
                        <a:lnSpc>
                          <a:spcPts val="2116"/>
                        </a:lnSpc>
                        <a:defRPr/>
                      </a:pPr>
                      <a:r>
                        <a:rPr lang="en-US" sz="1511" b="1">
                          <a:solidFill>
                            <a:srgbClr val="000000"/>
                          </a:solidFill>
                          <a:latin typeface="Aptos Bold"/>
                          <a:ea typeface="Aptos Bold"/>
                          <a:cs typeface="Aptos Bold"/>
                          <a:sym typeface="Aptos Bold"/>
                        </a:rPr>
                        <a:t>Recommendation</a:t>
                      </a: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tc>
                  <a:txBody>
                    <a:bodyPr/>
                    <a:lstStyle/>
                    <a:p>
                      <a:pPr algn="ctr">
                        <a:lnSpc>
                          <a:spcPts val="2338"/>
                        </a:lnSpc>
                        <a:defRPr/>
                      </a:pPr>
                      <a:r>
                        <a:rPr lang="en-US" sz="1670" b="1">
                          <a:solidFill>
                            <a:srgbClr val="000000"/>
                          </a:solidFill>
                          <a:latin typeface="Aptos Bold"/>
                          <a:ea typeface="Aptos Bold"/>
                          <a:cs typeface="Aptos Bold"/>
                          <a:sym typeface="Aptos Bold"/>
                        </a:rPr>
                        <a:t>   The decision to be screened is an individual one</a:t>
                      </a: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tc>
                  <a:txBody>
                    <a:bodyPr/>
                    <a:lstStyle/>
                    <a:p>
                      <a:pPr algn="ctr">
                        <a:lnSpc>
                          <a:spcPts val="2116"/>
                        </a:lnSpc>
                        <a:defRPr/>
                      </a:pPr>
                      <a:r>
                        <a:rPr lang="en-US" sz="1511">
                          <a:solidFill>
                            <a:srgbClr val="000000"/>
                          </a:solidFill>
                          <a:latin typeface="Aptos"/>
                          <a:ea typeface="Aptos"/>
                          <a:cs typeface="Aptos"/>
                          <a:sym typeface="Aptos"/>
                        </a:rPr>
                        <a:t>Do not screen</a:t>
                      </a: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5268">
                <a:tc>
                  <a:txBody>
                    <a:bodyPr/>
                    <a:lstStyle/>
                    <a:p>
                      <a:pPr algn="ctr">
                        <a:lnSpc>
                          <a:spcPts val="2233"/>
                        </a:lnSpc>
                        <a:defRPr/>
                      </a:pP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tc>
                  <a:txBody>
                    <a:bodyPr/>
                    <a:lstStyle/>
                    <a:p>
                      <a:pPr algn="ctr">
                        <a:lnSpc>
                          <a:spcPts val="2116"/>
                        </a:lnSpc>
                        <a:defRPr/>
                      </a:pPr>
                      <a:r>
                        <a:rPr lang="en-US" sz="1511" b="1">
                          <a:solidFill>
                            <a:srgbClr val="000000"/>
                          </a:solidFill>
                          <a:latin typeface="Aptos Bold"/>
                          <a:ea typeface="Aptos Bold"/>
                          <a:cs typeface="Aptos Bold"/>
                          <a:sym typeface="Aptos Bold"/>
                        </a:rPr>
                        <a:t>Informed Decision Making</a:t>
                      </a: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tc gridSpan="2">
                  <a:txBody>
                    <a:bodyPr/>
                    <a:lstStyle/>
                    <a:p>
                      <a:pPr algn="l">
                        <a:lnSpc>
                          <a:spcPts val="2116"/>
                        </a:lnSpc>
                        <a:defRPr/>
                      </a:pPr>
                      <a:r>
                        <a:rPr lang="en-US" sz="1511">
                          <a:solidFill>
                            <a:srgbClr val="000000"/>
                          </a:solidFill>
                          <a:latin typeface="Aptos"/>
                          <a:ea typeface="Aptos"/>
                          <a:cs typeface="Aptos"/>
                          <a:sym typeface="Aptos"/>
                        </a:rPr>
                        <a:t>Before deciding whether to be screened, men aged 55 to 69 years should have an opportunity to discuss the potential benefits and harms of screening with their clinician and to incorporate their values and preferences in the decision. </a:t>
                      </a: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tc hMerge="1">
                  <a:txBody>
                    <a:bodyPr/>
                    <a:lstStyle/>
                    <a:p>
                      <a:pPr algn="l">
                        <a:lnSpc>
                          <a:spcPts val="2116"/>
                        </a:lnSpc>
                        <a:defRPr/>
                      </a:pPr>
                      <a:r>
                        <a:rPr lang="en-US" sz="1511">
                          <a:solidFill>
                            <a:srgbClr val="000000"/>
                          </a:solidFill>
                          <a:latin typeface="Aptos"/>
                          <a:ea typeface="Aptos"/>
                          <a:cs typeface="Aptos"/>
                          <a:sym typeface="Aptos"/>
                        </a:rPr>
                        <a:t>Before deciding whether to be screened, men aged 55 to 69 years should have an opportunity to discuss the potential benefits and harms of screening with their clinician and to incorporate their values and preferences in the decision. </a:t>
                      </a: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3253">
                <a:tc>
                  <a:txBody>
                    <a:bodyPr/>
                    <a:lstStyle/>
                    <a:p>
                      <a:pPr algn="ctr">
                        <a:lnSpc>
                          <a:spcPts val="2233"/>
                        </a:lnSpc>
                        <a:defRPr/>
                      </a:pP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tc>
                  <a:txBody>
                    <a:bodyPr/>
                    <a:lstStyle/>
                    <a:p>
                      <a:pPr algn="ctr">
                        <a:lnSpc>
                          <a:spcPts val="2116"/>
                        </a:lnSpc>
                        <a:defRPr/>
                      </a:pPr>
                      <a:r>
                        <a:rPr lang="en-US" sz="1511" b="1">
                          <a:solidFill>
                            <a:srgbClr val="000000"/>
                          </a:solidFill>
                          <a:latin typeface="Aptos Bold"/>
                          <a:ea typeface="Aptos Bold"/>
                          <a:cs typeface="Aptos Bold"/>
                          <a:sym typeface="Aptos Bold"/>
                        </a:rPr>
                        <a:t>Risk Assessment</a:t>
                      </a: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tc gridSpan="2">
                  <a:txBody>
                    <a:bodyPr/>
                    <a:lstStyle/>
                    <a:p>
                      <a:pPr algn="l">
                        <a:lnSpc>
                          <a:spcPts val="2116"/>
                        </a:lnSpc>
                        <a:defRPr/>
                      </a:pPr>
                      <a:r>
                        <a:rPr lang="en-US" sz="1511" u="sng">
                          <a:solidFill>
                            <a:srgbClr val="000000"/>
                          </a:solidFill>
                          <a:latin typeface="Aptos"/>
                          <a:ea typeface="Aptos"/>
                          <a:cs typeface="Aptos"/>
                          <a:sym typeface="Aptos"/>
                        </a:rPr>
                        <a:t>Older age</a:t>
                      </a:r>
                      <a:r>
                        <a:rPr lang="en-US" sz="1511">
                          <a:solidFill>
                            <a:srgbClr val="000000"/>
                          </a:solidFill>
                          <a:latin typeface="Aptos"/>
                          <a:ea typeface="Aptos"/>
                          <a:cs typeface="Aptos"/>
                          <a:sym typeface="Aptos"/>
                        </a:rPr>
                        <a:t>, </a:t>
                      </a:r>
                      <a:r>
                        <a:rPr lang="en-US" sz="1511" u="sng">
                          <a:solidFill>
                            <a:srgbClr val="000000"/>
                          </a:solidFill>
                          <a:latin typeface="Aptos"/>
                          <a:ea typeface="Aptos"/>
                          <a:cs typeface="Aptos"/>
                          <a:sym typeface="Aptos"/>
                        </a:rPr>
                        <a:t>African American</a:t>
                      </a:r>
                      <a:r>
                        <a:rPr lang="en-US" sz="1511">
                          <a:solidFill>
                            <a:srgbClr val="000000"/>
                          </a:solidFill>
                          <a:latin typeface="Aptos"/>
                          <a:ea typeface="Aptos"/>
                          <a:cs typeface="Aptos"/>
                          <a:sym typeface="Aptos"/>
                        </a:rPr>
                        <a:t> race, and </a:t>
                      </a:r>
                      <a:r>
                        <a:rPr lang="en-US" sz="1511" u="sng">
                          <a:solidFill>
                            <a:srgbClr val="000000"/>
                          </a:solidFill>
                          <a:latin typeface="Aptos"/>
                          <a:ea typeface="Aptos"/>
                          <a:cs typeface="Aptos"/>
                          <a:sym typeface="Aptos"/>
                        </a:rPr>
                        <a:t>family history of prostate cancer</a:t>
                      </a:r>
                      <a:r>
                        <a:rPr lang="en-US" sz="1511">
                          <a:solidFill>
                            <a:srgbClr val="000000"/>
                          </a:solidFill>
                          <a:latin typeface="Aptos"/>
                          <a:ea typeface="Aptos"/>
                          <a:cs typeface="Aptos"/>
                          <a:sym typeface="Aptos"/>
                        </a:rPr>
                        <a:t> are the most important risk factors for prostate cancer.</a:t>
                      </a: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tc hMerge="1">
                  <a:txBody>
                    <a:bodyPr/>
                    <a:lstStyle/>
                    <a:p>
                      <a:pPr algn="l">
                        <a:lnSpc>
                          <a:spcPts val="2116"/>
                        </a:lnSpc>
                        <a:defRPr/>
                      </a:pPr>
                      <a:r>
                        <a:rPr lang="en-US" sz="1511" u="sng">
                          <a:solidFill>
                            <a:srgbClr val="000000"/>
                          </a:solidFill>
                          <a:latin typeface="Aptos"/>
                          <a:ea typeface="Aptos"/>
                          <a:cs typeface="Aptos"/>
                          <a:sym typeface="Aptos"/>
                        </a:rPr>
                        <a:t>Older age</a:t>
                      </a:r>
                      <a:r>
                        <a:rPr lang="en-US" sz="1511">
                          <a:solidFill>
                            <a:srgbClr val="000000"/>
                          </a:solidFill>
                          <a:latin typeface="Aptos"/>
                          <a:ea typeface="Aptos"/>
                          <a:cs typeface="Aptos"/>
                          <a:sym typeface="Aptos"/>
                        </a:rPr>
                        <a:t>, </a:t>
                      </a:r>
                      <a:r>
                        <a:rPr lang="en-US" sz="1511" u="sng">
                          <a:solidFill>
                            <a:srgbClr val="000000"/>
                          </a:solidFill>
                          <a:latin typeface="Aptos"/>
                          <a:ea typeface="Aptos"/>
                          <a:cs typeface="Aptos"/>
                          <a:sym typeface="Aptos"/>
                        </a:rPr>
                        <a:t>African American</a:t>
                      </a:r>
                      <a:r>
                        <a:rPr lang="en-US" sz="1511">
                          <a:solidFill>
                            <a:srgbClr val="000000"/>
                          </a:solidFill>
                          <a:latin typeface="Aptos"/>
                          <a:ea typeface="Aptos"/>
                          <a:cs typeface="Aptos"/>
                          <a:sym typeface="Aptos"/>
                        </a:rPr>
                        <a:t> race, and </a:t>
                      </a:r>
                      <a:r>
                        <a:rPr lang="en-US" sz="1511" u="sng">
                          <a:solidFill>
                            <a:srgbClr val="000000"/>
                          </a:solidFill>
                          <a:latin typeface="Aptos"/>
                          <a:ea typeface="Aptos"/>
                          <a:cs typeface="Aptos"/>
                          <a:sym typeface="Aptos"/>
                        </a:rPr>
                        <a:t>family history of prostate cancer</a:t>
                      </a:r>
                      <a:r>
                        <a:rPr lang="en-US" sz="1511">
                          <a:solidFill>
                            <a:srgbClr val="000000"/>
                          </a:solidFill>
                          <a:latin typeface="Aptos"/>
                          <a:ea typeface="Aptos"/>
                          <a:cs typeface="Aptos"/>
                          <a:sym typeface="Aptos"/>
                        </a:rPr>
                        <a:t> are the most important risk factors for prostate cancer.</a:t>
                      </a: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31944">
                <a:tc>
                  <a:txBody>
                    <a:bodyPr/>
                    <a:lstStyle/>
                    <a:p>
                      <a:pPr algn="ctr">
                        <a:lnSpc>
                          <a:spcPts val="2233"/>
                        </a:lnSpc>
                        <a:defRPr/>
                      </a:pP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tc>
                  <a:txBody>
                    <a:bodyPr/>
                    <a:lstStyle/>
                    <a:p>
                      <a:pPr algn="ctr">
                        <a:lnSpc>
                          <a:spcPts val="2116"/>
                        </a:lnSpc>
                        <a:defRPr/>
                      </a:pPr>
                      <a:r>
                        <a:rPr lang="en-US" sz="1511" b="1">
                          <a:solidFill>
                            <a:srgbClr val="000000"/>
                          </a:solidFill>
                          <a:latin typeface="Aptos Bold"/>
                          <a:ea typeface="Aptos Bold"/>
                          <a:cs typeface="Aptos Bold"/>
                          <a:sym typeface="Aptos Bold"/>
                        </a:rPr>
                        <a:t>Screening</a:t>
                      </a:r>
                      <a:endParaRPr lang="en-US" sz="1100"/>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tc gridSpan="2">
                  <a:txBody>
                    <a:bodyPr/>
                    <a:lstStyle/>
                    <a:p>
                      <a:pPr algn="l">
                        <a:lnSpc>
                          <a:spcPts val="2116"/>
                        </a:lnSpc>
                        <a:defRPr/>
                      </a:pPr>
                      <a:r>
                        <a:rPr lang="en-US" sz="1511">
                          <a:solidFill>
                            <a:srgbClr val="333333"/>
                          </a:solidFill>
                          <a:latin typeface="Aptos"/>
                          <a:ea typeface="Aptos"/>
                          <a:cs typeface="Aptos"/>
                          <a:sym typeface="Aptos"/>
                        </a:rPr>
                        <a:t>Screening for prostate cancer begins with a test that measures the amount of prostate-specific antigen (PSA) protein in the blood. Men with a positive PSA test result may undergo a transrectal ultrasound-guided core-needle biopsy of the prostate to diagnose prostate cancer</a:t>
                      </a:r>
                      <a:endParaRPr lang="en-US" sz="1100"/>
                    </a:p>
                    <a:p>
                      <a:pPr algn="l">
                        <a:lnSpc>
                          <a:spcPts val="2116"/>
                        </a:lnSpc>
                      </a:pPr>
                      <a:endParaRPr lang="en-US" sz="1100"/>
                    </a:p>
                    <a:p>
                      <a:pPr algn="l">
                        <a:lnSpc>
                          <a:spcPts val="2116"/>
                        </a:lnSpc>
                      </a:pPr>
                      <a:r>
                        <a:rPr lang="en-US" sz="1511" i="1">
                          <a:solidFill>
                            <a:srgbClr val="000000"/>
                          </a:solidFill>
                          <a:latin typeface="Aptos Italics"/>
                          <a:ea typeface="Aptos Italics"/>
                          <a:cs typeface="Aptos Italics"/>
                          <a:sym typeface="Aptos Italics"/>
                        </a:rPr>
                        <a:t>Note: PSA levels can vary and have a risk of false-positive results.</a:t>
                      </a:r>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tc hMerge="1">
                  <a:txBody>
                    <a:bodyPr/>
                    <a:lstStyle/>
                    <a:p>
                      <a:pPr algn="l">
                        <a:lnSpc>
                          <a:spcPts val="2116"/>
                        </a:lnSpc>
                        <a:defRPr/>
                      </a:pPr>
                      <a:r>
                        <a:rPr lang="en-US" sz="1511">
                          <a:solidFill>
                            <a:srgbClr val="333333"/>
                          </a:solidFill>
                          <a:latin typeface="Aptos"/>
                          <a:ea typeface="Aptos"/>
                          <a:cs typeface="Aptos"/>
                          <a:sym typeface="Aptos"/>
                        </a:rPr>
                        <a:t>Screening for prostate cancer begins with a test that measures the amount of prostate-specific antigen (PSA) protein in the blood. Men with a positive PSA test result may undergo a transrectal ultrasound-guided core-needle biopsy of the prostate to diagnose prostate cancer</a:t>
                      </a:r>
                      <a:endParaRPr lang="en-US" sz="1100"/>
                    </a:p>
                    <a:p>
                      <a:pPr algn="l">
                        <a:lnSpc>
                          <a:spcPts val="2116"/>
                        </a:lnSpc>
                      </a:pPr>
                      <a:endParaRPr lang="en-US" sz="1100"/>
                    </a:p>
                    <a:p>
                      <a:pPr algn="l">
                        <a:lnSpc>
                          <a:spcPts val="2116"/>
                        </a:lnSpc>
                      </a:pPr>
                      <a:r>
                        <a:rPr lang="en-US" sz="1511" i="1">
                          <a:solidFill>
                            <a:srgbClr val="000000"/>
                          </a:solidFill>
                          <a:latin typeface="Aptos Italics"/>
                          <a:ea typeface="Aptos Italics"/>
                          <a:cs typeface="Aptos Italics"/>
                          <a:sym typeface="Aptos Italics"/>
                        </a:rPr>
                        <a:t>Note: PSA levels can vary and have a risk of false-positive results.</a:t>
                      </a:r>
                    </a:p>
                  </a:txBody>
                  <a:tcPr marL="159963" marR="159963" marT="159963" marB="159963" anchor="ctr">
                    <a:lnL w="26864" cap="flat" cmpd="sng" algn="ctr">
                      <a:solidFill>
                        <a:srgbClr val="000000"/>
                      </a:solidFill>
                      <a:prstDash val="solid"/>
                      <a:round/>
                      <a:headEnd type="none" w="med" len="med"/>
                      <a:tailEnd type="none" w="med" len="med"/>
                    </a:lnL>
                    <a:lnR w="26864" cap="flat" cmpd="sng" algn="ctr">
                      <a:solidFill>
                        <a:srgbClr val="000000"/>
                      </a:solidFill>
                      <a:prstDash val="solid"/>
                      <a:round/>
                      <a:headEnd type="none" w="med" len="med"/>
                      <a:tailEnd type="none" w="med" len="med"/>
                    </a:lnR>
                    <a:lnT w="26864" cap="flat" cmpd="sng" algn="ctr">
                      <a:solidFill>
                        <a:srgbClr val="000000"/>
                      </a:solidFill>
                      <a:prstDash val="solid"/>
                      <a:round/>
                      <a:headEnd type="none" w="med" len="med"/>
                      <a:tailEnd type="none" w="med" len="med"/>
                    </a:lnT>
                    <a:lnB w="2686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17" name="Group 17"/>
          <p:cNvGrpSpPr/>
          <p:nvPr/>
        </p:nvGrpSpPr>
        <p:grpSpPr>
          <a:xfrm>
            <a:off x="1028700" y="626321"/>
            <a:ext cx="3336038" cy="1347682"/>
            <a:chOff x="0" y="0"/>
            <a:chExt cx="4448050" cy="1796909"/>
          </a:xfrm>
        </p:grpSpPr>
        <p:sp>
          <p:nvSpPr>
            <p:cNvPr id="18" name="Freeform 18"/>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9" name="Freeform 19"/>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0" name="Freeform 20"/>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1" name="Freeform 21"/>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2" name="Freeform 22"/>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3" name="Freeform 23"/>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4" name="Freeform 24"/>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25" name="TextBox 25"/>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26" name="TextBox 26"/>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27" name="TextBox 27"/>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28" name="TextBox 28"/>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29" name="TextBox 29"/>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30" name="TextBox 30"/>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31" name="TextBox 31"/>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32" name="TextBox 32"/>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33" name="TextBox 33"/>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34" name="TextBox 34"/>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35" name="TextBox 35"/>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36" name="TextBox 36"/>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37" name="TextBox 37"/>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graphicFrame>
        <p:nvGraphicFramePr>
          <p:cNvPr id="26" name="Table 26"/>
          <p:cNvGraphicFramePr>
            <a:graphicFrameLocks noGrp="1"/>
          </p:cNvGraphicFramePr>
          <p:nvPr/>
        </p:nvGraphicFramePr>
        <p:xfrm>
          <a:off x="2248904" y="2964980"/>
          <a:ext cx="14182617" cy="6153150"/>
        </p:xfrm>
        <a:graphic>
          <a:graphicData uri="http://schemas.openxmlformats.org/drawingml/2006/table">
            <a:tbl>
              <a:tblPr/>
              <a:tblGrid>
                <a:gridCol w="3384034">
                  <a:extLst>
                    <a:ext uri="{9D8B030D-6E8A-4147-A177-3AD203B41FA5}">
                      <a16:colId xmlns:a16="http://schemas.microsoft.com/office/drawing/2014/main" val="20000"/>
                    </a:ext>
                  </a:extLst>
                </a:gridCol>
                <a:gridCol w="6117887">
                  <a:extLst>
                    <a:ext uri="{9D8B030D-6E8A-4147-A177-3AD203B41FA5}">
                      <a16:colId xmlns:a16="http://schemas.microsoft.com/office/drawing/2014/main" val="20001"/>
                    </a:ext>
                  </a:extLst>
                </a:gridCol>
                <a:gridCol w="4680696">
                  <a:extLst>
                    <a:ext uri="{9D8B030D-6E8A-4147-A177-3AD203B41FA5}">
                      <a16:colId xmlns:a16="http://schemas.microsoft.com/office/drawing/2014/main" val="20002"/>
                    </a:ext>
                  </a:extLst>
                </a:gridCol>
              </a:tblGrid>
              <a:tr h="1025525">
                <a:tc>
                  <a:txBody>
                    <a:bodyPr/>
                    <a:lstStyle/>
                    <a:p>
                      <a:pPr algn="ctr">
                        <a:lnSpc>
                          <a:spcPts val="3584"/>
                        </a:lnSpc>
                        <a:defRPr/>
                      </a:pPr>
                      <a:r>
                        <a:rPr lang="en-US" sz="2560" b="1">
                          <a:solidFill>
                            <a:srgbClr val="000000"/>
                          </a:solidFill>
                          <a:latin typeface="Univers Bold"/>
                          <a:ea typeface="Univers Bold"/>
                          <a:cs typeface="Univers Bold"/>
                          <a:sym typeface="Univers Bold"/>
                        </a:rPr>
                        <a:t>Time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b="1">
                          <a:solidFill>
                            <a:srgbClr val="000000"/>
                          </a:solidFill>
                          <a:latin typeface="Univers Bold"/>
                          <a:ea typeface="Univers Bold"/>
                          <a:cs typeface="Univers Bold"/>
                          <a:sym typeface="Univers Bold"/>
                        </a:rPr>
                        <a:t>Presentation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b="1">
                          <a:solidFill>
                            <a:srgbClr val="000000"/>
                          </a:solidFill>
                          <a:latin typeface="Univers Bold"/>
                          <a:ea typeface="Univers Bold"/>
                          <a:cs typeface="Univers Bold"/>
                          <a:sym typeface="Univers Bold"/>
                        </a:rPr>
                        <a:t>Presenter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5525">
                <a:tc>
                  <a:txBody>
                    <a:bodyPr/>
                    <a:lstStyle/>
                    <a:p>
                      <a:pPr algn="l">
                        <a:lnSpc>
                          <a:spcPts val="3584"/>
                        </a:lnSpc>
                        <a:defRPr/>
                      </a:pPr>
                      <a:r>
                        <a:rPr lang="en-US" sz="2560">
                          <a:solidFill>
                            <a:srgbClr val="000000"/>
                          </a:solidFill>
                          <a:latin typeface="Univers"/>
                          <a:ea typeface="Univers"/>
                          <a:cs typeface="Univers"/>
                          <a:sym typeface="Univers"/>
                        </a:rPr>
                        <a:t>12:00 - 12:05 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584"/>
                        </a:lnSpc>
                        <a:defRPr/>
                      </a:pPr>
                      <a:r>
                        <a:rPr lang="en-US" sz="2560">
                          <a:solidFill>
                            <a:srgbClr val="000000"/>
                          </a:solidFill>
                          <a:latin typeface="Univers"/>
                          <a:ea typeface="Univers"/>
                          <a:cs typeface="Univers"/>
                          <a:sym typeface="Univers"/>
                        </a:rPr>
                        <a:t>Welcome &amp; Introductions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a:solidFill>
                            <a:srgbClr val="000000"/>
                          </a:solidFill>
                          <a:latin typeface="Univers"/>
                          <a:ea typeface="Univers"/>
                          <a:cs typeface="Univers"/>
                          <a:sym typeface="Univers"/>
                        </a:rPr>
                        <a:t>Team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25525">
                <a:tc>
                  <a:txBody>
                    <a:bodyPr/>
                    <a:lstStyle/>
                    <a:p>
                      <a:pPr algn="l">
                        <a:lnSpc>
                          <a:spcPts val="3584"/>
                        </a:lnSpc>
                        <a:defRPr/>
                      </a:pPr>
                      <a:r>
                        <a:rPr lang="en-US" sz="2560">
                          <a:solidFill>
                            <a:srgbClr val="000000"/>
                          </a:solidFill>
                          <a:latin typeface="Univers"/>
                          <a:ea typeface="Univers"/>
                          <a:cs typeface="Univers"/>
                          <a:sym typeface="Univers"/>
                        </a:rPr>
                        <a:t>12:05 - 12:15 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584"/>
                        </a:lnSpc>
                        <a:defRPr/>
                      </a:pPr>
                      <a:r>
                        <a:rPr lang="en-US" sz="2560">
                          <a:solidFill>
                            <a:srgbClr val="000000"/>
                          </a:solidFill>
                          <a:latin typeface="Univers"/>
                          <a:ea typeface="Univers"/>
                          <a:cs typeface="Univers"/>
                          <a:sym typeface="Univers"/>
                        </a:rPr>
                        <a:t>Cancer Survivorship Review</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a:solidFill>
                            <a:srgbClr val="000000"/>
                          </a:solidFill>
                          <a:latin typeface="Univers"/>
                          <a:ea typeface="Univers"/>
                          <a:cs typeface="Univers"/>
                          <a:sym typeface="Univers"/>
                        </a:rPr>
                        <a:t>Allen Greiner, MD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5525">
                <a:tc>
                  <a:txBody>
                    <a:bodyPr/>
                    <a:lstStyle/>
                    <a:p>
                      <a:pPr algn="l">
                        <a:lnSpc>
                          <a:spcPts val="3584"/>
                        </a:lnSpc>
                        <a:defRPr/>
                      </a:pPr>
                      <a:r>
                        <a:rPr lang="en-US" sz="2560">
                          <a:solidFill>
                            <a:srgbClr val="000000"/>
                          </a:solidFill>
                          <a:latin typeface="Univers"/>
                          <a:ea typeface="Univers"/>
                          <a:cs typeface="Univers"/>
                          <a:sym typeface="Univers"/>
                        </a:rPr>
                        <a:t>12:15 - 12:45 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584"/>
                        </a:lnSpc>
                        <a:defRPr/>
                      </a:pPr>
                      <a:r>
                        <a:rPr lang="en-US" sz="2560">
                          <a:solidFill>
                            <a:srgbClr val="000000"/>
                          </a:solidFill>
                          <a:latin typeface="Univers"/>
                          <a:ea typeface="Univers"/>
                          <a:cs typeface="Univers"/>
                          <a:sym typeface="Univers"/>
                        </a:rPr>
                        <a:t>Didactic: Breast Cancer Survivorship</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a:solidFill>
                            <a:srgbClr val="000000"/>
                          </a:solidFill>
                          <a:latin typeface="Univers"/>
                          <a:ea typeface="Univers"/>
                          <a:cs typeface="Univers"/>
                          <a:sym typeface="Univers"/>
                        </a:rPr>
                        <a:t>Richard Fantus, MD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25525">
                <a:tc>
                  <a:txBody>
                    <a:bodyPr/>
                    <a:lstStyle/>
                    <a:p>
                      <a:pPr algn="l">
                        <a:lnSpc>
                          <a:spcPts val="3584"/>
                        </a:lnSpc>
                        <a:defRPr/>
                      </a:pPr>
                      <a:r>
                        <a:rPr lang="en-US" sz="2560">
                          <a:solidFill>
                            <a:srgbClr val="000000"/>
                          </a:solidFill>
                          <a:latin typeface="Univers"/>
                          <a:ea typeface="Univers"/>
                          <a:cs typeface="Univers"/>
                          <a:sym typeface="Univers"/>
                        </a:rPr>
                        <a:t>12:45 - 12:55 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584"/>
                        </a:lnSpc>
                        <a:defRPr/>
                      </a:pPr>
                      <a:r>
                        <a:rPr lang="en-US" sz="2560">
                          <a:solidFill>
                            <a:srgbClr val="000000"/>
                          </a:solidFill>
                          <a:latin typeface="Univers"/>
                          <a:ea typeface="Univers"/>
                          <a:cs typeface="Univers"/>
                          <a:sym typeface="Univers"/>
                        </a:rPr>
                        <a:t>Case Presentation &amp; Discussion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a:solidFill>
                            <a:srgbClr val="000000"/>
                          </a:solidFill>
                          <a:latin typeface="Univers"/>
                          <a:ea typeface="Univers"/>
                          <a:cs typeface="Univers"/>
                          <a:sym typeface="Univers"/>
                        </a:rPr>
                        <a:t>Dr. Fantus &amp; Team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25525">
                <a:tc>
                  <a:txBody>
                    <a:bodyPr/>
                    <a:lstStyle/>
                    <a:p>
                      <a:pPr algn="l">
                        <a:lnSpc>
                          <a:spcPts val="3584"/>
                        </a:lnSpc>
                        <a:defRPr/>
                      </a:pPr>
                      <a:r>
                        <a:rPr lang="en-US" sz="2560">
                          <a:solidFill>
                            <a:srgbClr val="000000"/>
                          </a:solidFill>
                          <a:latin typeface="Univers"/>
                          <a:ea typeface="Univers"/>
                          <a:cs typeface="Univers"/>
                          <a:sym typeface="Univers"/>
                        </a:rPr>
                        <a:t>12:55 - 1:00 pm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3584"/>
                        </a:lnSpc>
                        <a:defRPr/>
                      </a:pPr>
                      <a:r>
                        <a:rPr lang="en-US" sz="2560">
                          <a:solidFill>
                            <a:srgbClr val="000000"/>
                          </a:solidFill>
                          <a:latin typeface="Univers"/>
                          <a:ea typeface="Univers"/>
                          <a:cs typeface="Univers"/>
                          <a:sym typeface="Univers"/>
                        </a:rPr>
                        <a:t>Wrap-up &amp; Announcements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584"/>
                        </a:lnSpc>
                        <a:defRPr/>
                      </a:pPr>
                      <a:r>
                        <a:rPr lang="en-US" sz="2560">
                          <a:solidFill>
                            <a:srgbClr val="000000"/>
                          </a:solidFill>
                          <a:latin typeface="Univers"/>
                          <a:ea typeface="Univers"/>
                          <a:cs typeface="Univers"/>
                          <a:sym typeface="Univers"/>
                        </a:rPr>
                        <a:t>Team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7" name="TextBox 27"/>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8" name="TextBox 28"/>
          <p:cNvSpPr txBox="1"/>
          <p:nvPr/>
        </p:nvSpPr>
        <p:spPr>
          <a:xfrm>
            <a:off x="13635702" y="1612192"/>
            <a:ext cx="3623598" cy="580390"/>
          </a:xfrm>
          <a:prstGeom prst="rect">
            <a:avLst/>
          </a:prstGeom>
        </p:spPr>
        <p:txBody>
          <a:bodyPr lIns="0" tIns="0" rIns="0" bIns="0" rtlCol="0" anchor="t">
            <a:spAutoFit/>
          </a:bodyPr>
          <a:lstStyle/>
          <a:p>
            <a:pPr algn="l">
              <a:lnSpc>
                <a:spcPts val="4759"/>
              </a:lnSpc>
            </a:pPr>
            <a:r>
              <a:rPr lang="en-US" sz="3399" b="1" spc="186">
                <a:solidFill>
                  <a:srgbClr val="101010"/>
                </a:solidFill>
                <a:latin typeface="Montserrat Bold"/>
                <a:ea typeface="Montserrat Bold"/>
                <a:cs typeface="Montserrat Bold"/>
                <a:sym typeface="Montserrat Bold"/>
              </a:rPr>
              <a:t>AGENDA</a:t>
            </a:r>
          </a:p>
        </p:txBody>
      </p:sp>
      <p:sp>
        <p:nvSpPr>
          <p:cNvPr id="29" name="Freeform 29"/>
          <p:cNvSpPr/>
          <p:nvPr/>
        </p:nvSpPr>
        <p:spPr>
          <a:xfrm>
            <a:off x="5498182" y="-85945"/>
            <a:ext cx="7816750" cy="2657695"/>
          </a:xfrm>
          <a:custGeom>
            <a:avLst/>
            <a:gdLst/>
            <a:ahLst/>
            <a:cxnLst/>
            <a:rect l="l" t="t" r="r" b="b"/>
            <a:pathLst>
              <a:path w="7816750" h="2657695">
                <a:moveTo>
                  <a:pt x="0" y="0"/>
                </a:moveTo>
                <a:lnTo>
                  <a:pt x="7816750" y="0"/>
                </a:lnTo>
                <a:lnTo>
                  <a:pt x="7816750" y="2657695"/>
                </a:lnTo>
                <a:lnTo>
                  <a:pt x="0" y="26576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1503123" y="1028700"/>
            <a:ext cx="5756177"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Screening</a:t>
            </a:r>
          </a:p>
        </p:txBody>
      </p:sp>
      <p:sp>
        <p:nvSpPr>
          <p:cNvPr id="6" name="TextBox 6"/>
          <p:cNvSpPr txBox="1"/>
          <p:nvPr/>
        </p:nvSpPr>
        <p:spPr>
          <a:xfrm>
            <a:off x="1735809" y="2765865"/>
            <a:ext cx="10457491"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Informed &amp; Shared Decision Making</a:t>
            </a:r>
          </a:p>
        </p:txBody>
      </p:sp>
      <p:grpSp>
        <p:nvGrpSpPr>
          <p:cNvPr id="7" name="Group 7"/>
          <p:cNvGrpSpPr/>
          <p:nvPr/>
        </p:nvGrpSpPr>
        <p:grpSpPr>
          <a:xfrm>
            <a:off x="10440572" y="3544823"/>
            <a:ext cx="6311551" cy="5782958"/>
            <a:chOff x="0" y="0"/>
            <a:chExt cx="8415401" cy="7710611"/>
          </a:xfrm>
        </p:grpSpPr>
        <p:sp>
          <p:nvSpPr>
            <p:cNvPr id="8" name="Freeform 8"/>
            <p:cNvSpPr/>
            <p:nvPr/>
          </p:nvSpPr>
          <p:spPr>
            <a:xfrm>
              <a:off x="0" y="0"/>
              <a:ext cx="8415401" cy="7710611"/>
            </a:xfrm>
            <a:custGeom>
              <a:avLst/>
              <a:gdLst/>
              <a:ahLst/>
              <a:cxnLst/>
              <a:rect l="l" t="t" r="r" b="b"/>
              <a:pathLst>
                <a:path w="8415401" h="7710611">
                  <a:moveTo>
                    <a:pt x="0" y="0"/>
                  </a:moveTo>
                  <a:lnTo>
                    <a:pt x="8415401" y="0"/>
                  </a:lnTo>
                  <a:lnTo>
                    <a:pt x="8415401" y="7710611"/>
                  </a:lnTo>
                  <a:lnTo>
                    <a:pt x="0" y="77106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6542126" y="4136725"/>
              <a:ext cx="1403011" cy="1563970"/>
            </a:xfrm>
            <a:custGeom>
              <a:avLst/>
              <a:gdLst/>
              <a:ahLst/>
              <a:cxnLst/>
              <a:rect l="l" t="t" r="r" b="b"/>
              <a:pathLst>
                <a:path w="1403011" h="1563970">
                  <a:moveTo>
                    <a:pt x="0" y="0"/>
                  </a:moveTo>
                  <a:lnTo>
                    <a:pt x="1403011" y="0"/>
                  </a:lnTo>
                  <a:lnTo>
                    <a:pt x="1403011" y="1563970"/>
                  </a:lnTo>
                  <a:lnTo>
                    <a:pt x="0" y="15639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652963" y="5463782"/>
              <a:ext cx="1524779" cy="1737640"/>
            </a:xfrm>
            <a:custGeom>
              <a:avLst/>
              <a:gdLst/>
              <a:ahLst/>
              <a:cxnLst/>
              <a:rect l="l" t="t" r="r" b="b"/>
              <a:pathLst>
                <a:path w="1524779" h="1737640">
                  <a:moveTo>
                    <a:pt x="0" y="0"/>
                  </a:moveTo>
                  <a:lnTo>
                    <a:pt x="1524779" y="0"/>
                  </a:lnTo>
                  <a:lnTo>
                    <a:pt x="1524779" y="1737640"/>
                  </a:lnTo>
                  <a:lnTo>
                    <a:pt x="0" y="17376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2966502" y="1037498"/>
              <a:ext cx="2593450" cy="745130"/>
            </a:xfrm>
            <a:prstGeom prst="rect">
              <a:avLst/>
            </a:prstGeom>
          </p:spPr>
          <p:txBody>
            <a:bodyPr lIns="0" tIns="0" rIns="0" bIns="0" rtlCol="0" anchor="t">
              <a:spAutoFit/>
            </a:bodyPr>
            <a:lstStyle/>
            <a:p>
              <a:pPr algn="ctr">
                <a:lnSpc>
                  <a:spcPts val="2132"/>
                </a:lnSpc>
              </a:pPr>
              <a:r>
                <a:rPr lang="en-US" sz="2111" b="1">
                  <a:solidFill>
                    <a:srgbClr val="000000"/>
                  </a:solidFill>
                  <a:latin typeface="Aptos Bold"/>
                  <a:ea typeface="Aptos Bold"/>
                  <a:cs typeface="Aptos Bold"/>
                  <a:sym typeface="Aptos Bold"/>
                </a:rPr>
                <a:t>Patient goals &amp; preferences</a:t>
              </a:r>
            </a:p>
          </p:txBody>
        </p:sp>
        <p:sp>
          <p:nvSpPr>
            <p:cNvPr id="12" name="TextBox 12"/>
            <p:cNvSpPr txBox="1"/>
            <p:nvPr/>
          </p:nvSpPr>
          <p:spPr>
            <a:xfrm>
              <a:off x="128184" y="4531407"/>
              <a:ext cx="3049558" cy="748196"/>
            </a:xfrm>
            <a:prstGeom prst="rect">
              <a:avLst/>
            </a:prstGeom>
          </p:spPr>
          <p:txBody>
            <a:bodyPr lIns="0" tIns="0" rIns="0" bIns="0" rtlCol="0" anchor="t">
              <a:spAutoFit/>
            </a:bodyPr>
            <a:lstStyle/>
            <a:p>
              <a:pPr algn="ctr">
                <a:lnSpc>
                  <a:spcPts val="2193"/>
                </a:lnSpc>
              </a:pPr>
              <a:r>
                <a:rPr lang="en-US" sz="2172" b="1">
                  <a:solidFill>
                    <a:srgbClr val="000000"/>
                  </a:solidFill>
                  <a:latin typeface="Aptos Bold"/>
                  <a:ea typeface="Aptos Bold"/>
                  <a:cs typeface="Aptos Bold"/>
                  <a:sym typeface="Aptos Bold"/>
                </a:rPr>
                <a:t>Clinical evidence &amp; expertise</a:t>
              </a:r>
            </a:p>
          </p:txBody>
        </p:sp>
        <p:sp>
          <p:nvSpPr>
            <p:cNvPr id="13" name="TextBox 13"/>
            <p:cNvSpPr txBox="1"/>
            <p:nvPr/>
          </p:nvSpPr>
          <p:spPr>
            <a:xfrm>
              <a:off x="4161428" y="5492357"/>
              <a:ext cx="2977548" cy="1469986"/>
            </a:xfrm>
            <a:prstGeom prst="rect">
              <a:avLst/>
            </a:prstGeom>
          </p:spPr>
          <p:txBody>
            <a:bodyPr lIns="0" tIns="0" rIns="0" bIns="0" rtlCol="0" anchor="t">
              <a:spAutoFit/>
            </a:bodyPr>
            <a:lstStyle/>
            <a:p>
              <a:pPr algn="ctr">
                <a:lnSpc>
                  <a:spcPts val="2133"/>
                </a:lnSpc>
              </a:pPr>
              <a:r>
                <a:rPr lang="en-US" sz="2112" b="1">
                  <a:solidFill>
                    <a:srgbClr val="000000"/>
                  </a:solidFill>
                  <a:latin typeface="Aptos Bold"/>
                  <a:ea typeface="Aptos Bold"/>
                  <a:cs typeface="Aptos Bold"/>
                  <a:sym typeface="Aptos Bold"/>
                </a:rPr>
                <a:t>Biological, psychological, &amp; sociological context </a:t>
              </a:r>
            </a:p>
          </p:txBody>
        </p:sp>
        <p:sp>
          <p:nvSpPr>
            <p:cNvPr id="14" name="Freeform 14"/>
            <p:cNvSpPr/>
            <p:nvPr/>
          </p:nvSpPr>
          <p:spPr>
            <a:xfrm>
              <a:off x="4718836" y="1782628"/>
              <a:ext cx="1682232" cy="1682232"/>
            </a:xfrm>
            <a:custGeom>
              <a:avLst/>
              <a:gdLst/>
              <a:ahLst/>
              <a:cxnLst/>
              <a:rect l="l" t="t" r="r" b="b"/>
              <a:pathLst>
                <a:path w="1682232" h="1682232">
                  <a:moveTo>
                    <a:pt x="0" y="0"/>
                  </a:moveTo>
                  <a:lnTo>
                    <a:pt x="1682232" y="0"/>
                  </a:lnTo>
                  <a:lnTo>
                    <a:pt x="1682232" y="1682231"/>
                  </a:lnTo>
                  <a:lnTo>
                    <a:pt x="0" y="16822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TextBox 15"/>
            <p:cNvSpPr txBox="1"/>
            <p:nvPr/>
          </p:nvSpPr>
          <p:spPr>
            <a:xfrm>
              <a:off x="3549231" y="4068289"/>
              <a:ext cx="1316938" cy="667760"/>
            </a:xfrm>
            <a:prstGeom prst="rect">
              <a:avLst/>
            </a:prstGeom>
          </p:spPr>
          <p:txBody>
            <a:bodyPr lIns="0" tIns="0" rIns="0" bIns="0" rtlCol="0" anchor="t">
              <a:spAutoFit/>
            </a:bodyPr>
            <a:lstStyle/>
            <a:p>
              <a:pPr algn="l">
                <a:lnSpc>
                  <a:spcPts val="3652"/>
                </a:lnSpc>
              </a:pPr>
              <a:r>
                <a:rPr lang="en-US" sz="3616" b="1">
                  <a:solidFill>
                    <a:srgbClr val="000000"/>
                  </a:solidFill>
                  <a:latin typeface="Aptos Bold"/>
                  <a:ea typeface="Aptos Bold"/>
                  <a:cs typeface="Aptos Bold"/>
                  <a:sym typeface="Aptos Bold"/>
                </a:rPr>
                <a:t>SDM</a:t>
              </a:r>
            </a:p>
          </p:txBody>
        </p:sp>
      </p:grpSp>
      <p:grpSp>
        <p:nvGrpSpPr>
          <p:cNvPr id="16" name="Group 16"/>
          <p:cNvGrpSpPr/>
          <p:nvPr/>
        </p:nvGrpSpPr>
        <p:grpSpPr>
          <a:xfrm>
            <a:off x="1735809" y="8571746"/>
            <a:ext cx="7265046" cy="686554"/>
            <a:chOff x="0" y="0"/>
            <a:chExt cx="9686728" cy="915405"/>
          </a:xfrm>
        </p:grpSpPr>
        <p:sp>
          <p:nvSpPr>
            <p:cNvPr id="17" name="TextBox 17"/>
            <p:cNvSpPr txBox="1"/>
            <p:nvPr/>
          </p:nvSpPr>
          <p:spPr>
            <a:xfrm>
              <a:off x="0" y="457581"/>
              <a:ext cx="9686728" cy="457824"/>
            </a:xfrm>
            <a:prstGeom prst="rect">
              <a:avLst/>
            </a:prstGeom>
          </p:spPr>
          <p:txBody>
            <a:bodyPr lIns="0" tIns="0" rIns="0" bIns="0" rtlCol="0" anchor="t">
              <a:spAutoFit/>
            </a:bodyPr>
            <a:lstStyle/>
            <a:p>
              <a:pPr algn="l">
                <a:lnSpc>
                  <a:spcPts val="1378"/>
                </a:lnSpc>
              </a:pPr>
              <a:r>
                <a:rPr lang="en-US" sz="1198" u="sng">
                  <a:solidFill>
                    <a:srgbClr val="000000"/>
                  </a:solidFill>
                  <a:latin typeface="Aptos"/>
                  <a:ea typeface="Aptos"/>
                  <a:cs typeface="Aptos"/>
                  <a:sym typeface="Aptos"/>
                  <a:hlinkClick r:id="rId10" tooltip="https://www.auanet.org/guidelines-and-quality/quality-and-measurement/quality-improvement/clinical-consensus-statement-and-quality-improvement-issue-brief-(ccs-and-qiib)/shared-decision-making"/>
                </a:rPr>
                <a:t>https://www.auanet.org/guidelines-and-quality/quality-and-measurement/quality-improvement/clinical-consensus-statement-and-quality-improvement-issue-brief-(ccs-and-qiib)/shared-decision-making</a:t>
              </a:r>
            </a:p>
          </p:txBody>
        </p:sp>
        <p:sp>
          <p:nvSpPr>
            <p:cNvPr id="18" name="TextBox 18"/>
            <p:cNvSpPr txBox="1"/>
            <p:nvPr/>
          </p:nvSpPr>
          <p:spPr>
            <a:xfrm>
              <a:off x="0" y="9525"/>
              <a:ext cx="9392343" cy="438531"/>
            </a:xfrm>
            <a:prstGeom prst="rect">
              <a:avLst/>
            </a:prstGeom>
          </p:spPr>
          <p:txBody>
            <a:bodyPr lIns="0" tIns="0" rIns="0" bIns="0" rtlCol="0" anchor="t">
              <a:spAutoFit/>
            </a:bodyPr>
            <a:lstStyle/>
            <a:p>
              <a:pPr algn="l">
                <a:lnSpc>
                  <a:spcPts val="1344"/>
                </a:lnSpc>
              </a:pPr>
              <a:r>
                <a:rPr lang="en-US" sz="1200">
                  <a:solidFill>
                    <a:srgbClr val="000000"/>
                  </a:solidFill>
                  <a:latin typeface="Aptos"/>
                  <a:ea typeface="Aptos"/>
                  <a:cs typeface="Aptos"/>
                  <a:sym typeface="Aptos"/>
                </a:rPr>
                <a:t>Makarov D, Fagerlin A, Finkelstein J et al. AUA White Paper on Implementation of Shared Decision Making into Urological Practice. American Urological Association 2022. Available at:</a:t>
              </a:r>
            </a:p>
          </p:txBody>
        </p:sp>
      </p:grpSp>
      <p:sp>
        <p:nvSpPr>
          <p:cNvPr id="19" name="TextBox 19"/>
          <p:cNvSpPr txBox="1"/>
          <p:nvPr/>
        </p:nvSpPr>
        <p:spPr>
          <a:xfrm>
            <a:off x="1735809" y="3991592"/>
            <a:ext cx="7969901" cy="2847503"/>
          </a:xfrm>
          <a:prstGeom prst="rect">
            <a:avLst/>
          </a:prstGeom>
        </p:spPr>
        <p:txBody>
          <a:bodyPr lIns="0" tIns="0" rIns="0" bIns="0" rtlCol="0" anchor="t">
            <a:spAutoFit/>
          </a:bodyPr>
          <a:lstStyle/>
          <a:p>
            <a:pPr algn="l">
              <a:lnSpc>
                <a:spcPts val="5728"/>
              </a:lnSpc>
            </a:pPr>
            <a:r>
              <a:rPr lang="en-US" sz="3514">
                <a:solidFill>
                  <a:srgbClr val="000000"/>
                </a:solidFill>
                <a:latin typeface="Aptos"/>
                <a:ea typeface="Aptos"/>
                <a:cs typeface="Aptos"/>
                <a:sym typeface="Aptos"/>
              </a:rPr>
              <a:t>Patients and providers work together to choose the best screening or treatment option based on medical evidence, patient values, and personal preferences.</a:t>
            </a:r>
          </a:p>
        </p:txBody>
      </p:sp>
      <p:grpSp>
        <p:nvGrpSpPr>
          <p:cNvPr id="20" name="Group 20"/>
          <p:cNvGrpSpPr/>
          <p:nvPr/>
        </p:nvGrpSpPr>
        <p:grpSpPr>
          <a:xfrm>
            <a:off x="1028700" y="626321"/>
            <a:ext cx="3336038" cy="1347682"/>
            <a:chOff x="0" y="0"/>
            <a:chExt cx="4448050" cy="1796909"/>
          </a:xfrm>
        </p:grpSpPr>
        <p:sp>
          <p:nvSpPr>
            <p:cNvPr id="21" name="Freeform 21"/>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2" name="Freeform 22"/>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3" name="Freeform 23"/>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4" name="Freeform 24"/>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5" name="Freeform 25"/>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6" name="Freeform 26"/>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7" name="Freeform 27"/>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8" name="TextBox 28"/>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29" name="TextBox 29"/>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30" name="TextBox 30"/>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31" name="TextBox 31"/>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32" name="TextBox 32"/>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33" name="TextBox 33"/>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34" name="TextBox 34"/>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35" name="TextBox 35"/>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36" name="TextBox 36"/>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37" name="TextBox 37"/>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38" name="TextBox 38"/>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39" name="TextBox 39"/>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40" name="TextBox 40"/>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563675" y="4481453"/>
            <a:ext cx="2432474" cy="2432474"/>
          </a:xfrm>
          <a:custGeom>
            <a:avLst/>
            <a:gdLst/>
            <a:ahLst/>
            <a:cxnLst/>
            <a:rect l="l" t="t" r="r" b="b"/>
            <a:pathLst>
              <a:path w="2432474" h="2432474">
                <a:moveTo>
                  <a:pt x="0" y="0"/>
                </a:moveTo>
                <a:lnTo>
                  <a:pt x="2432474" y="0"/>
                </a:lnTo>
                <a:lnTo>
                  <a:pt x="2432474" y="2432475"/>
                </a:lnTo>
                <a:lnTo>
                  <a:pt x="0" y="24324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5991501" y="4063390"/>
            <a:ext cx="9326699" cy="3906165"/>
          </a:xfrm>
          <a:prstGeom prst="rect">
            <a:avLst/>
          </a:prstGeom>
        </p:spPr>
        <p:txBody>
          <a:bodyPr lIns="0" tIns="0" rIns="0" bIns="0" rtlCol="0" anchor="t">
            <a:spAutoFit/>
          </a:bodyPr>
          <a:lstStyle/>
          <a:p>
            <a:pPr marL="871605" lvl="1" indent="-435803" algn="l">
              <a:lnSpc>
                <a:spcPts val="5248"/>
              </a:lnSpc>
              <a:buFont typeface="Arial"/>
              <a:buChar char="•"/>
            </a:pPr>
            <a:r>
              <a:rPr lang="en-US" sz="4037">
                <a:solidFill>
                  <a:srgbClr val="000000"/>
                </a:solidFill>
                <a:latin typeface="Aptos"/>
                <a:ea typeface="Aptos"/>
                <a:cs typeface="Aptos"/>
                <a:sym typeface="Aptos"/>
              </a:rPr>
              <a:t>Digital rectal exam</a:t>
            </a:r>
          </a:p>
          <a:p>
            <a:pPr marL="871605" lvl="1" indent="-435803" algn="l">
              <a:lnSpc>
                <a:spcPts val="5248"/>
              </a:lnSpc>
              <a:buFont typeface="Arial"/>
              <a:buChar char="•"/>
            </a:pPr>
            <a:r>
              <a:rPr lang="en-US" sz="4037">
                <a:solidFill>
                  <a:srgbClr val="000000"/>
                </a:solidFill>
                <a:latin typeface="Aptos"/>
                <a:ea typeface="Aptos"/>
                <a:cs typeface="Aptos"/>
                <a:sym typeface="Aptos"/>
              </a:rPr>
              <a:t>PSA </a:t>
            </a:r>
          </a:p>
          <a:p>
            <a:pPr marL="871605" lvl="1" indent="-435803" algn="l">
              <a:lnSpc>
                <a:spcPts val="5248"/>
              </a:lnSpc>
              <a:buFont typeface="Arial"/>
              <a:buChar char="•"/>
            </a:pPr>
            <a:r>
              <a:rPr lang="en-US" sz="4037">
                <a:solidFill>
                  <a:srgbClr val="000000"/>
                </a:solidFill>
                <a:latin typeface="Aptos"/>
                <a:ea typeface="Aptos"/>
                <a:cs typeface="Aptos"/>
                <a:sym typeface="Aptos"/>
              </a:rPr>
              <a:t>Obtain/review biopsies</a:t>
            </a:r>
          </a:p>
          <a:p>
            <a:pPr marL="871605" lvl="1" indent="-435803" algn="l">
              <a:lnSpc>
                <a:spcPts val="5248"/>
              </a:lnSpc>
              <a:buFont typeface="Arial"/>
              <a:buChar char="•"/>
            </a:pPr>
            <a:r>
              <a:rPr lang="en-US" sz="4037">
                <a:solidFill>
                  <a:srgbClr val="000000"/>
                </a:solidFill>
                <a:latin typeface="Aptos"/>
                <a:ea typeface="Aptos"/>
                <a:cs typeface="Aptos"/>
                <a:sym typeface="Aptos"/>
              </a:rPr>
              <a:t>Other imaging* </a:t>
            </a:r>
          </a:p>
          <a:p>
            <a:pPr marL="871605" lvl="1" indent="-435803" algn="l">
              <a:lnSpc>
                <a:spcPts val="5248"/>
              </a:lnSpc>
              <a:buFont typeface="Arial"/>
              <a:buChar char="•"/>
            </a:pPr>
            <a:r>
              <a:rPr lang="en-US" sz="4037">
                <a:solidFill>
                  <a:srgbClr val="000000"/>
                </a:solidFill>
                <a:latin typeface="Aptos"/>
                <a:ea typeface="Aptos"/>
                <a:cs typeface="Aptos"/>
                <a:sym typeface="Aptos"/>
              </a:rPr>
              <a:t>Somatic and/or germline testing* </a:t>
            </a:r>
          </a:p>
          <a:p>
            <a:pPr marL="871605" lvl="1" indent="-435803" algn="l">
              <a:lnSpc>
                <a:spcPts val="5248"/>
              </a:lnSpc>
              <a:buFont typeface="Arial"/>
              <a:buChar char="•"/>
            </a:pPr>
            <a:r>
              <a:rPr lang="en-US" sz="4037">
                <a:solidFill>
                  <a:srgbClr val="000000"/>
                </a:solidFill>
                <a:latin typeface="Aptos"/>
                <a:ea typeface="Aptos"/>
                <a:cs typeface="Aptos"/>
                <a:sym typeface="Aptos"/>
              </a:rPr>
              <a:t>Estimating life expectancy</a:t>
            </a:r>
          </a:p>
        </p:txBody>
      </p:sp>
      <p:sp>
        <p:nvSpPr>
          <p:cNvPr id="7" name="TextBox 7"/>
          <p:cNvSpPr txBox="1"/>
          <p:nvPr/>
        </p:nvSpPr>
        <p:spPr>
          <a:xfrm>
            <a:off x="15318201" y="8475416"/>
            <a:ext cx="1941099" cy="394237"/>
          </a:xfrm>
          <a:prstGeom prst="rect">
            <a:avLst/>
          </a:prstGeom>
        </p:spPr>
        <p:txBody>
          <a:bodyPr lIns="0" tIns="0" rIns="0" bIns="0" rtlCol="0" anchor="t">
            <a:spAutoFit/>
          </a:bodyPr>
          <a:lstStyle/>
          <a:p>
            <a:pPr algn="ctr">
              <a:lnSpc>
                <a:spcPts val="3203"/>
              </a:lnSpc>
            </a:pPr>
            <a:r>
              <a:rPr lang="en-US" sz="2287">
                <a:solidFill>
                  <a:srgbClr val="000000"/>
                </a:solidFill>
                <a:latin typeface="Aptos"/>
                <a:ea typeface="Aptos"/>
                <a:cs typeface="Aptos"/>
                <a:sym typeface="Aptos"/>
              </a:rPr>
              <a:t>*as appropriate</a:t>
            </a:r>
          </a:p>
        </p:txBody>
      </p:sp>
      <p:sp>
        <p:nvSpPr>
          <p:cNvPr id="8" name="TextBox 8"/>
          <p:cNvSpPr txBox="1"/>
          <p:nvPr/>
        </p:nvSpPr>
        <p:spPr>
          <a:xfrm>
            <a:off x="13874630" y="9065895"/>
            <a:ext cx="3384670" cy="375285"/>
          </a:xfrm>
          <a:prstGeom prst="rect">
            <a:avLst/>
          </a:prstGeom>
        </p:spPr>
        <p:txBody>
          <a:bodyPr lIns="0" tIns="0" rIns="0" bIns="0" rtlCol="0" anchor="t">
            <a:spAutoFit/>
          </a:bodyPr>
          <a:lstStyle/>
          <a:p>
            <a:pPr algn="l">
              <a:lnSpc>
                <a:spcPts val="1560"/>
              </a:lnSpc>
            </a:pPr>
            <a:r>
              <a:rPr lang="en-US" sz="1200">
                <a:solidFill>
                  <a:srgbClr val="000000"/>
                </a:solidFill>
                <a:latin typeface="Aptos"/>
                <a:ea typeface="Aptos"/>
                <a:cs typeface="Aptos"/>
                <a:sym typeface="Aptos"/>
              </a:rPr>
              <a:t>National Comprehensive Cancer Network, Prostate Cancer Guidelines Version 2.2025:   </a:t>
            </a:r>
            <a:r>
              <a:rPr lang="en-US" sz="1200" u="sng">
                <a:solidFill>
                  <a:srgbClr val="000000"/>
                </a:solidFill>
                <a:latin typeface="Aptos"/>
                <a:ea typeface="Aptos"/>
                <a:cs typeface="Aptos"/>
                <a:sym typeface="Aptos"/>
                <a:hlinkClick r:id="rId4" tooltip="https://www.nccn.org"/>
              </a:rPr>
              <a:t>nccn.org</a:t>
            </a:r>
          </a:p>
        </p:txBody>
      </p:sp>
      <p:sp>
        <p:nvSpPr>
          <p:cNvPr id="9" name="TextBox 9"/>
          <p:cNvSpPr txBox="1"/>
          <p:nvPr/>
        </p:nvSpPr>
        <p:spPr>
          <a:xfrm>
            <a:off x="1028700" y="2939165"/>
            <a:ext cx="8469095" cy="608838"/>
          </a:xfrm>
          <a:prstGeom prst="rect">
            <a:avLst/>
          </a:prstGeom>
        </p:spPr>
        <p:txBody>
          <a:bodyPr lIns="0" tIns="0" rIns="0" bIns="0" rtlCol="0" anchor="t">
            <a:spAutoFit/>
          </a:bodyPr>
          <a:lstStyle/>
          <a:p>
            <a:pPr algn="l">
              <a:lnSpc>
                <a:spcPts val="4745"/>
              </a:lnSpc>
            </a:pPr>
            <a:r>
              <a:rPr lang="en-US" sz="4200" b="1">
                <a:solidFill>
                  <a:srgbClr val="00136F"/>
                </a:solidFill>
                <a:latin typeface="Montserrat Ultra-Bold"/>
                <a:ea typeface="Montserrat Ultra-Bold"/>
                <a:cs typeface="Montserrat Ultra-Bold"/>
                <a:sym typeface="Montserrat Ultra-Bold"/>
              </a:rPr>
              <a:t>Diagnosing PC May Include...</a:t>
            </a:r>
          </a:p>
        </p:txBody>
      </p:sp>
      <p:sp>
        <p:nvSpPr>
          <p:cNvPr id="10" name="TextBox 10"/>
          <p:cNvSpPr txBox="1"/>
          <p:nvPr/>
        </p:nvSpPr>
        <p:spPr>
          <a:xfrm>
            <a:off x="11503123" y="1028700"/>
            <a:ext cx="5756177"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Diagnosis</a:t>
            </a:r>
          </a:p>
        </p:txBody>
      </p:sp>
      <p:grpSp>
        <p:nvGrpSpPr>
          <p:cNvPr id="11" name="Group 11"/>
          <p:cNvGrpSpPr/>
          <p:nvPr/>
        </p:nvGrpSpPr>
        <p:grpSpPr>
          <a:xfrm>
            <a:off x="1028700" y="626321"/>
            <a:ext cx="3336038" cy="1347682"/>
            <a:chOff x="0" y="0"/>
            <a:chExt cx="4448050" cy="1796909"/>
          </a:xfrm>
        </p:grpSpPr>
        <p:sp>
          <p:nvSpPr>
            <p:cNvPr id="12" name="Freeform 12"/>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14"/>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Freeform 16"/>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8" name="Freeform 18"/>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9" name="TextBox 19"/>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20" name="TextBox 20"/>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21" name="TextBox 21"/>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22" name="TextBox 22"/>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23" name="TextBox 23"/>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24" name="TextBox 24"/>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5" name="TextBox 25"/>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6" name="TextBox 26"/>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7" name="TextBox 27"/>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8" name="TextBox 28"/>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9" name="TextBox 29"/>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30" name="TextBox 30"/>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31" name="TextBox 31"/>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19054" y="4023682"/>
            <a:ext cx="2493195" cy="3991984"/>
            <a:chOff x="0" y="0"/>
            <a:chExt cx="3324261" cy="5322645"/>
          </a:xfrm>
        </p:grpSpPr>
        <p:sp>
          <p:nvSpPr>
            <p:cNvPr id="6" name="Freeform 6"/>
            <p:cNvSpPr/>
            <p:nvPr/>
          </p:nvSpPr>
          <p:spPr>
            <a:xfrm>
              <a:off x="1332102" y="0"/>
              <a:ext cx="1491137" cy="1812932"/>
            </a:xfrm>
            <a:custGeom>
              <a:avLst/>
              <a:gdLst/>
              <a:ahLst/>
              <a:cxnLst/>
              <a:rect l="l" t="t" r="r" b="b"/>
              <a:pathLst>
                <a:path w="1491137" h="1812932">
                  <a:moveTo>
                    <a:pt x="0" y="0"/>
                  </a:moveTo>
                  <a:lnTo>
                    <a:pt x="1491136" y="0"/>
                  </a:lnTo>
                  <a:lnTo>
                    <a:pt x="1491136" y="1812932"/>
                  </a:lnTo>
                  <a:lnTo>
                    <a:pt x="0" y="18129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332102" y="3828526"/>
              <a:ext cx="1992159" cy="1494119"/>
            </a:xfrm>
            <a:custGeom>
              <a:avLst/>
              <a:gdLst/>
              <a:ahLst/>
              <a:cxnLst/>
              <a:rect l="l" t="t" r="r" b="b"/>
              <a:pathLst>
                <a:path w="1992159" h="1494119">
                  <a:moveTo>
                    <a:pt x="0" y="0"/>
                  </a:moveTo>
                  <a:lnTo>
                    <a:pt x="1992159" y="0"/>
                  </a:lnTo>
                  <a:lnTo>
                    <a:pt x="1992159" y="1494119"/>
                  </a:lnTo>
                  <a:lnTo>
                    <a:pt x="0" y="14941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475305">
              <a:off x="179933" y="1418941"/>
              <a:ext cx="2805360" cy="2805360"/>
            </a:xfrm>
            <a:custGeom>
              <a:avLst/>
              <a:gdLst/>
              <a:ahLst/>
              <a:cxnLst/>
              <a:rect l="l" t="t" r="r" b="b"/>
              <a:pathLst>
                <a:path w="2805360" h="2805360">
                  <a:moveTo>
                    <a:pt x="0" y="0"/>
                  </a:moveTo>
                  <a:lnTo>
                    <a:pt x="2805360" y="0"/>
                  </a:lnTo>
                  <a:lnTo>
                    <a:pt x="2805360" y="2805360"/>
                  </a:lnTo>
                  <a:lnTo>
                    <a:pt x="0" y="28053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
        <p:nvSpPr>
          <p:cNvPr id="9" name="TextBox 9"/>
          <p:cNvSpPr txBox="1"/>
          <p:nvPr/>
        </p:nvSpPr>
        <p:spPr>
          <a:xfrm>
            <a:off x="1919054" y="2995285"/>
            <a:ext cx="9981772"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How We Treat PC</a:t>
            </a:r>
          </a:p>
        </p:txBody>
      </p:sp>
      <p:sp>
        <p:nvSpPr>
          <p:cNvPr id="10" name="TextBox 10"/>
          <p:cNvSpPr txBox="1"/>
          <p:nvPr/>
        </p:nvSpPr>
        <p:spPr>
          <a:xfrm>
            <a:off x="5224726" y="3852780"/>
            <a:ext cx="7002400" cy="2457615"/>
          </a:xfrm>
          <a:prstGeom prst="rect">
            <a:avLst/>
          </a:prstGeom>
        </p:spPr>
        <p:txBody>
          <a:bodyPr lIns="0" tIns="0" rIns="0" bIns="0" rtlCol="0" anchor="t">
            <a:spAutoFit/>
          </a:bodyPr>
          <a:lstStyle/>
          <a:p>
            <a:pPr algn="l">
              <a:lnSpc>
                <a:spcPts val="3834"/>
              </a:lnSpc>
            </a:pPr>
            <a:r>
              <a:rPr lang="en-US" sz="2608" b="1">
                <a:solidFill>
                  <a:srgbClr val="2D262A"/>
                </a:solidFill>
                <a:latin typeface="Univers Bold"/>
                <a:ea typeface="Univers Bold"/>
                <a:cs typeface="Univers Bold"/>
                <a:sym typeface="Univers Bold"/>
              </a:rPr>
              <a:t>Curative Intent Options </a:t>
            </a:r>
          </a:p>
          <a:p>
            <a:pPr marL="563194" lvl="1" indent="-281597" algn="l">
              <a:lnSpc>
                <a:spcPts val="3834"/>
              </a:lnSpc>
              <a:buFont typeface="Arial"/>
              <a:buChar char="•"/>
            </a:pPr>
            <a:r>
              <a:rPr lang="en-US" sz="2608">
                <a:solidFill>
                  <a:srgbClr val="2D262A"/>
                </a:solidFill>
                <a:latin typeface="Univers"/>
                <a:ea typeface="Univers"/>
                <a:cs typeface="Univers"/>
                <a:sym typeface="Univers"/>
              </a:rPr>
              <a:t>Radical prostatectomy </a:t>
            </a:r>
          </a:p>
          <a:p>
            <a:pPr marL="563194" lvl="1" indent="-281597" algn="l">
              <a:lnSpc>
                <a:spcPts val="3834"/>
              </a:lnSpc>
              <a:buFont typeface="Arial"/>
              <a:buChar char="•"/>
            </a:pPr>
            <a:r>
              <a:rPr lang="en-US" sz="2608">
                <a:solidFill>
                  <a:srgbClr val="2D262A"/>
                </a:solidFill>
                <a:latin typeface="Univers"/>
                <a:ea typeface="Univers"/>
                <a:cs typeface="Univers"/>
                <a:sym typeface="Univers"/>
              </a:rPr>
              <a:t>Radiation therapy (EBRT, brachytherapy) </a:t>
            </a:r>
          </a:p>
          <a:p>
            <a:pPr marL="563194" lvl="1" indent="-281597" algn="l">
              <a:lnSpc>
                <a:spcPts val="3834"/>
              </a:lnSpc>
              <a:buFont typeface="Arial"/>
              <a:buChar char="•"/>
            </a:pPr>
            <a:r>
              <a:rPr lang="en-US" sz="2608">
                <a:solidFill>
                  <a:srgbClr val="2D262A"/>
                </a:solidFill>
                <a:latin typeface="Univers"/>
                <a:ea typeface="Univers"/>
                <a:cs typeface="Univers"/>
                <a:sym typeface="Univers"/>
              </a:rPr>
              <a:t>Active surveillance </a:t>
            </a:r>
          </a:p>
          <a:p>
            <a:pPr marL="563194" lvl="1" indent="-281597" algn="l">
              <a:lnSpc>
                <a:spcPts val="3834"/>
              </a:lnSpc>
              <a:buFont typeface="Arial"/>
              <a:buChar char="•"/>
            </a:pPr>
            <a:r>
              <a:rPr lang="en-US" sz="2608">
                <a:solidFill>
                  <a:srgbClr val="2D262A"/>
                </a:solidFill>
                <a:latin typeface="Univers"/>
                <a:ea typeface="Univers"/>
                <a:cs typeface="Univers"/>
                <a:sym typeface="Univers"/>
              </a:rPr>
              <a:t>Hormone therapy (ADT) </a:t>
            </a:r>
          </a:p>
        </p:txBody>
      </p:sp>
      <p:sp>
        <p:nvSpPr>
          <p:cNvPr id="11" name="TextBox 11"/>
          <p:cNvSpPr txBox="1"/>
          <p:nvPr/>
        </p:nvSpPr>
        <p:spPr>
          <a:xfrm>
            <a:off x="11503123" y="1028700"/>
            <a:ext cx="5756177"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Treatment Options</a:t>
            </a:r>
          </a:p>
        </p:txBody>
      </p:sp>
      <p:sp>
        <p:nvSpPr>
          <p:cNvPr id="12" name="TextBox 12"/>
          <p:cNvSpPr txBox="1"/>
          <p:nvPr/>
        </p:nvSpPr>
        <p:spPr>
          <a:xfrm>
            <a:off x="5224726" y="6806036"/>
            <a:ext cx="11534121" cy="1466393"/>
          </a:xfrm>
          <a:prstGeom prst="rect">
            <a:avLst/>
          </a:prstGeom>
        </p:spPr>
        <p:txBody>
          <a:bodyPr lIns="0" tIns="0" rIns="0" bIns="0" rtlCol="0" anchor="t">
            <a:spAutoFit/>
          </a:bodyPr>
          <a:lstStyle/>
          <a:p>
            <a:pPr algn="l">
              <a:lnSpc>
                <a:spcPts val="3810"/>
              </a:lnSpc>
            </a:pPr>
            <a:r>
              <a:rPr lang="en-US" sz="2610" b="1">
                <a:solidFill>
                  <a:srgbClr val="2D262A"/>
                </a:solidFill>
                <a:latin typeface="Univers Bold"/>
                <a:ea typeface="Univers Bold"/>
                <a:cs typeface="Univers Bold"/>
                <a:sym typeface="Univers Bold"/>
              </a:rPr>
              <a:t>Advanced/Metastatic Disease Options </a:t>
            </a:r>
          </a:p>
          <a:p>
            <a:pPr marL="563499" lvl="1" indent="-281750" algn="l">
              <a:lnSpc>
                <a:spcPts val="3810"/>
              </a:lnSpc>
              <a:buFont typeface="Arial"/>
              <a:buChar char="•"/>
            </a:pPr>
            <a:r>
              <a:rPr lang="en-US" sz="2610">
                <a:solidFill>
                  <a:srgbClr val="2D262A"/>
                </a:solidFill>
                <a:latin typeface="Univers"/>
                <a:ea typeface="Univers"/>
                <a:cs typeface="Univers"/>
                <a:sym typeface="Univers"/>
              </a:rPr>
              <a:t>Systemic therapy: chemotherapy, androgen-axis agents (abiraterone, enzalutamide, apalutamide), immunotherapy (sipuleucel-T)</a:t>
            </a:r>
          </a:p>
        </p:txBody>
      </p:sp>
      <p:grpSp>
        <p:nvGrpSpPr>
          <p:cNvPr id="13" name="Group 13"/>
          <p:cNvGrpSpPr/>
          <p:nvPr/>
        </p:nvGrpSpPr>
        <p:grpSpPr>
          <a:xfrm>
            <a:off x="1028700" y="626321"/>
            <a:ext cx="3336038" cy="1347682"/>
            <a:chOff x="0" y="0"/>
            <a:chExt cx="4448050" cy="1796909"/>
          </a:xfrm>
        </p:grpSpPr>
        <p:sp>
          <p:nvSpPr>
            <p:cNvPr id="14" name="Freeform 14"/>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8" name="Freeform 18"/>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Freeform 19"/>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0" name="Freeform 20"/>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1" name="TextBox 21"/>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22" name="TextBox 22"/>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23" name="TextBox 23"/>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24" name="TextBox 24"/>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25" name="TextBox 25"/>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26" name="TextBox 26"/>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7" name="TextBox 27"/>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8" name="TextBox 28"/>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9" name="TextBox 29"/>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30" name="TextBox 30"/>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31" name="TextBox 31"/>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32" name="TextBox 32"/>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33" name="TextBox 33"/>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34" name="TextBox 34"/>
          <p:cNvSpPr txBox="1"/>
          <p:nvPr/>
        </p:nvSpPr>
        <p:spPr>
          <a:xfrm>
            <a:off x="9284282" y="9448800"/>
            <a:ext cx="7975018" cy="344805"/>
          </a:xfrm>
          <a:prstGeom prst="rect">
            <a:avLst/>
          </a:prstGeom>
        </p:spPr>
        <p:txBody>
          <a:bodyPr lIns="0" tIns="0" rIns="0" bIns="0" rtlCol="0" anchor="t">
            <a:spAutoFit/>
          </a:bodyPr>
          <a:lstStyle/>
          <a:p>
            <a:pPr algn="l">
              <a:lnSpc>
                <a:spcPts val="1200"/>
              </a:lnSpc>
              <a:spcBef>
                <a:spcPct val="0"/>
              </a:spcBef>
            </a:pPr>
            <a:r>
              <a:rPr lang="en-US" sz="1200" spc="-42">
                <a:solidFill>
                  <a:srgbClr val="000000"/>
                </a:solidFill>
                <a:latin typeface="Univers"/>
                <a:ea typeface="Univers"/>
                <a:cs typeface="Univers"/>
                <a:sym typeface="Univers"/>
              </a:rPr>
              <a:t>National Comprehensive Cancer Network (NCCN). NCCN Clinical Practice Guidelines in Oncology (NCCN Guidelines®): Prostate Cancer. Version 2.2025. Plymouth Meeting, PA: National Comprehensive Cancer Network; 2025.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716345" y="6435424"/>
            <a:ext cx="1648392" cy="1619545"/>
          </a:xfrm>
          <a:custGeom>
            <a:avLst/>
            <a:gdLst/>
            <a:ahLst/>
            <a:cxnLst/>
            <a:rect l="l" t="t" r="r" b="b"/>
            <a:pathLst>
              <a:path w="1648392" h="1619545">
                <a:moveTo>
                  <a:pt x="0" y="0"/>
                </a:moveTo>
                <a:lnTo>
                  <a:pt x="1648393" y="0"/>
                </a:lnTo>
                <a:lnTo>
                  <a:pt x="1648393" y="1619546"/>
                </a:lnTo>
                <a:lnTo>
                  <a:pt x="0" y="16195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9395886" y="1028700"/>
            <a:ext cx="7863414"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Treatment: Active Surveillance</a:t>
            </a:r>
          </a:p>
        </p:txBody>
      </p:sp>
      <p:sp>
        <p:nvSpPr>
          <p:cNvPr id="7" name="TextBox 7"/>
          <p:cNvSpPr txBox="1"/>
          <p:nvPr/>
        </p:nvSpPr>
        <p:spPr>
          <a:xfrm>
            <a:off x="1859295" y="2716140"/>
            <a:ext cx="13840213"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Active Surveillance in Localized PC</a:t>
            </a:r>
          </a:p>
        </p:txBody>
      </p:sp>
      <p:sp>
        <p:nvSpPr>
          <p:cNvPr id="8" name="TextBox 8"/>
          <p:cNvSpPr txBox="1"/>
          <p:nvPr/>
        </p:nvSpPr>
        <p:spPr>
          <a:xfrm>
            <a:off x="4571439" y="5911768"/>
            <a:ext cx="11529716" cy="2447782"/>
          </a:xfrm>
          <a:prstGeom prst="rect">
            <a:avLst/>
          </a:prstGeom>
        </p:spPr>
        <p:txBody>
          <a:bodyPr lIns="0" tIns="0" rIns="0" bIns="0" rtlCol="0" anchor="t">
            <a:spAutoFit/>
          </a:bodyPr>
          <a:lstStyle/>
          <a:p>
            <a:pPr algn="l">
              <a:lnSpc>
                <a:spcPts val="5334"/>
              </a:lnSpc>
            </a:pPr>
            <a:r>
              <a:rPr lang="en-US" sz="3101" b="1" spc="-108">
                <a:solidFill>
                  <a:srgbClr val="2D262A"/>
                </a:solidFill>
                <a:latin typeface="Univers Bold"/>
                <a:ea typeface="Univers Bold"/>
                <a:cs typeface="Univers Bold"/>
                <a:sym typeface="Univers Bold"/>
              </a:rPr>
              <a:t>Recommendation:</a:t>
            </a:r>
          </a:p>
          <a:p>
            <a:pPr marL="576958" lvl="1" indent="-288479" algn="l">
              <a:lnSpc>
                <a:spcPts val="4596"/>
              </a:lnSpc>
              <a:buFont typeface="Arial"/>
              <a:buChar char="•"/>
            </a:pPr>
            <a:r>
              <a:rPr lang="en-US" sz="2672" spc="-93">
                <a:solidFill>
                  <a:srgbClr val="2D262A"/>
                </a:solidFill>
                <a:latin typeface="Univers"/>
                <a:ea typeface="Univers"/>
                <a:cs typeface="Univers"/>
                <a:sym typeface="Univers"/>
              </a:rPr>
              <a:t>Prostate Specific Antigen (PSA) ~ every 6 months</a:t>
            </a:r>
          </a:p>
          <a:p>
            <a:pPr marL="576958" lvl="1" indent="-288479" algn="l">
              <a:lnSpc>
                <a:spcPts val="4596"/>
              </a:lnSpc>
              <a:buFont typeface="Arial"/>
              <a:buChar char="•"/>
            </a:pPr>
            <a:r>
              <a:rPr lang="en-US" sz="2672" spc="-93">
                <a:solidFill>
                  <a:srgbClr val="2D262A"/>
                </a:solidFill>
                <a:latin typeface="Univers"/>
                <a:ea typeface="Univers"/>
                <a:cs typeface="Univers"/>
                <a:sym typeface="Univers"/>
              </a:rPr>
              <a:t>Digital rectal exam (DRE) ~ 1/year</a:t>
            </a:r>
          </a:p>
          <a:p>
            <a:pPr marL="576958" lvl="1" indent="-288479" algn="l">
              <a:lnSpc>
                <a:spcPts val="4596"/>
              </a:lnSpc>
              <a:buFont typeface="Arial"/>
              <a:buChar char="•"/>
            </a:pPr>
            <a:r>
              <a:rPr lang="en-US" sz="2672" spc="-93">
                <a:solidFill>
                  <a:srgbClr val="2D262A"/>
                </a:solidFill>
                <a:latin typeface="Univers"/>
                <a:ea typeface="Univers"/>
                <a:cs typeface="Univers"/>
                <a:sym typeface="Univers"/>
              </a:rPr>
              <a:t>Preferred for patients with very-low-risk PC and life expectancy ≥10 years</a:t>
            </a:r>
          </a:p>
        </p:txBody>
      </p:sp>
      <p:grpSp>
        <p:nvGrpSpPr>
          <p:cNvPr id="9" name="Group 9"/>
          <p:cNvGrpSpPr/>
          <p:nvPr/>
        </p:nvGrpSpPr>
        <p:grpSpPr>
          <a:xfrm>
            <a:off x="10336296" y="8950100"/>
            <a:ext cx="7536590" cy="742950"/>
            <a:chOff x="0" y="0"/>
            <a:chExt cx="10048787" cy="990600"/>
          </a:xfrm>
        </p:grpSpPr>
        <p:sp>
          <p:nvSpPr>
            <p:cNvPr id="10" name="TextBox 10"/>
            <p:cNvSpPr txBox="1"/>
            <p:nvPr/>
          </p:nvSpPr>
          <p:spPr>
            <a:xfrm>
              <a:off x="0" y="9525"/>
              <a:ext cx="7590433" cy="205529"/>
            </a:xfrm>
            <a:prstGeom prst="rect">
              <a:avLst/>
            </a:prstGeom>
          </p:spPr>
          <p:txBody>
            <a:bodyPr lIns="0" tIns="0" rIns="0" bIns="0" rtlCol="0" anchor="t">
              <a:spAutoFit/>
            </a:bodyPr>
            <a:lstStyle/>
            <a:p>
              <a:pPr algn="ctr">
                <a:lnSpc>
                  <a:spcPts val="1100"/>
                </a:lnSpc>
                <a:spcBef>
                  <a:spcPct val="0"/>
                </a:spcBef>
              </a:pPr>
              <a:r>
                <a:rPr lang="en-US" sz="1100" spc="-38">
                  <a:solidFill>
                    <a:srgbClr val="000000"/>
                  </a:solidFill>
                  <a:latin typeface="Public Sans"/>
                  <a:ea typeface="Public Sans"/>
                  <a:cs typeface="Public Sans"/>
                  <a:sym typeface="Public Sans"/>
                </a:rPr>
                <a:t>National Comprehensive Cancer Network, Prostate Cancer Guidelines Version 2.2025: </a:t>
              </a:r>
              <a:r>
                <a:rPr lang="en-US" sz="1100" u="sng" spc="-38">
                  <a:solidFill>
                    <a:srgbClr val="000000"/>
                  </a:solidFill>
                  <a:latin typeface="Public Sans"/>
                  <a:ea typeface="Public Sans"/>
                  <a:cs typeface="Public Sans"/>
                  <a:sym typeface="Public Sans"/>
                  <a:hlinkClick r:id="rId4" tooltip="https://www.nccn.org"/>
                </a:rPr>
                <a:t>nccn.org</a:t>
              </a:r>
            </a:p>
          </p:txBody>
        </p:sp>
        <p:sp>
          <p:nvSpPr>
            <p:cNvPr id="11" name="TextBox 11"/>
            <p:cNvSpPr txBox="1"/>
            <p:nvPr/>
          </p:nvSpPr>
          <p:spPr>
            <a:xfrm>
              <a:off x="0" y="330835"/>
              <a:ext cx="10048787" cy="659765"/>
            </a:xfrm>
            <a:prstGeom prst="rect">
              <a:avLst/>
            </a:prstGeom>
          </p:spPr>
          <p:txBody>
            <a:bodyPr lIns="0" tIns="0" rIns="0" bIns="0" rtlCol="0" anchor="t">
              <a:spAutoFit/>
            </a:bodyPr>
            <a:lstStyle/>
            <a:p>
              <a:pPr algn="l">
                <a:lnSpc>
                  <a:spcPts val="1200"/>
                </a:lnSpc>
                <a:spcBef>
                  <a:spcPct val="0"/>
                </a:spcBef>
              </a:pPr>
              <a:r>
                <a:rPr lang="en-US" sz="1200" spc="-42">
                  <a:solidFill>
                    <a:srgbClr val="000000"/>
                  </a:solidFill>
                  <a:latin typeface="Univers"/>
                  <a:ea typeface="Univers"/>
                  <a:cs typeface="Univers"/>
                  <a:sym typeface="Univers"/>
                </a:rPr>
                <a:t>Briggs RJ, Dunn J, Chambers SK, Jakimowicz S, Green A, Heneka N. The lived experience of active surveillance for prostate cancer: a systematic review and meta-synthesis. J Cancer Surviv. 2025 Feb 12. doi: 10.1007/s11764-025-01748-x. Epub ahead of print. PMID: 39939565.</a:t>
              </a:r>
            </a:p>
          </p:txBody>
        </p:sp>
      </p:grpSp>
      <p:sp>
        <p:nvSpPr>
          <p:cNvPr id="12" name="TextBox 12"/>
          <p:cNvSpPr txBox="1"/>
          <p:nvPr/>
        </p:nvSpPr>
        <p:spPr>
          <a:xfrm>
            <a:off x="1859295" y="3529328"/>
            <a:ext cx="12245296" cy="2163365"/>
          </a:xfrm>
          <a:prstGeom prst="rect">
            <a:avLst/>
          </a:prstGeom>
        </p:spPr>
        <p:txBody>
          <a:bodyPr lIns="0" tIns="0" rIns="0" bIns="0" rtlCol="0" anchor="t">
            <a:spAutoFit/>
          </a:bodyPr>
          <a:lstStyle/>
          <a:p>
            <a:pPr marL="575691" lvl="1" indent="-287846" algn="l">
              <a:lnSpc>
                <a:spcPts val="4293"/>
              </a:lnSpc>
              <a:buFont typeface="Arial"/>
              <a:buChar char="•"/>
            </a:pPr>
            <a:r>
              <a:rPr lang="en-US" sz="2666" spc="-93">
                <a:solidFill>
                  <a:srgbClr val="2D262A"/>
                </a:solidFill>
                <a:latin typeface="Univers"/>
                <a:ea typeface="Univers"/>
                <a:cs typeface="Univers"/>
                <a:sym typeface="Univers"/>
              </a:rPr>
              <a:t>PSA screening has increased detection of low-risk prostate cancers</a:t>
            </a:r>
          </a:p>
          <a:p>
            <a:pPr marL="575691" lvl="1" indent="-287846" algn="l">
              <a:lnSpc>
                <a:spcPts val="4293"/>
              </a:lnSpc>
              <a:buFont typeface="Arial"/>
              <a:buChar char="•"/>
            </a:pPr>
            <a:r>
              <a:rPr lang="en-US" sz="2666" spc="-93">
                <a:solidFill>
                  <a:srgbClr val="2D262A"/>
                </a:solidFill>
                <a:latin typeface="Univers"/>
                <a:ea typeface="Univers"/>
                <a:cs typeface="Univers"/>
                <a:sym typeface="Univers"/>
              </a:rPr>
              <a:t>Aggressive treatments (surgery, radiation) can cause significant side effects</a:t>
            </a:r>
          </a:p>
          <a:p>
            <a:pPr marL="575691" lvl="1" indent="-287846" algn="l">
              <a:lnSpc>
                <a:spcPts val="4293"/>
              </a:lnSpc>
              <a:buFont typeface="Arial"/>
              <a:buChar char="•"/>
            </a:pPr>
            <a:r>
              <a:rPr lang="en-US" sz="2666" b="1" spc="-93">
                <a:solidFill>
                  <a:srgbClr val="2D262A"/>
                </a:solidFill>
                <a:latin typeface="Univers Bold"/>
                <a:ea typeface="Univers Bold"/>
                <a:cs typeface="Univers Bold"/>
                <a:sym typeface="Univers Bold"/>
              </a:rPr>
              <a:t>Goal:</a:t>
            </a:r>
            <a:r>
              <a:rPr lang="en-US" sz="2666" spc="-93">
                <a:solidFill>
                  <a:srgbClr val="2D262A"/>
                </a:solidFill>
                <a:latin typeface="Univers"/>
                <a:ea typeface="Univers"/>
                <a:cs typeface="Univers"/>
                <a:sym typeface="Univers"/>
              </a:rPr>
              <a:t> Delay or avoid these adverse effects while preserving the option for curative treatment if disease progresses</a:t>
            </a:r>
          </a:p>
        </p:txBody>
      </p:sp>
      <p:grpSp>
        <p:nvGrpSpPr>
          <p:cNvPr id="13" name="Group 13"/>
          <p:cNvGrpSpPr/>
          <p:nvPr/>
        </p:nvGrpSpPr>
        <p:grpSpPr>
          <a:xfrm>
            <a:off x="1028700" y="626321"/>
            <a:ext cx="3336038" cy="1347682"/>
            <a:chOff x="0" y="0"/>
            <a:chExt cx="4448050" cy="1796909"/>
          </a:xfrm>
        </p:grpSpPr>
        <p:sp>
          <p:nvSpPr>
            <p:cNvPr id="14" name="Freeform 14"/>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Freeform 16"/>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8" name="Freeform 18"/>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0" name="Freeform 20"/>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1" name="TextBox 21"/>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22" name="TextBox 22"/>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23" name="TextBox 23"/>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24" name="TextBox 24"/>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25" name="TextBox 25"/>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26" name="TextBox 26"/>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7" name="TextBox 27"/>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8" name="TextBox 28"/>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9" name="TextBox 29"/>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30" name="TextBox 30"/>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31" name="TextBox 31"/>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32" name="TextBox 32"/>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33" name="TextBox 33"/>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73628"/>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1503123" y="1028700"/>
            <a:ext cx="5756177"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Treatment: Observation</a:t>
            </a:r>
          </a:p>
        </p:txBody>
      </p:sp>
      <p:sp>
        <p:nvSpPr>
          <p:cNvPr id="6" name="TextBox 6"/>
          <p:cNvSpPr txBox="1"/>
          <p:nvPr/>
        </p:nvSpPr>
        <p:spPr>
          <a:xfrm>
            <a:off x="2443971" y="2812431"/>
            <a:ext cx="5433163" cy="1455420"/>
          </a:xfrm>
          <a:prstGeom prst="rect">
            <a:avLst/>
          </a:prstGeom>
        </p:spPr>
        <p:txBody>
          <a:bodyPr lIns="0" tIns="0" rIns="0" bIns="0" rtlCol="0" anchor="t">
            <a:spAutoFit/>
          </a:bodyPr>
          <a:lstStyle/>
          <a:p>
            <a:pPr algn="l">
              <a:lnSpc>
                <a:spcPts val="5880"/>
              </a:lnSpc>
            </a:pPr>
            <a:r>
              <a:rPr lang="en-US" sz="4200" b="1">
                <a:solidFill>
                  <a:srgbClr val="00136F"/>
                </a:solidFill>
                <a:latin typeface="Montserrat Ultra-Bold"/>
                <a:ea typeface="Montserrat Ultra-Bold"/>
                <a:cs typeface="Montserrat Ultra-Bold"/>
                <a:sym typeface="Montserrat Ultra-Bold"/>
              </a:rPr>
              <a:t>Observation / Watchful Waiting</a:t>
            </a:r>
          </a:p>
        </p:txBody>
      </p:sp>
      <p:sp>
        <p:nvSpPr>
          <p:cNvPr id="7" name="TextBox 7"/>
          <p:cNvSpPr txBox="1"/>
          <p:nvPr/>
        </p:nvSpPr>
        <p:spPr>
          <a:xfrm>
            <a:off x="1650700" y="5294440"/>
            <a:ext cx="6226433" cy="1674384"/>
          </a:xfrm>
          <a:prstGeom prst="rect">
            <a:avLst/>
          </a:prstGeom>
        </p:spPr>
        <p:txBody>
          <a:bodyPr lIns="0" tIns="0" rIns="0" bIns="0" rtlCol="0" anchor="t">
            <a:spAutoFit/>
          </a:bodyPr>
          <a:lstStyle/>
          <a:p>
            <a:pPr algn="l">
              <a:lnSpc>
                <a:spcPts val="5362"/>
              </a:lnSpc>
            </a:pPr>
            <a:r>
              <a:rPr lang="en-US" sz="4125" b="1">
                <a:solidFill>
                  <a:srgbClr val="000000"/>
                </a:solidFill>
                <a:latin typeface="Aptos Bold"/>
                <a:ea typeface="Aptos Bold"/>
                <a:cs typeface="Aptos Bold"/>
                <a:sym typeface="Aptos Bold"/>
              </a:rPr>
              <a:t>What it means:</a:t>
            </a:r>
          </a:p>
          <a:p>
            <a:pPr marL="665936" lvl="1" indent="-332968" algn="l">
              <a:lnSpc>
                <a:spcPts val="4009"/>
              </a:lnSpc>
              <a:buFont typeface="Arial"/>
              <a:buChar char="•"/>
            </a:pPr>
            <a:r>
              <a:rPr lang="en-US" sz="3084">
                <a:solidFill>
                  <a:srgbClr val="000000"/>
                </a:solidFill>
                <a:latin typeface="Aptos"/>
                <a:ea typeface="Aptos"/>
                <a:cs typeface="Aptos"/>
                <a:sym typeface="Aptos"/>
              </a:rPr>
              <a:t>Less intense type of follow-up</a:t>
            </a:r>
          </a:p>
          <a:p>
            <a:pPr marL="665936" lvl="1" indent="-332968" algn="l">
              <a:lnSpc>
                <a:spcPts val="4009"/>
              </a:lnSpc>
              <a:buFont typeface="Arial"/>
              <a:buChar char="•"/>
            </a:pPr>
            <a:r>
              <a:rPr lang="en-US" sz="3084">
                <a:solidFill>
                  <a:srgbClr val="000000"/>
                </a:solidFill>
                <a:latin typeface="Aptos"/>
                <a:ea typeface="Aptos"/>
                <a:cs typeface="Aptos"/>
                <a:sym typeface="Aptos"/>
              </a:rPr>
              <a:t>Relies on changes in symptoms</a:t>
            </a:r>
          </a:p>
        </p:txBody>
      </p:sp>
      <p:sp>
        <p:nvSpPr>
          <p:cNvPr id="8" name="TextBox 8"/>
          <p:cNvSpPr txBox="1"/>
          <p:nvPr/>
        </p:nvSpPr>
        <p:spPr>
          <a:xfrm>
            <a:off x="1028700" y="9132570"/>
            <a:ext cx="7039164" cy="213360"/>
          </a:xfrm>
          <a:prstGeom prst="rect">
            <a:avLst/>
          </a:prstGeom>
        </p:spPr>
        <p:txBody>
          <a:bodyPr lIns="0" tIns="0" rIns="0" bIns="0" rtlCol="0" anchor="t">
            <a:spAutoFit/>
          </a:bodyPr>
          <a:lstStyle/>
          <a:p>
            <a:pPr algn="l">
              <a:lnSpc>
                <a:spcPts val="1560"/>
              </a:lnSpc>
            </a:pPr>
            <a:r>
              <a:rPr lang="en-US" sz="1200">
                <a:solidFill>
                  <a:srgbClr val="000000"/>
                </a:solidFill>
                <a:latin typeface="Univers"/>
                <a:ea typeface="Univers"/>
                <a:cs typeface="Univers"/>
                <a:sym typeface="Univers"/>
              </a:rPr>
              <a:t>National Comprehensive Cancer Network, Prostate Cancer Guidelines Version 2.2025:   </a:t>
            </a:r>
            <a:r>
              <a:rPr lang="en-US" sz="1200" u="sng">
                <a:solidFill>
                  <a:srgbClr val="000000"/>
                </a:solidFill>
                <a:latin typeface="Univers"/>
                <a:ea typeface="Univers"/>
                <a:cs typeface="Univers"/>
                <a:sym typeface="Univers"/>
                <a:hlinkClick r:id="rId2" tooltip="https://www.nccn.org"/>
              </a:rPr>
              <a:t>nccn.org</a:t>
            </a:r>
          </a:p>
        </p:txBody>
      </p:sp>
      <p:sp>
        <p:nvSpPr>
          <p:cNvPr id="9" name="Freeform 9"/>
          <p:cNvSpPr/>
          <p:nvPr/>
        </p:nvSpPr>
        <p:spPr>
          <a:xfrm>
            <a:off x="1028700" y="2888631"/>
            <a:ext cx="1415271" cy="1592428"/>
          </a:xfrm>
          <a:custGeom>
            <a:avLst/>
            <a:gdLst/>
            <a:ahLst/>
            <a:cxnLst/>
            <a:rect l="l" t="t" r="r" b="b"/>
            <a:pathLst>
              <a:path w="1415271" h="1592428">
                <a:moveTo>
                  <a:pt x="0" y="0"/>
                </a:moveTo>
                <a:lnTo>
                  <a:pt x="1415271" y="0"/>
                </a:lnTo>
                <a:lnTo>
                  <a:pt x="1415271" y="1592428"/>
                </a:lnTo>
                <a:lnTo>
                  <a:pt x="0" y="15924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0" name="Group 10"/>
          <p:cNvGrpSpPr/>
          <p:nvPr/>
        </p:nvGrpSpPr>
        <p:grpSpPr>
          <a:xfrm>
            <a:off x="8460508" y="2738034"/>
            <a:ext cx="8798792" cy="2130604"/>
            <a:chOff x="0" y="0"/>
            <a:chExt cx="11731723" cy="2840806"/>
          </a:xfrm>
        </p:grpSpPr>
        <p:grpSp>
          <p:nvGrpSpPr>
            <p:cNvPr id="11" name="Group 11"/>
            <p:cNvGrpSpPr/>
            <p:nvPr/>
          </p:nvGrpSpPr>
          <p:grpSpPr>
            <a:xfrm rot="-5400000">
              <a:off x="5656525" y="-3428875"/>
              <a:ext cx="2451840" cy="9698555"/>
              <a:chOff x="0" y="0"/>
              <a:chExt cx="2354580" cy="9313831"/>
            </a:xfrm>
          </p:grpSpPr>
          <p:sp>
            <p:nvSpPr>
              <p:cNvPr id="12" name="Freeform 12"/>
              <p:cNvSpPr/>
              <p:nvPr/>
            </p:nvSpPr>
            <p:spPr>
              <a:xfrm>
                <a:off x="0" y="0"/>
                <a:ext cx="2353310" cy="9313831"/>
              </a:xfrm>
              <a:custGeom>
                <a:avLst/>
                <a:gdLst/>
                <a:ahLst/>
                <a:cxnLst/>
                <a:rect l="l" t="t" r="r" b="b"/>
                <a:pathLst>
                  <a:path w="2353310" h="9313831">
                    <a:moveTo>
                      <a:pt x="784860" y="9246522"/>
                    </a:moveTo>
                    <a:cubicBezTo>
                      <a:pt x="905510" y="9287161"/>
                      <a:pt x="1042670" y="9313831"/>
                      <a:pt x="1177290" y="9313831"/>
                    </a:cubicBezTo>
                    <a:cubicBezTo>
                      <a:pt x="1311910" y="9313831"/>
                      <a:pt x="1441450" y="9290972"/>
                      <a:pt x="1560830" y="9250331"/>
                    </a:cubicBezTo>
                    <a:cubicBezTo>
                      <a:pt x="1563370" y="9249061"/>
                      <a:pt x="1565910" y="9249061"/>
                      <a:pt x="1568450" y="9247791"/>
                    </a:cubicBezTo>
                    <a:cubicBezTo>
                      <a:pt x="2016760" y="9085231"/>
                      <a:pt x="2346960" y="8655972"/>
                      <a:pt x="2353310" y="8134491"/>
                    </a:cubicBezTo>
                    <a:lnTo>
                      <a:pt x="2353310" y="0"/>
                    </a:lnTo>
                    <a:lnTo>
                      <a:pt x="0" y="0"/>
                    </a:lnTo>
                    <a:lnTo>
                      <a:pt x="0" y="8128264"/>
                    </a:lnTo>
                    <a:cubicBezTo>
                      <a:pt x="6350" y="8658511"/>
                      <a:pt x="331470" y="9087772"/>
                      <a:pt x="784860" y="9246522"/>
                    </a:cubicBezTo>
                    <a:close/>
                  </a:path>
                </a:pathLst>
              </a:custGeom>
              <a:solidFill>
                <a:srgbClr val="F2F1EB"/>
              </a:solidFill>
            </p:spPr>
          </p:sp>
        </p:grpSp>
        <p:grpSp>
          <p:nvGrpSpPr>
            <p:cNvPr id="13" name="Group 13"/>
            <p:cNvGrpSpPr/>
            <p:nvPr/>
          </p:nvGrpSpPr>
          <p:grpSpPr>
            <a:xfrm>
              <a:off x="0" y="0"/>
              <a:ext cx="2840806" cy="2840806"/>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C73B2"/>
              </a:solidFill>
            </p:spPr>
          </p:sp>
        </p:grpSp>
        <p:grpSp>
          <p:nvGrpSpPr>
            <p:cNvPr id="15" name="Group 15"/>
            <p:cNvGrpSpPr/>
            <p:nvPr/>
          </p:nvGrpSpPr>
          <p:grpSpPr>
            <a:xfrm>
              <a:off x="332649" y="332649"/>
              <a:ext cx="2175507" cy="2175507"/>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941D"/>
              </a:solidFill>
            </p:spPr>
          </p:sp>
        </p:grpSp>
        <p:sp>
          <p:nvSpPr>
            <p:cNvPr id="17" name="Freeform 17"/>
            <p:cNvSpPr/>
            <p:nvPr/>
          </p:nvSpPr>
          <p:spPr>
            <a:xfrm>
              <a:off x="711414" y="699260"/>
              <a:ext cx="1417978" cy="1442286"/>
            </a:xfrm>
            <a:custGeom>
              <a:avLst/>
              <a:gdLst/>
              <a:ahLst/>
              <a:cxnLst/>
              <a:rect l="l" t="t" r="r" b="b"/>
              <a:pathLst>
                <a:path w="1417978" h="1442286">
                  <a:moveTo>
                    <a:pt x="0" y="0"/>
                  </a:moveTo>
                  <a:lnTo>
                    <a:pt x="1417978" y="0"/>
                  </a:lnTo>
                  <a:lnTo>
                    <a:pt x="1417978" y="1442286"/>
                  </a:lnTo>
                  <a:lnTo>
                    <a:pt x="0" y="14422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TextBox 18"/>
            <p:cNvSpPr txBox="1"/>
            <p:nvPr/>
          </p:nvSpPr>
          <p:spPr>
            <a:xfrm>
              <a:off x="3009563" y="359142"/>
              <a:ext cx="8058072" cy="2093946"/>
            </a:xfrm>
            <a:prstGeom prst="rect">
              <a:avLst/>
            </a:prstGeom>
          </p:spPr>
          <p:txBody>
            <a:bodyPr lIns="0" tIns="0" rIns="0" bIns="0" rtlCol="0" anchor="t">
              <a:spAutoFit/>
            </a:bodyPr>
            <a:lstStyle/>
            <a:p>
              <a:pPr algn="l">
                <a:lnSpc>
                  <a:spcPts val="3322"/>
                </a:lnSpc>
              </a:pPr>
              <a:r>
                <a:rPr lang="en-US" sz="2555" b="1">
                  <a:solidFill>
                    <a:srgbClr val="000000"/>
                  </a:solidFill>
                  <a:latin typeface="Aptos Bold"/>
                  <a:ea typeface="Aptos Bold"/>
                  <a:cs typeface="Aptos Bold"/>
                  <a:sym typeface="Aptos Bold"/>
                </a:rPr>
                <a:t>Recommended for individuals with:</a:t>
              </a:r>
            </a:p>
            <a:p>
              <a:pPr marL="381982" lvl="1" indent="-190991" algn="l">
                <a:lnSpc>
                  <a:spcPts val="2300"/>
                </a:lnSpc>
                <a:buFont typeface="Arial"/>
                <a:buChar char="•"/>
              </a:pPr>
              <a:r>
                <a:rPr lang="en-US" sz="1769">
                  <a:solidFill>
                    <a:srgbClr val="000000"/>
                  </a:solidFill>
                  <a:latin typeface="Aptos"/>
                  <a:ea typeface="Aptos"/>
                  <a:cs typeface="Aptos"/>
                  <a:sym typeface="Aptos"/>
                </a:rPr>
                <a:t>No symptoms and</a:t>
              </a:r>
            </a:p>
            <a:p>
              <a:pPr marL="381982" lvl="1" indent="-190991" algn="l">
                <a:lnSpc>
                  <a:spcPts val="2300"/>
                </a:lnSpc>
                <a:buFont typeface="Arial"/>
                <a:buChar char="•"/>
              </a:pPr>
              <a:r>
                <a:rPr lang="en-US" sz="1769">
                  <a:solidFill>
                    <a:srgbClr val="000000"/>
                  </a:solidFill>
                  <a:latin typeface="Aptos"/>
                  <a:ea typeface="Aptos"/>
                  <a:cs typeface="Aptos"/>
                  <a:sym typeface="Aptos"/>
                </a:rPr>
                <a:t>A very-low, low, or intermediate-risk PC + life expectancy ≤5 yrs </a:t>
              </a:r>
            </a:p>
            <a:p>
              <a:pPr marL="381982" lvl="1" indent="-190991" algn="l">
                <a:lnSpc>
                  <a:spcPts val="2300"/>
                </a:lnSpc>
                <a:buFont typeface="Arial"/>
                <a:buChar char="•"/>
              </a:pPr>
              <a:r>
                <a:rPr lang="en-US" sz="1769">
                  <a:solidFill>
                    <a:srgbClr val="000000"/>
                  </a:solidFill>
                  <a:latin typeface="Aptos"/>
                  <a:ea typeface="Aptos"/>
                  <a:cs typeface="Aptos"/>
                  <a:sym typeface="Aptos"/>
                </a:rPr>
                <a:t>Very-low or low-risk PC + life expectancy 5 -10 yrs</a:t>
              </a:r>
            </a:p>
          </p:txBody>
        </p:sp>
      </p:grpSp>
      <p:grpSp>
        <p:nvGrpSpPr>
          <p:cNvPr id="19" name="Group 19"/>
          <p:cNvGrpSpPr/>
          <p:nvPr/>
        </p:nvGrpSpPr>
        <p:grpSpPr>
          <a:xfrm rot="-5400000">
            <a:off x="12702902" y="2573207"/>
            <a:ext cx="1838880" cy="7273916"/>
            <a:chOff x="0" y="0"/>
            <a:chExt cx="2354580" cy="9313831"/>
          </a:xfrm>
        </p:grpSpPr>
        <p:sp>
          <p:nvSpPr>
            <p:cNvPr id="20" name="Freeform 20"/>
            <p:cNvSpPr/>
            <p:nvPr/>
          </p:nvSpPr>
          <p:spPr>
            <a:xfrm>
              <a:off x="0" y="0"/>
              <a:ext cx="2353310" cy="9313831"/>
            </a:xfrm>
            <a:custGeom>
              <a:avLst/>
              <a:gdLst/>
              <a:ahLst/>
              <a:cxnLst/>
              <a:rect l="l" t="t" r="r" b="b"/>
              <a:pathLst>
                <a:path w="2353310" h="9313831">
                  <a:moveTo>
                    <a:pt x="784860" y="9246522"/>
                  </a:moveTo>
                  <a:cubicBezTo>
                    <a:pt x="905510" y="9287161"/>
                    <a:pt x="1042670" y="9313831"/>
                    <a:pt x="1177290" y="9313831"/>
                  </a:cubicBezTo>
                  <a:cubicBezTo>
                    <a:pt x="1311910" y="9313831"/>
                    <a:pt x="1441450" y="9290972"/>
                    <a:pt x="1560830" y="9250331"/>
                  </a:cubicBezTo>
                  <a:cubicBezTo>
                    <a:pt x="1563370" y="9249061"/>
                    <a:pt x="1565910" y="9249061"/>
                    <a:pt x="1568450" y="9247791"/>
                  </a:cubicBezTo>
                  <a:cubicBezTo>
                    <a:pt x="2016760" y="9085231"/>
                    <a:pt x="2346960" y="8655972"/>
                    <a:pt x="2353310" y="8134491"/>
                  </a:cubicBezTo>
                  <a:lnTo>
                    <a:pt x="2353310" y="0"/>
                  </a:lnTo>
                  <a:lnTo>
                    <a:pt x="0" y="0"/>
                  </a:lnTo>
                  <a:lnTo>
                    <a:pt x="0" y="8128264"/>
                  </a:lnTo>
                  <a:cubicBezTo>
                    <a:pt x="6350" y="8658511"/>
                    <a:pt x="331470" y="9087772"/>
                    <a:pt x="784860" y="9246522"/>
                  </a:cubicBezTo>
                  <a:close/>
                </a:path>
              </a:pathLst>
            </a:custGeom>
            <a:solidFill>
              <a:srgbClr val="F2F1EB"/>
            </a:solidFill>
          </p:spPr>
        </p:sp>
      </p:grpSp>
      <p:grpSp>
        <p:nvGrpSpPr>
          <p:cNvPr id="21" name="Group 21"/>
          <p:cNvGrpSpPr/>
          <p:nvPr/>
        </p:nvGrpSpPr>
        <p:grpSpPr>
          <a:xfrm>
            <a:off x="8460508" y="5144863"/>
            <a:ext cx="2130604" cy="2130604"/>
            <a:chOff x="0" y="0"/>
            <a:chExt cx="6350000" cy="6350000"/>
          </a:xfrm>
        </p:grpSpPr>
        <p:sp>
          <p:nvSpPr>
            <p:cNvPr id="22" name="Freeform 2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C73B2"/>
            </a:solidFill>
          </p:spPr>
        </p:sp>
      </p:grpSp>
      <p:grpSp>
        <p:nvGrpSpPr>
          <p:cNvPr id="23" name="Group 23"/>
          <p:cNvGrpSpPr/>
          <p:nvPr/>
        </p:nvGrpSpPr>
        <p:grpSpPr>
          <a:xfrm>
            <a:off x="8709995" y="5394350"/>
            <a:ext cx="1631630" cy="1631630"/>
            <a:chOff x="0" y="0"/>
            <a:chExt cx="6350000" cy="6350000"/>
          </a:xfrm>
        </p:grpSpPr>
        <p:sp>
          <p:nvSpPr>
            <p:cNvPr id="24" name="Freeform 2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941D"/>
            </a:solidFill>
          </p:spPr>
        </p:sp>
      </p:grpSp>
      <p:sp>
        <p:nvSpPr>
          <p:cNvPr id="25" name="Freeform 25"/>
          <p:cNvSpPr/>
          <p:nvPr/>
        </p:nvSpPr>
        <p:spPr>
          <a:xfrm>
            <a:off x="8994068" y="5669308"/>
            <a:ext cx="1063484" cy="1081715"/>
          </a:xfrm>
          <a:custGeom>
            <a:avLst/>
            <a:gdLst/>
            <a:ahLst/>
            <a:cxnLst/>
            <a:rect l="l" t="t" r="r" b="b"/>
            <a:pathLst>
              <a:path w="1063484" h="1081715">
                <a:moveTo>
                  <a:pt x="0" y="0"/>
                </a:moveTo>
                <a:lnTo>
                  <a:pt x="1063484" y="0"/>
                </a:lnTo>
                <a:lnTo>
                  <a:pt x="1063484" y="1081715"/>
                </a:lnTo>
                <a:lnTo>
                  <a:pt x="0" y="10817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6" name="TextBox 26"/>
          <p:cNvSpPr txBox="1"/>
          <p:nvPr/>
        </p:nvSpPr>
        <p:spPr>
          <a:xfrm>
            <a:off x="10848640" y="5581601"/>
            <a:ext cx="5564181" cy="1295077"/>
          </a:xfrm>
          <a:prstGeom prst="rect">
            <a:avLst/>
          </a:prstGeom>
        </p:spPr>
        <p:txBody>
          <a:bodyPr lIns="0" tIns="0" rIns="0" bIns="0" rtlCol="0" anchor="t">
            <a:spAutoFit/>
          </a:bodyPr>
          <a:lstStyle/>
          <a:p>
            <a:pPr algn="l">
              <a:lnSpc>
                <a:spcPts val="3350"/>
              </a:lnSpc>
            </a:pPr>
            <a:r>
              <a:rPr lang="en-US" sz="2577" b="1">
                <a:solidFill>
                  <a:srgbClr val="000000"/>
                </a:solidFill>
                <a:latin typeface="Aptos Bold"/>
                <a:ea typeface="Aptos Bold"/>
                <a:cs typeface="Aptos Bold"/>
                <a:sym typeface="Aptos Bold"/>
              </a:rPr>
              <a:t>Preferred for individuals with:</a:t>
            </a:r>
          </a:p>
          <a:p>
            <a:pPr marL="385397" lvl="1" indent="-192698" algn="l">
              <a:lnSpc>
                <a:spcPts val="2320"/>
              </a:lnSpc>
              <a:buFont typeface="Arial"/>
              <a:buChar char="•"/>
            </a:pPr>
            <a:r>
              <a:rPr lang="en-US" sz="1785">
                <a:solidFill>
                  <a:srgbClr val="000000"/>
                </a:solidFill>
                <a:latin typeface="Aptos"/>
                <a:ea typeface="Aptos"/>
                <a:cs typeface="Aptos"/>
                <a:sym typeface="Aptos"/>
              </a:rPr>
              <a:t>No symptoms and</a:t>
            </a:r>
          </a:p>
          <a:p>
            <a:pPr marL="385397" lvl="1" indent="-192698" algn="l">
              <a:lnSpc>
                <a:spcPts val="2320"/>
              </a:lnSpc>
              <a:buFont typeface="Arial"/>
              <a:buChar char="•"/>
            </a:pPr>
            <a:r>
              <a:rPr lang="en-US" sz="1785">
                <a:solidFill>
                  <a:srgbClr val="000000"/>
                </a:solidFill>
                <a:latin typeface="Aptos"/>
                <a:ea typeface="Aptos"/>
                <a:cs typeface="Aptos"/>
                <a:sym typeface="Aptos"/>
              </a:rPr>
              <a:t>Intermediate-risk PC (either favorable or unfavorable) + elife expectancy 5 -10 yrs</a:t>
            </a:r>
          </a:p>
        </p:txBody>
      </p:sp>
      <p:grpSp>
        <p:nvGrpSpPr>
          <p:cNvPr id="27" name="Group 27"/>
          <p:cNvGrpSpPr/>
          <p:nvPr/>
        </p:nvGrpSpPr>
        <p:grpSpPr>
          <a:xfrm rot="-5400000">
            <a:off x="12702902" y="4829744"/>
            <a:ext cx="1838880" cy="7273916"/>
            <a:chOff x="0" y="0"/>
            <a:chExt cx="2354580" cy="9313831"/>
          </a:xfrm>
        </p:grpSpPr>
        <p:sp>
          <p:nvSpPr>
            <p:cNvPr id="28" name="Freeform 28"/>
            <p:cNvSpPr/>
            <p:nvPr/>
          </p:nvSpPr>
          <p:spPr>
            <a:xfrm>
              <a:off x="0" y="0"/>
              <a:ext cx="2353310" cy="9313831"/>
            </a:xfrm>
            <a:custGeom>
              <a:avLst/>
              <a:gdLst/>
              <a:ahLst/>
              <a:cxnLst/>
              <a:rect l="l" t="t" r="r" b="b"/>
              <a:pathLst>
                <a:path w="2353310" h="9313831">
                  <a:moveTo>
                    <a:pt x="784860" y="9246522"/>
                  </a:moveTo>
                  <a:cubicBezTo>
                    <a:pt x="905510" y="9287161"/>
                    <a:pt x="1042670" y="9313831"/>
                    <a:pt x="1177290" y="9313831"/>
                  </a:cubicBezTo>
                  <a:cubicBezTo>
                    <a:pt x="1311910" y="9313831"/>
                    <a:pt x="1441450" y="9290972"/>
                    <a:pt x="1560830" y="9250331"/>
                  </a:cubicBezTo>
                  <a:cubicBezTo>
                    <a:pt x="1563370" y="9249061"/>
                    <a:pt x="1565910" y="9249061"/>
                    <a:pt x="1568450" y="9247791"/>
                  </a:cubicBezTo>
                  <a:cubicBezTo>
                    <a:pt x="2016760" y="9085231"/>
                    <a:pt x="2346960" y="8655972"/>
                    <a:pt x="2353310" y="8134491"/>
                  </a:cubicBezTo>
                  <a:lnTo>
                    <a:pt x="2353310" y="0"/>
                  </a:lnTo>
                  <a:lnTo>
                    <a:pt x="0" y="0"/>
                  </a:lnTo>
                  <a:lnTo>
                    <a:pt x="0" y="8128264"/>
                  </a:lnTo>
                  <a:cubicBezTo>
                    <a:pt x="6350" y="8658511"/>
                    <a:pt x="331470" y="9087772"/>
                    <a:pt x="784860" y="9246522"/>
                  </a:cubicBezTo>
                  <a:close/>
                </a:path>
              </a:pathLst>
            </a:custGeom>
            <a:solidFill>
              <a:srgbClr val="F2F1EB"/>
            </a:solidFill>
          </p:spPr>
        </p:sp>
      </p:grpSp>
      <p:grpSp>
        <p:nvGrpSpPr>
          <p:cNvPr id="29" name="Group 29"/>
          <p:cNvGrpSpPr/>
          <p:nvPr/>
        </p:nvGrpSpPr>
        <p:grpSpPr>
          <a:xfrm>
            <a:off x="8460508" y="7401400"/>
            <a:ext cx="2130604" cy="2130604"/>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C73B2"/>
            </a:solidFill>
          </p:spPr>
        </p:sp>
      </p:grpSp>
      <p:grpSp>
        <p:nvGrpSpPr>
          <p:cNvPr id="31" name="Group 31"/>
          <p:cNvGrpSpPr/>
          <p:nvPr/>
        </p:nvGrpSpPr>
        <p:grpSpPr>
          <a:xfrm>
            <a:off x="8709995" y="7650887"/>
            <a:ext cx="1631630" cy="1631630"/>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7941D"/>
            </a:solidFill>
          </p:spPr>
        </p:sp>
      </p:grpSp>
      <p:sp>
        <p:nvSpPr>
          <p:cNvPr id="33" name="Freeform 33"/>
          <p:cNvSpPr/>
          <p:nvPr/>
        </p:nvSpPr>
        <p:spPr>
          <a:xfrm>
            <a:off x="8994068" y="7925845"/>
            <a:ext cx="1063484" cy="1081715"/>
          </a:xfrm>
          <a:custGeom>
            <a:avLst/>
            <a:gdLst/>
            <a:ahLst/>
            <a:cxnLst/>
            <a:rect l="l" t="t" r="r" b="b"/>
            <a:pathLst>
              <a:path w="1063484" h="1081715">
                <a:moveTo>
                  <a:pt x="0" y="0"/>
                </a:moveTo>
                <a:lnTo>
                  <a:pt x="1063484" y="0"/>
                </a:lnTo>
                <a:lnTo>
                  <a:pt x="1063484" y="1081715"/>
                </a:lnTo>
                <a:lnTo>
                  <a:pt x="0" y="10817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4" name="TextBox 34"/>
          <p:cNvSpPr txBox="1"/>
          <p:nvPr/>
        </p:nvSpPr>
        <p:spPr>
          <a:xfrm>
            <a:off x="10817543" y="7801493"/>
            <a:ext cx="5821552" cy="1225878"/>
          </a:xfrm>
          <a:prstGeom prst="rect">
            <a:avLst/>
          </a:prstGeom>
        </p:spPr>
        <p:txBody>
          <a:bodyPr lIns="0" tIns="0" rIns="0" bIns="0" rtlCol="0" anchor="t">
            <a:spAutoFit/>
          </a:bodyPr>
          <a:lstStyle/>
          <a:p>
            <a:pPr algn="l">
              <a:lnSpc>
                <a:spcPts val="3175"/>
              </a:lnSpc>
            </a:pPr>
            <a:r>
              <a:rPr lang="en-US" sz="2442" b="1">
                <a:solidFill>
                  <a:srgbClr val="000000"/>
                </a:solidFill>
                <a:latin typeface="Aptos Bold"/>
                <a:ea typeface="Aptos Bold"/>
                <a:cs typeface="Aptos Bold"/>
                <a:sym typeface="Aptos Bold"/>
              </a:rPr>
              <a:t>May be considered for individuals with:</a:t>
            </a:r>
          </a:p>
          <a:p>
            <a:pPr marL="365228" lvl="1" indent="-182614" algn="l">
              <a:lnSpc>
                <a:spcPts val="2199"/>
              </a:lnSpc>
              <a:buFont typeface="Arial"/>
              <a:buChar char="•"/>
            </a:pPr>
            <a:r>
              <a:rPr lang="en-US" sz="1691">
                <a:solidFill>
                  <a:srgbClr val="000000"/>
                </a:solidFill>
                <a:latin typeface="Aptos"/>
                <a:ea typeface="Aptos"/>
                <a:cs typeface="Aptos"/>
                <a:sym typeface="Aptos"/>
              </a:rPr>
              <a:t>No symptoms and</a:t>
            </a:r>
          </a:p>
          <a:p>
            <a:pPr marL="365228" lvl="1" indent="-182614" algn="l">
              <a:lnSpc>
                <a:spcPts val="2199"/>
              </a:lnSpc>
              <a:buFont typeface="Arial"/>
              <a:buChar char="•"/>
            </a:pPr>
            <a:r>
              <a:rPr lang="en-US" sz="1691">
                <a:solidFill>
                  <a:srgbClr val="000000"/>
                </a:solidFill>
                <a:latin typeface="Aptos"/>
                <a:ea typeface="Aptos"/>
                <a:cs typeface="Aptos"/>
                <a:sym typeface="Aptos"/>
              </a:rPr>
              <a:t>High-risk or advanced prostate cancer (regional or metastatic) + life expectancy ≤5 yrs</a:t>
            </a:r>
          </a:p>
        </p:txBody>
      </p:sp>
      <p:grpSp>
        <p:nvGrpSpPr>
          <p:cNvPr id="35" name="Group 35"/>
          <p:cNvGrpSpPr/>
          <p:nvPr/>
        </p:nvGrpSpPr>
        <p:grpSpPr>
          <a:xfrm>
            <a:off x="1028700" y="626321"/>
            <a:ext cx="3336038" cy="1347682"/>
            <a:chOff x="0" y="0"/>
            <a:chExt cx="4448050" cy="1796909"/>
          </a:xfrm>
        </p:grpSpPr>
        <p:sp>
          <p:nvSpPr>
            <p:cNvPr id="36" name="Freeform 3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7" name="Freeform 3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8" name="Freeform 3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9" name="Freeform 3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40" name="Freeform 4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41" name="Freeform 4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42" name="Freeform 4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43" name="TextBox 4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44" name="TextBox 4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45" name="TextBox 4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46" name="TextBox 4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47" name="TextBox 4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48" name="TextBox 4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49" name="TextBox 4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50" name="TextBox 5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51" name="TextBox 5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52" name="TextBox 5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53" name="TextBox 5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54" name="TextBox 5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55" name="TextBox 5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02541"/>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4899278" y="2411340"/>
            <a:ext cx="1961699" cy="1999184"/>
          </a:xfrm>
          <a:custGeom>
            <a:avLst/>
            <a:gdLst/>
            <a:ahLst/>
            <a:cxnLst/>
            <a:rect l="l" t="t" r="r" b="b"/>
            <a:pathLst>
              <a:path w="1961699" h="1999184">
                <a:moveTo>
                  <a:pt x="0" y="0"/>
                </a:moveTo>
                <a:lnTo>
                  <a:pt x="1961699" y="0"/>
                </a:lnTo>
                <a:lnTo>
                  <a:pt x="1961699" y="1999184"/>
                </a:lnTo>
                <a:lnTo>
                  <a:pt x="0" y="1999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028700" y="626321"/>
            <a:ext cx="3336038" cy="1347682"/>
            <a:chOff x="0" y="0"/>
            <a:chExt cx="4448050" cy="1796909"/>
          </a:xfrm>
        </p:grpSpPr>
        <p:sp>
          <p:nvSpPr>
            <p:cNvPr id="7" name="Freeform 7"/>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TextBox 14"/>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5" name="TextBox 15"/>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6" name="TextBox 16"/>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7" name="TextBox 17"/>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8" name="TextBox 18"/>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9" name="TextBox 19"/>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0" name="TextBox 20"/>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1" name="TextBox 21"/>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2" name="TextBox 22"/>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3" name="TextBox 23"/>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4" name="TextBox 24"/>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5" name="TextBox 25"/>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6" name="TextBox 26"/>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7" name="Freeform 27"/>
          <p:cNvSpPr/>
          <p:nvPr/>
        </p:nvSpPr>
        <p:spPr>
          <a:xfrm>
            <a:off x="2210658" y="3410932"/>
            <a:ext cx="972121" cy="4114800"/>
          </a:xfrm>
          <a:custGeom>
            <a:avLst/>
            <a:gdLst/>
            <a:ahLst/>
            <a:cxnLst/>
            <a:rect l="l" t="t" r="r" b="b"/>
            <a:pathLst>
              <a:path w="972121" h="4114800">
                <a:moveTo>
                  <a:pt x="0" y="0"/>
                </a:moveTo>
                <a:lnTo>
                  <a:pt x="972122" y="0"/>
                </a:lnTo>
                <a:lnTo>
                  <a:pt x="97212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8" name="TextBox 28"/>
          <p:cNvSpPr txBox="1"/>
          <p:nvPr/>
        </p:nvSpPr>
        <p:spPr>
          <a:xfrm>
            <a:off x="9822442" y="1028700"/>
            <a:ext cx="7436858"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Surveillance for Recurrence</a:t>
            </a:r>
          </a:p>
        </p:txBody>
      </p:sp>
      <p:sp>
        <p:nvSpPr>
          <p:cNvPr id="29" name="TextBox 29"/>
          <p:cNvSpPr txBox="1"/>
          <p:nvPr/>
        </p:nvSpPr>
        <p:spPr>
          <a:xfrm>
            <a:off x="4364738" y="3976161"/>
            <a:ext cx="10875837" cy="1452698"/>
          </a:xfrm>
          <a:prstGeom prst="rect">
            <a:avLst/>
          </a:prstGeom>
        </p:spPr>
        <p:txBody>
          <a:bodyPr lIns="0" tIns="0" rIns="0" bIns="0" rtlCol="0" anchor="t">
            <a:spAutoFit/>
          </a:bodyPr>
          <a:lstStyle/>
          <a:p>
            <a:pPr marL="742012" lvl="1" indent="-371006" algn="l">
              <a:lnSpc>
                <a:spcPts val="5670"/>
              </a:lnSpc>
              <a:buFont typeface="Arial"/>
              <a:buChar char="•"/>
            </a:pPr>
            <a:r>
              <a:rPr lang="en-US" sz="3436" spc="-120">
                <a:solidFill>
                  <a:srgbClr val="000000"/>
                </a:solidFill>
                <a:latin typeface="Univers"/>
                <a:ea typeface="Univers"/>
                <a:cs typeface="Univers"/>
                <a:sym typeface="Univers"/>
              </a:rPr>
              <a:t>Every 6–12 months × 5 years, then annually </a:t>
            </a:r>
          </a:p>
          <a:p>
            <a:pPr marL="742012" lvl="1" indent="-371006" algn="l">
              <a:lnSpc>
                <a:spcPts val="5670"/>
              </a:lnSpc>
              <a:buFont typeface="Arial"/>
              <a:buChar char="•"/>
            </a:pPr>
            <a:r>
              <a:rPr lang="en-US" sz="3436" spc="-120">
                <a:solidFill>
                  <a:srgbClr val="000000"/>
                </a:solidFill>
                <a:latin typeface="Univers"/>
                <a:ea typeface="Univers"/>
                <a:cs typeface="Univers"/>
                <a:sym typeface="Univers"/>
              </a:rPr>
              <a:t>Rising PSA → refer to oncology </a:t>
            </a:r>
          </a:p>
        </p:txBody>
      </p:sp>
      <p:sp>
        <p:nvSpPr>
          <p:cNvPr id="30" name="TextBox 30"/>
          <p:cNvSpPr txBox="1"/>
          <p:nvPr/>
        </p:nvSpPr>
        <p:spPr>
          <a:xfrm>
            <a:off x="4364738" y="3188776"/>
            <a:ext cx="10329491" cy="653796"/>
          </a:xfrm>
          <a:prstGeom prst="rect">
            <a:avLst/>
          </a:prstGeom>
        </p:spPr>
        <p:txBody>
          <a:bodyPr lIns="0" tIns="0" rIns="0" bIns="0" rtlCol="0" anchor="t">
            <a:spAutoFit/>
          </a:bodyPr>
          <a:lstStyle/>
          <a:p>
            <a:pPr algn="l">
              <a:lnSpc>
                <a:spcPts val="5292"/>
              </a:lnSpc>
            </a:pPr>
            <a:r>
              <a:rPr lang="en-US" sz="4200" b="1">
                <a:solidFill>
                  <a:srgbClr val="00136F"/>
                </a:solidFill>
                <a:latin typeface="Montserrat Bold"/>
                <a:ea typeface="Montserrat Bold"/>
                <a:cs typeface="Montserrat Bold"/>
                <a:sym typeface="Montserrat Bold"/>
              </a:rPr>
              <a:t>PSA Monitoring</a:t>
            </a:r>
          </a:p>
        </p:txBody>
      </p:sp>
      <p:sp>
        <p:nvSpPr>
          <p:cNvPr id="31" name="TextBox 31"/>
          <p:cNvSpPr txBox="1"/>
          <p:nvPr/>
        </p:nvSpPr>
        <p:spPr>
          <a:xfrm>
            <a:off x="4364738" y="6133710"/>
            <a:ext cx="10329491" cy="653796"/>
          </a:xfrm>
          <a:prstGeom prst="rect">
            <a:avLst/>
          </a:prstGeom>
        </p:spPr>
        <p:txBody>
          <a:bodyPr lIns="0" tIns="0" rIns="0" bIns="0" rtlCol="0" anchor="t">
            <a:spAutoFit/>
          </a:bodyPr>
          <a:lstStyle/>
          <a:p>
            <a:pPr algn="l">
              <a:lnSpc>
                <a:spcPts val="5292"/>
              </a:lnSpc>
            </a:pPr>
            <a:r>
              <a:rPr lang="en-US" sz="4200" b="1">
                <a:solidFill>
                  <a:srgbClr val="00136F"/>
                </a:solidFill>
                <a:latin typeface="Montserrat Bold"/>
                <a:ea typeface="Montserrat Bold"/>
                <a:cs typeface="Montserrat Bold"/>
                <a:sym typeface="Montserrat Bold"/>
              </a:rPr>
              <a:t>Imaging</a:t>
            </a:r>
          </a:p>
        </p:txBody>
      </p:sp>
      <p:sp>
        <p:nvSpPr>
          <p:cNvPr id="32" name="TextBox 32"/>
          <p:cNvSpPr txBox="1"/>
          <p:nvPr/>
        </p:nvSpPr>
        <p:spPr>
          <a:xfrm>
            <a:off x="4364738" y="6952344"/>
            <a:ext cx="11881233" cy="736854"/>
          </a:xfrm>
          <a:prstGeom prst="rect">
            <a:avLst/>
          </a:prstGeom>
        </p:spPr>
        <p:txBody>
          <a:bodyPr lIns="0" tIns="0" rIns="0" bIns="0" rtlCol="0" anchor="t">
            <a:spAutoFit/>
          </a:bodyPr>
          <a:lstStyle/>
          <a:p>
            <a:pPr marL="742697" lvl="1" indent="-371348" algn="l">
              <a:lnSpc>
                <a:spcPts val="5676"/>
              </a:lnSpc>
              <a:buFont typeface="Arial"/>
              <a:buChar char="•"/>
            </a:pPr>
            <a:r>
              <a:rPr lang="en-US" sz="3440" spc="-120">
                <a:solidFill>
                  <a:srgbClr val="000000"/>
                </a:solidFill>
                <a:latin typeface="Univers"/>
                <a:ea typeface="Univers"/>
                <a:cs typeface="Univers"/>
                <a:sym typeface="Univers"/>
              </a:rPr>
              <a:t>Not routine unless symptomatic or PSA rising </a:t>
            </a:r>
          </a:p>
        </p:txBody>
      </p:sp>
      <p:sp>
        <p:nvSpPr>
          <p:cNvPr id="33" name="TextBox 33"/>
          <p:cNvSpPr txBox="1"/>
          <p:nvPr/>
        </p:nvSpPr>
        <p:spPr>
          <a:xfrm>
            <a:off x="1028700" y="8913495"/>
            <a:ext cx="7975018" cy="344805"/>
          </a:xfrm>
          <a:prstGeom prst="rect">
            <a:avLst/>
          </a:prstGeom>
        </p:spPr>
        <p:txBody>
          <a:bodyPr lIns="0" tIns="0" rIns="0" bIns="0" rtlCol="0" anchor="t">
            <a:spAutoFit/>
          </a:bodyPr>
          <a:lstStyle/>
          <a:p>
            <a:pPr algn="l">
              <a:lnSpc>
                <a:spcPts val="1200"/>
              </a:lnSpc>
              <a:spcBef>
                <a:spcPct val="0"/>
              </a:spcBef>
            </a:pPr>
            <a:r>
              <a:rPr lang="en-US" sz="1200" spc="-42">
                <a:solidFill>
                  <a:srgbClr val="000000"/>
                </a:solidFill>
                <a:latin typeface="Univers"/>
                <a:ea typeface="Univers"/>
                <a:cs typeface="Univers"/>
                <a:sym typeface="Univers"/>
              </a:rPr>
              <a:t>National Comprehensive Cancer Network (NCCN). NCCN Clinical Practice Guidelines in Oncology (NCCN Guidelines®): Prostate Cancer. Version 2.2025. Plymouth Meeting, PA: National Comprehensive Cancer Network; 2025.</a:t>
            </a:r>
          </a:p>
        </p:txBody>
      </p:sp>
      <p:sp>
        <p:nvSpPr>
          <p:cNvPr id="34" name="Freeform 34"/>
          <p:cNvSpPr/>
          <p:nvPr/>
        </p:nvSpPr>
        <p:spPr>
          <a:xfrm>
            <a:off x="14694228" y="7762484"/>
            <a:ext cx="2513976" cy="1495816"/>
          </a:xfrm>
          <a:custGeom>
            <a:avLst/>
            <a:gdLst/>
            <a:ahLst/>
            <a:cxnLst/>
            <a:rect l="l" t="t" r="r" b="b"/>
            <a:pathLst>
              <a:path w="2513976" h="1495816">
                <a:moveTo>
                  <a:pt x="0" y="0"/>
                </a:moveTo>
                <a:lnTo>
                  <a:pt x="2513977" y="0"/>
                </a:lnTo>
                <a:lnTo>
                  <a:pt x="2513977" y="1495816"/>
                </a:lnTo>
                <a:lnTo>
                  <a:pt x="0" y="149581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02541"/>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9822442" y="1028700"/>
            <a:ext cx="7436858"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Late &amp; Long-Term Side Effects</a:t>
            </a:r>
          </a:p>
        </p:txBody>
      </p:sp>
      <p:grpSp>
        <p:nvGrpSpPr>
          <p:cNvPr id="6" name="Group 6"/>
          <p:cNvGrpSpPr/>
          <p:nvPr/>
        </p:nvGrpSpPr>
        <p:grpSpPr>
          <a:xfrm>
            <a:off x="2844271" y="5990989"/>
            <a:ext cx="6035026" cy="2770719"/>
            <a:chOff x="0" y="0"/>
            <a:chExt cx="1624330" cy="745740"/>
          </a:xfrm>
        </p:grpSpPr>
        <p:sp>
          <p:nvSpPr>
            <p:cNvPr id="7" name="Freeform 7"/>
            <p:cNvSpPr/>
            <p:nvPr/>
          </p:nvSpPr>
          <p:spPr>
            <a:xfrm>
              <a:off x="41910" y="43180"/>
              <a:ext cx="1576070" cy="697480"/>
            </a:xfrm>
            <a:custGeom>
              <a:avLst/>
              <a:gdLst/>
              <a:ahLst/>
              <a:cxnLst/>
              <a:rect l="l" t="t" r="r" b="b"/>
              <a:pathLst>
                <a:path w="1576070" h="697480">
                  <a:moveTo>
                    <a:pt x="0" y="0"/>
                  </a:moveTo>
                  <a:lnTo>
                    <a:pt x="1576070" y="0"/>
                  </a:lnTo>
                  <a:lnTo>
                    <a:pt x="1576070" y="697480"/>
                  </a:lnTo>
                  <a:lnTo>
                    <a:pt x="0" y="697480"/>
                  </a:lnTo>
                  <a:close/>
                </a:path>
              </a:pathLst>
            </a:custGeom>
            <a:solidFill>
              <a:srgbClr val="FF5758"/>
            </a:solidFill>
          </p:spPr>
        </p:sp>
        <p:sp>
          <p:nvSpPr>
            <p:cNvPr id="8" name="Freeform 8"/>
            <p:cNvSpPr/>
            <p:nvPr/>
          </p:nvSpPr>
          <p:spPr>
            <a:xfrm>
              <a:off x="35560" y="35560"/>
              <a:ext cx="1588770" cy="710180"/>
            </a:xfrm>
            <a:custGeom>
              <a:avLst/>
              <a:gdLst/>
              <a:ahLst/>
              <a:cxnLst/>
              <a:rect l="l" t="t" r="r" b="b"/>
              <a:pathLst>
                <a:path w="1588770" h="710180">
                  <a:moveTo>
                    <a:pt x="1588770" y="710180"/>
                  </a:moveTo>
                  <a:lnTo>
                    <a:pt x="0" y="710180"/>
                  </a:lnTo>
                  <a:lnTo>
                    <a:pt x="0" y="0"/>
                  </a:lnTo>
                  <a:lnTo>
                    <a:pt x="1588770" y="0"/>
                  </a:lnTo>
                  <a:lnTo>
                    <a:pt x="1588770" y="710180"/>
                  </a:lnTo>
                  <a:close/>
                  <a:moveTo>
                    <a:pt x="12700" y="697480"/>
                  </a:moveTo>
                  <a:lnTo>
                    <a:pt x="1576070" y="697480"/>
                  </a:lnTo>
                  <a:lnTo>
                    <a:pt x="1576070" y="12700"/>
                  </a:lnTo>
                  <a:lnTo>
                    <a:pt x="12700" y="12700"/>
                  </a:lnTo>
                  <a:lnTo>
                    <a:pt x="12700" y="697480"/>
                  </a:lnTo>
                  <a:close/>
                </a:path>
              </a:pathLst>
            </a:custGeom>
            <a:solidFill>
              <a:srgbClr val="FFFFFF"/>
            </a:solidFill>
          </p:spPr>
        </p:sp>
        <p:sp>
          <p:nvSpPr>
            <p:cNvPr id="9" name="Freeform 9"/>
            <p:cNvSpPr/>
            <p:nvPr/>
          </p:nvSpPr>
          <p:spPr>
            <a:xfrm>
              <a:off x="0" y="0"/>
              <a:ext cx="1576070" cy="697480"/>
            </a:xfrm>
            <a:custGeom>
              <a:avLst/>
              <a:gdLst/>
              <a:ahLst/>
              <a:cxnLst/>
              <a:rect l="l" t="t" r="r" b="b"/>
              <a:pathLst>
                <a:path w="1576070" h="697480">
                  <a:moveTo>
                    <a:pt x="0" y="0"/>
                  </a:moveTo>
                  <a:lnTo>
                    <a:pt x="1576070" y="0"/>
                  </a:lnTo>
                  <a:lnTo>
                    <a:pt x="1576070" y="697480"/>
                  </a:lnTo>
                  <a:lnTo>
                    <a:pt x="0" y="697480"/>
                  </a:lnTo>
                  <a:close/>
                </a:path>
              </a:pathLst>
            </a:custGeom>
            <a:solidFill>
              <a:srgbClr val="FDFDFD"/>
            </a:solidFill>
          </p:spPr>
        </p:sp>
      </p:grpSp>
      <p:grpSp>
        <p:nvGrpSpPr>
          <p:cNvPr id="10" name="Group 10"/>
          <p:cNvGrpSpPr/>
          <p:nvPr/>
        </p:nvGrpSpPr>
        <p:grpSpPr>
          <a:xfrm>
            <a:off x="9408703" y="5990989"/>
            <a:ext cx="6035026" cy="2770719"/>
            <a:chOff x="0" y="0"/>
            <a:chExt cx="1624330" cy="745740"/>
          </a:xfrm>
        </p:grpSpPr>
        <p:sp>
          <p:nvSpPr>
            <p:cNvPr id="11" name="Freeform 11"/>
            <p:cNvSpPr/>
            <p:nvPr/>
          </p:nvSpPr>
          <p:spPr>
            <a:xfrm>
              <a:off x="41910" y="43180"/>
              <a:ext cx="1576070" cy="697480"/>
            </a:xfrm>
            <a:custGeom>
              <a:avLst/>
              <a:gdLst/>
              <a:ahLst/>
              <a:cxnLst/>
              <a:rect l="l" t="t" r="r" b="b"/>
              <a:pathLst>
                <a:path w="1576070" h="697480">
                  <a:moveTo>
                    <a:pt x="0" y="0"/>
                  </a:moveTo>
                  <a:lnTo>
                    <a:pt x="1576070" y="0"/>
                  </a:lnTo>
                  <a:lnTo>
                    <a:pt x="1576070" y="697480"/>
                  </a:lnTo>
                  <a:lnTo>
                    <a:pt x="0" y="697480"/>
                  </a:lnTo>
                  <a:close/>
                </a:path>
              </a:pathLst>
            </a:custGeom>
            <a:solidFill>
              <a:srgbClr val="3E0C70"/>
            </a:solidFill>
          </p:spPr>
        </p:sp>
        <p:sp>
          <p:nvSpPr>
            <p:cNvPr id="12" name="Freeform 12"/>
            <p:cNvSpPr/>
            <p:nvPr/>
          </p:nvSpPr>
          <p:spPr>
            <a:xfrm>
              <a:off x="35560" y="35560"/>
              <a:ext cx="1588770" cy="710180"/>
            </a:xfrm>
            <a:custGeom>
              <a:avLst/>
              <a:gdLst/>
              <a:ahLst/>
              <a:cxnLst/>
              <a:rect l="l" t="t" r="r" b="b"/>
              <a:pathLst>
                <a:path w="1588770" h="710180">
                  <a:moveTo>
                    <a:pt x="1588770" y="710180"/>
                  </a:moveTo>
                  <a:lnTo>
                    <a:pt x="0" y="710180"/>
                  </a:lnTo>
                  <a:lnTo>
                    <a:pt x="0" y="0"/>
                  </a:lnTo>
                  <a:lnTo>
                    <a:pt x="1588770" y="0"/>
                  </a:lnTo>
                  <a:lnTo>
                    <a:pt x="1588770" y="710180"/>
                  </a:lnTo>
                  <a:close/>
                  <a:moveTo>
                    <a:pt x="12700" y="697480"/>
                  </a:moveTo>
                  <a:lnTo>
                    <a:pt x="1576070" y="697480"/>
                  </a:lnTo>
                  <a:lnTo>
                    <a:pt x="1576070" y="12700"/>
                  </a:lnTo>
                  <a:lnTo>
                    <a:pt x="12700" y="12700"/>
                  </a:lnTo>
                  <a:lnTo>
                    <a:pt x="12700" y="697480"/>
                  </a:lnTo>
                  <a:close/>
                </a:path>
              </a:pathLst>
            </a:custGeom>
            <a:solidFill>
              <a:srgbClr val="FFFFFF"/>
            </a:solidFill>
          </p:spPr>
        </p:sp>
        <p:sp>
          <p:nvSpPr>
            <p:cNvPr id="13" name="Freeform 13"/>
            <p:cNvSpPr/>
            <p:nvPr/>
          </p:nvSpPr>
          <p:spPr>
            <a:xfrm>
              <a:off x="0" y="0"/>
              <a:ext cx="1576070" cy="697480"/>
            </a:xfrm>
            <a:custGeom>
              <a:avLst/>
              <a:gdLst/>
              <a:ahLst/>
              <a:cxnLst/>
              <a:rect l="l" t="t" r="r" b="b"/>
              <a:pathLst>
                <a:path w="1576070" h="697480">
                  <a:moveTo>
                    <a:pt x="0" y="0"/>
                  </a:moveTo>
                  <a:lnTo>
                    <a:pt x="1576070" y="0"/>
                  </a:lnTo>
                  <a:lnTo>
                    <a:pt x="1576070" y="697480"/>
                  </a:lnTo>
                  <a:lnTo>
                    <a:pt x="0" y="697480"/>
                  </a:lnTo>
                  <a:close/>
                </a:path>
              </a:pathLst>
            </a:custGeom>
            <a:solidFill>
              <a:srgbClr val="FDFDFD"/>
            </a:solidFill>
          </p:spPr>
        </p:sp>
      </p:grpSp>
      <p:grpSp>
        <p:nvGrpSpPr>
          <p:cNvPr id="14" name="Group 14"/>
          <p:cNvGrpSpPr/>
          <p:nvPr/>
        </p:nvGrpSpPr>
        <p:grpSpPr>
          <a:xfrm>
            <a:off x="2844271" y="2625488"/>
            <a:ext cx="6035026" cy="2770719"/>
            <a:chOff x="0" y="0"/>
            <a:chExt cx="1624330" cy="745740"/>
          </a:xfrm>
        </p:grpSpPr>
        <p:sp>
          <p:nvSpPr>
            <p:cNvPr id="15" name="Freeform 15"/>
            <p:cNvSpPr/>
            <p:nvPr/>
          </p:nvSpPr>
          <p:spPr>
            <a:xfrm>
              <a:off x="41910" y="43180"/>
              <a:ext cx="1576070" cy="697480"/>
            </a:xfrm>
            <a:custGeom>
              <a:avLst/>
              <a:gdLst/>
              <a:ahLst/>
              <a:cxnLst/>
              <a:rect l="l" t="t" r="r" b="b"/>
              <a:pathLst>
                <a:path w="1576070" h="697480">
                  <a:moveTo>
                    <a:pt x="0" y="0"/>
                  </a:moveTo>
                  <a:lnTo>
                    <a:pt x="1576070" y="0"/>
                  </a:lnTo>
                  <a:lnTo>
                    <a:pt x="1576070" y="697480"/>
                  </a:lnTo>
                  <a:lnTo>
                    <a:pt x="0" y="697480"/>
                  </a:lnTo>
                  <a:close/>
                </a:path>
              </a:pathLst>
            </a:custGeom>
            <a:solidFill>
              <a:srgbClr val="009933"/>
            </a:solidFill>
          </p:spPr>
        </p:sp>
        <p:sp>
          <p:nvSpPr>
            <p:cNvPr id="16" name="Freeform 16"/>
            <p:cNvSpPr/>
            <p:nvPr/>
          </p:nvSpPr>
          <p:spPr>
            <a:xfrm>
              <a:off x="35560" y="35560"/>
              <a:ext cx="1588770" cy="710180"/>
            </a:xfrm>
            <a:custGeom>
              <a:avLst/>
              <a:gdLst/>
              <a:ahLst/>
              <a:cxnLst/>
              <a:rect l="l" t="t" r="r" b="b"/>
              <a:pathLst>
                <a:path w="1588770" h="710180">
                  <a:moveTo>
                    <a:pt x="1588770" y="710180"/>
                  </a:moveTo>
                  <a:lnTo>
                    <a:pt x="0" y="710180"/>
                  </a:lnTo>
                  <a:lnTo>
                    <a:pt x="0" y="0"/>
                  </a:lnTo>
                  <a:lnTo>
                    <a:pt x="1588770" y="0"/>
                  </a:lnTo>
                  <a:lnTo>
                    <a:pt x="1588770" y="710180"/>
                  </a:lnTo>
                  <a:close/>
                  <a:moveTo>
                    <a:pt x="12700" y="697480"/>
                  </a:moveTo>
                  <a:lnTo>
                    <a:pt x="1576070" y="697480"/>
                  </a:lnTo>
                  <a:lnTo>
                    <a:pt x="1576070" y="12700"/>
                  </a:lnTo>
                  <a:lnTo>
                    <a:pt x="12700" y="12700"/>
                  </a:lnTo>
                  <a:lnTo>
                    <a:pt x="12700" y="697480"/>
                  </a:lnTo>
                  <a:close/>
                </a:path>
              </a:pathLst>
            </a:custGeom>
            <a:solidFill>
              <a:srgbClr val="FFFFFF"/>
            </a:solidFill>
          </p:spPr>
        </p:sp>
        <p:sp>
          <p:nvSpPr>
            <p:cNvPr id="17" name="Freeform 17"/>
            <p:cNvSpPr/>
            <p:nvPr/>
          </p:nvSpPr>
          <p:spPr>
            <a:xfrm>
              <a:off x="0" y="0"/>
              <a:ext cx="1576070" cy="697480"/>
            </a:xfrm>
            <a:custGeom>
              <a:avLst/>
              <a:gdLst/>
              <a:ahLst/>
              <a:cxnLst/>
              <a:rect l="l" t="t" r="r" b="b"/>
              <a:pathLst>
                <a:path w="1576070" h="697480">
                  <a:moveTo>
                    <a:pt x="0" y="0"/>
                  </a:moveTo>
                  <a:lnTo>
                    <a:pt x="1576070" y="0"/>
                  </a:lnTo>
                  <a:lnTo>
                    <a:pt x="1576070" y="697480"/>
                  </a:lnTo>
                  <a:lnTo>
                    <a:pt x="0" y="697480"/>
                  </a:lnTo>
                  <a:close/>
                </a:path>
              </a:pathLst>
            </a:custGeom>
            <a:solidFill>
              <a:srgbClr val="FDFDFD"/>
            </a:solidFill>
          </p:spPr>
        </p:sp>
      </p:grpSp>
      <p:grpSp>
        <p:nvGrpSpPr>
          <p:cNvPr id="18" name="Group 18"/>
          <p:cNvGrpSpPr/>
          <p:nvPr/>
        </p:nvGrpSpPr>
        <p:grpSpPr>
          <a:xfrm>
            <a:off x="9408703" y="2625488"/>
            <a:ext cx="6035026" cy="2770719"/>
            <a:chOff x="0" y="0"/>
            <a:chExt cx="1624330" cy="745740"/>
          </a:xfrm>
        </p:grpSpPr>
        <p:sp>
          <p:nvSpPr>
            <p:cNvPr id="19" name="Freeform 19"/>
            <p:cNvSpPr/>
            <p:nvPr/>
          </p:nvSpPr>
          <p:spPr>
            <a:xfrm>
              <a:off x="41910" y="43180"/>
              <a:ext cx="1576070" cy="697480"/>
            </a:xfrm>
            <a:custGeom>
              <a:avLst/>
              <a:gdLst/>
              <a:ahLst/>
              <a:cxnLst/>
              <a:rect l="l" t="t" r="r" b="b"/>
              <a:pathLst>
                <a:path w="1576070" h="697480">
                  <a:moveTo>
                    <a:pt x="0" y="0"/>
                  </a:moveTo>
                  <a:lnTo>
                    <a:pt x="1576070" y="0"/>
                  </a:lnTo>
                  <a:lnTo>
                    <a:pt x="1576070" y="697480"/>
                  </a:lnTo>
                  <a:lnTo>
                    <a:pt x="0" y="697480"/>
                  </a:lnTo>
                  <a:close/>
                </a:path>
              </a:pathLst>
            </a:custGeom>
            <a:solidFill>
              <a:srgbClr val="1211CA"/>
            </a:solidFill>
          </p:spPr>
        </p:sp>
        <p:sp>
          <p:nvSpPr>
            <p:cNvPr id="20" name="Freeform 20"/>
            <p:cNvSpPr/>
            <p:nvPr/>
          </p:nvSpPr>
          <p:spPr>
            <a:xfrm>
              <a:off x="35560" y="35560"/>
              <a:ext cx="1588770" cy="710180"/>
            </a:xfrm>
            <a:custGeom>
              <a:avLst/>
              <a:gdLst/>
              <a:ahLst/>
              <a:cxnLst/>
              <a:rect l="l" t="t" r="r" b="b"/>
              <a:pathLst>
                <a:path w="1588770" h="710180">
                  <a:moveTo>
                    <a:pt x="1588770" y="710180"/>
                  </a:moveTo>
                  <a:lnTo>
                    <a:pt x="0" y="710180"/>
                  </a:lnTo>
                  <a:lnTo>
                    <a:pt x="0" y="0"/>
                  </a:lnTo>
                  <a:lnTo>
                    <a:pt x="1588770" y="0"/>
                  </a:lnTo>
                  <a:lnTo>
                    <a:pt x="1588770" y="710180"/>
                  </a:lnTo>
                  <a:close/>
                  <a:moveTo>
                    <a:pt x="12700" y="697480"/>
                  </a:moveTo>
                  <a:lnTo>
                    <a:pt x="1576070" y="697480"/>
                  </a:lnTo>
                  <a:lnTo>
                    <a:pt x="1576070" y="12700"/>
                  </a:lnTo>
                  <a:lnTo>
                    <a:pt x="12700" y="12700"/>
                  </a:lnTo>
                  <a:lnTo>
                    <a:pt x="12700" y="697480"/>
                  </a:lnTo>
                  <a:close/>
                </a:path>
              </a:pathLst>
            </a:custGeom>
            <a:solidFill>
              <a:srgbClr val="FFFFFF"/>
            </a:solidFill>
          </p:spPr>
        </p:sp>
        <p:sp>
          <p:nvSpPr>
            <p:cNvPr id="21" name="Freeform 21"/>
            <p:cNvSpPr/>
            <p:nvPr/>
          </p:nvSpPr>
          <p:spPr>
            <a:xfrm>
              <a:off x="0" y="0"/>
              <a:ext cx="1576070" cy="697480"/>
            </a:xfrm>
            <a:custGeom>
              <a:avLst/>
              <a:gdLst/>
              <a:ahLst/>
              <a:cxnLst/>
              <a:rect l="l" t="t" r="r" b="b"/>
              <a:pathLst>
                <a:path w="1576070" h="697480">
                  <a:moveTo>
                    <a:pt x="0" y="0"/>
                  </a:moveTo>
                  <a:lnTo>
                    <a:pt x="1576070" y="0"/>
                  </a:lnTo>
                  <a:lnTo>
                    <a:pt x="1576070" y="697480"/>
                  </a:lnTo>
                  <a:lnTo>
                    <a:pt x="0" y="697480"/>
                  </a:lnTo>
                  <a:close/>
                </a:path>
              </a:pathLst>
            </a:custGeom>
            <a:solidFill>
              <a:srgbClr val="FDFDFD"/>
            </a:solidFill>
          </p:spPr>
        </p:sp>
      </p:grpSp>
      <p:sp>
        <p:nvSpPr>
          <p:cNvPr id="22" name="Freeform 22"/>
          <p:cNvSpPr/>
          <p:nvPr/>
        </p:nvSpPr>
        <p:spPr>
          <a:xfrm>
            <a:off x="3001204" y="3160195"/>
            <a:ext cx="2085257" cy="1853272"/>
          </a:xfrm>
          <a:custGeom>
            <a:avLst/>
            <a:gdLst/>
            <a:ahLst/>
            <a:cxnLst/>
            <a:rect l="l" t="t" r="r" b="b"/>
            <a:pathLst>
              <a:path w="2085257" h="1853272">
                <a:moveTo>
                  <a:pt x="0" y="0"/>
                </a:moveTo>
                <a:lnTo>
                  <a:pt x="2085257" y="0"/>
                </a:lnTo>
                <a:lnTo>
                  <a:pt x="2085257" y="1853272"/>
                </a:lnTo>
                <a:lnTo>
                  <a:pt x="0" y="18532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3" name="Freeform 23"/>
          <p:cNvSpPr/>
          <p:nvPr/>
        </p:nvSpPr>
        <p:spPr>
          <a:xfrm>
            <a:off x="9716602" y="3183275"/>
            <a:ext cx="2087228" cy="1578466"/>
          </a:xfrm>
          <a:custGeom>
            <a:avLst/>
            <a:gdLst/>
            <a:ahLst/>
            <a:cxnLst/>
            <a:rect l="l" t="t" r="r" b="b"/>
            <a:pathLst>
              <a:path w="2087228" h="1578466">
                <a:moveTo>
                  <a:pt x="0" y="0"/>
                </a:moveTo>
                <a:lnTo>
                  <a:pt x="2087228" y="0"/>
                </a:lnTo>
                <a:lnTo>
                  <a:pt x="2087228" y="1578467"/>
                </a:lnTo>
                <a:lnTo>
                  <a:pt x="0" y="1578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4" name="Freeform 24"/>
          <p:cNvSpPr/>
          <p:nvPr/>
        </p:nvSpPr>
        <p:spPr>
          <a:xfrm>
            <a:off x="3001204" y="6767291"/>
            <a:ext cx="2085257" cy="1621287"/>
          </a:xfrm>
          <a:custGeom>
            <a:avLst/>
            <a:gdLst/>
            <a:ahLst/>
            <a:cxnLst/>
            <a:rect l="l" t="t" r="r" b="b"/>
            <a:pathLst>
              <a:path w="2085257" h="1621287">
                <a:moveTo>
                  <a:pt x="0" y="0"/>
                </a:moveTo>
                <a:lnTo>
                  <a:pt x="2085257" y="0"/>
                </a:lnTo>
                <a:lnTo>
                  <a:pt x="2085257" y="1621287"/>
                </a:lnTo>
                <a:lnTo>
                  <a:pt x="0" y="16212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5" name="Freeform 25"/>
          <p:cNvSpPr/>
          <p:nvPr/>
        </p:nvSpPr>
        <p:spPr>
          <a:xfrm>
            <a:off x="9574885" y="6511911"/>
            <a:ext cx="1899620" cy="1876667"/>
          </a:xfrm>
          <a:custGeom>
            <a:avLst/>
            <a:gdLst/>
            <a:ahLst/>
            <a:cxnLst/>
            <a:rect l="l" t="t" r="r" b="b"/>
            <a:pathLst>
              <a:path w="1899620" h="1876667">
                <a:moveTo>
                  <a:pt x="0" y="0"/>
                </a:moveTo>
                <a:lnTo>
                  <a:pt x="1899620" y="0"/>
                </a:lnTo>
                <a:lnTo>
                  <a:pt x="1899620" y="1876667"/>
                </a:lnTo>
                <a:lnTo>
                  <a:pt x="0" y="18766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TextBox 26"/>
          <p:cNvSpPr txBox="1"/>
          <p:nvPr/>
        </p:nvSpPr>
        <p:spPr>
          <a:xfrm>
            <a:off x="3372102" y="2499160"/>
            <a:ext cx="1343462" cy="356235"/>
          </a:xfrm>
          <a:prstGeom prst="rect">
            <a:avLst/>
          </a:prstGeom>
        </p:spPr>
        <p:txBody>
          <a:bodyPr lIns="0" tIns="0" rIns="0" bIns="0" rtlCol="0" anchor="t">
            <a:spAutoFit/>
          </a:bodyPr>
          <a:lstStyle/>
          <a:p>
            <a:pPr algn="ctr">
              <a:lnSpc>
                <a:spcPts val="2940"/>
              </a:lnSpc>
            </a:pPr>
            <a:r>
              <a:rPr lang="en-US" sz="2100" b="1">
                <a:solidFill>
                  <a:srgbClr val="009933"/>
                </a:solidFill>
                <a:latin typeface="Montserrat Bold"/>
                <a:ea typeface="Montserrat Bold"/>
                <a:cs typeface="Montserrat Bold"/>
                <a:sym typeface="Montserrat Bold"/>
              </a:rPr>
              <a:t>Physical</a:t>
            </a:r>
          </a:p>
        </p:txBody>
      </p:sp>
      <p:sp>
        <p:nvSpPr>
          <p:cNvPr id="27" name="TextBox 27"/>
          <p:cNvSpPr txBox="1"/>
          <p:nvPr/>
        </p:nvSpPr>
        <p:spPr>
          <a:xfrm>
            <a:off x="9418228" y="2499160"/>
            <a:ext cx="2580738" cy="356235"/>
          </a:xfrm>
          <a:prstGeom prst="rect">
            <a:avLst/>
          </a:prstGeom>
        </p:spPr>
        <p:txBody>
          <a:bodyPr lIns="0" tIns="0" rIns="0" bIns="0" rtlCol="0" anchor="t">
            <a:spAutoFit/>
          </a:bodyPr>
          <a:lstStyle/>
          <a:p>
            <a:pPr algn="l">
              <a:lnSpc>
                <a:spcPts val="2940"/>
              </a:lnSpc>
            </a:pPr>
            <a:r>
              <a:rPr lang="en-US" sz="2100" b="1">
                <a:solidFill>
                  <a:srgbClr val="1211CA"/>
                </a:solidFill>
                <a:latin typeface="Montserrat Bold"/>
                <a:ea typeface="Montserrat Bold"/>
                <a:cs typeface="Montserrat Bold"/>
                <a:sym typeface="Montserrat Bold"/>
              </a:rPr>
              <a:t>Endocrine &amp; Bone</a:t>
            </a:r>
          </a:p>
        </p:txBody>
      </p:sp>
      <p:sp>
        <p:nvSpPr>
          <p:cNvPr id="28" name="TextBox 28"/>
          <p:cNvSpPr txBox="1"/>
          <p:nvPr/>
        </p:nvSpPr>
        <p:spPr>
          <a:xfrm>
            <a:off x="3438293" y="6096731"/>
            <a:ext cx="1211079" cy="356235"/>
          </a:xfrm>
          <a:prstGeom prst="rect">
            <a:avLst/>
          </a:prstGeom>
        </p:spPr>
        <p:txBody>
          <a:bodyPr lIns="0" tIns="0" rIns="0" bIns="0" rtlCol="0" anchor="t">
            <a:spAutoFit/>
          </a:bodyPr>
          <a:lstStyle/>
          <a:p>
            <a:pPr algn="ctr">
              <a:lnSpc>
                <a:spcPts val="2940"/>
              </a:lnSpc>
            </a:pPr>
            <a:r>
              <a:rPr lang="en-US" sz="2100" b="1">
                <a:solidFill>
                  <a:srgbClr val="FF5758"/>
                </a:solidFill>
                <a:latin typeface="Montserrat Bold"/>
                <a:ea typeface="Montserrat Bold"/>
                <a:cs typeface="Montserrat Bold"/>
                <a:sym typeface="Montserrat Bold"/>
              </a:rPr>
              <a:t>Cardiac</a:t>
            </a:r>
          </a:p>
        </p:txBody>
      </p:sp>
      <p:sp>
        <p:nvSpPr>
          <p:cNvPr id="29" name="TextBox 29"/>
          <p:cNvSpPr txBox="1"/>
          <p:nvPr/>
        </p:nvSpPr>
        <p:spPr>
          <a:xfrm>
            <a:off x="9469847" y="6096731"/>
            <a:ext cx="2580738" cy="356235"/>
          </a:xfrm>
          <a:prstGeom prst="rect">
            <a:avLst/>
          </a:prstGeom>
        </p:spPr>
        <p:txBody>
          <a:bodyPr lIns="0" tIns="0" rIns="0" bIns="0" rtlCol="0" anchor="t">
            <a:spAutoFit/>
          </a:bodyPr>
          <a:lstStyle/>
          <a:p>
            <a:pPr algn="ctr">
              <a:lnSpc>
                <a:spcPts val="2940"/>
              </a:lnSpc>
            </a:pPr>
            <a:r>
              <a:rPr lang="en-US" sz="2100" b="1">
                <a:solidFill>
                  <a:srgbClr val="3E0C70"/>
                </a:solidFill>
                <a:latin typeface="Montserrat Bold"/>
                <a:ea typeface="Montserrat Bold"/>
                <a:cs typeface="Montserrat Bold"/>
                <a:sym typeface="Montserrat Bold"/>
              </a:rPr>
              <a:t>Psychosocial</a:t>
            </a:r>
          </a:p>
        </p:txBody>
      </p:sp>
      <p:sp>
        <p:nvSpPr>
          <p:cNvPr id="30" name="TextBox 30"/>
          <p:cNvSpPr txBox="1"/>
          <p:nvPr/>
        </p:nvSpPr>
        <p:spPr>
          <a:xfrm>
            <a:off x="5387026" y="3300664"/>
            <a:ext cx="3063226" cy="748894"/>
          </a:xfrm>
          <a:prstGeom prst="rect">
            <a:avLst/>
          </a:prstGeom>
        </p:spPr>
        <p:txBody>
          <a:bodyPr lIns="0" tIns="0" rIns="0" bIns="0" rtlCol="0" anchor="t">
            <a:spAutoFit/>
          </a:bodyPr>
          <a:lstStyle/>
          <a:p>
            <a:pPr algn="l">
              <a:lnSpc>
                <a:spcPts val="2755"/>
              </a:lnSpc>
            </a:pPr>
            <a:r>
              <a:rPr lang="en-US" sz="2460" b="1" spc="-86">
                <a:solidFill>
                  <a:srgbClr val="000000"/>
                </a:solidFill>
                <a:latin typeface="Univers Bold"/>
                <a:ea typeface="Univers Bold"/>
                <a:cs typeface="Univers Bold"/>
                <a:sym typeface="Univers Bold"/>
              </a:rPr>
              <a:t>Genitourinary &amp; Sexual Health </a:t>
            </a:r>
          </a:p>
        </p:txBody>
      </p:sp>
      <p:sp>
        <p:nvSpPr>
          <p:cNvPr id="31" name="TextBox 31"/>
          <p:cNvSpPr txBox="1"/>
          <p:nvPr/>
        </p:nvSpPr>
        <p:spPr>
          <a:xfrm>
            <a:off x="5387026" y="4384933"/>
            <a:ext cx="2834626" cy="376809"/>
          </a:xfrm>
          <a:prstGeom prst="rect">
            <a:avLst/>
          </a:prstGeom>
        </p:spPr>
        <p:txBody>
          <a:bodyPr lIns="0" tIns="0" rIns="0" bIns="0" rtlCol="0" anchor="t">
            <a:spAutoFit/>
          </a:bodyPr>
          <a:lstStyle/>
          <a:p>
            <a:pPr algn="l">
              <a:lnSpc>
                <a:spcPts val="2460"/>
              </a:lnSpc>
              <a:spcBef>
                <a:spcPct val="0"/>
              </a:spcBef>
            </a:pPr>
            <a:r>
              <a:rPr lang="en-US" sz="2460" b="1" spc="-86">
                <a:solidFill>
                  <a:srgbClr val="000000"/>
                </a:solidFill>
                <a:latin typeface="Univers Bold"/>
                <a:ea typeface="Univers Bold"/>
                <a:cs typeface="Univers Bold"/>
                <a:sym typeface="Univers Bold"/>
              </a:rPr>
              <a:t>Bowel Issues </a:t>
            </a:r>
          </a:p>
        </p:txBody>
      </p:sp>
      <p:sp>
        <p:nvSpPr>
          <p:cNvPr id="32" name="TextBox 32"/>
          <p:cNvSpPr txBox="1"/>
          <p:nvPr/>
        </p:nvSpPr>
        <p:spPr>
          <a:xfrm>
            <a:off x="12108630" y="3329239"/>
            <a:ext cx="2748901" cy="376809"/>
          </a:xfrm>
          <a:prstGeom prst="rect">
            <a:avLst/>
          </a:prstGeom>
        </p:spPr>
        <p:txBody>
          <a:bodyPr lIns="0" tIns="0" rIns="0" bIns="0" rtlCol="0" anchor="t">
            <a:spAutoFit/>
          </a:bodyPr>
          <a:lstStyle/>
          <a:p>
            <a:pPr algn="l">
              <a:lnSpc>
                <a:spcPts val="2460"/>
              </a:lnSpc>
              <a:spcBef>
                <a:spcPct val="0"/>
              </a:spcBef>
            </a:pPr>
            <a:r>
              <a:rPr lang="en-US" sz="2460" b="1" spc="-86">
                <a:solidFill>
                  <a:srgbClr val="000000"/>
                </a:solidFill>
                <a:latin typeface="Univers Bold"/>
                <a:ea typeface="Univers Bold"/>
                <a:cs typeface="Univers Bold"/>
                <a:sym typeface="Univers Bold"/>
              </a:rPr>
              <a:t>Bone Health</a:t>
            </a:r>
          </a:p>
        </p:txBody>
      </p:sp>
      <p:sp>
        <p:nvSpPr>
          <p:cNvPr id="33" name="TextBox 33"/>
          <p:cNvSpPr txBox="1"/>
          <p:nvPr/>
        </p:nvSpPr>
        <p:spPr>
          <a:xfrm>
            <a:off x="12108630" y="6757766"/>
            <a:ext cx="2682427" cy="986409"/>
          </a:xfrm>
          <a:prstGeom prst="rect">
            <a:avLst/>
          </a:prstGeom>
        </p:spPr>
        <p:txBody>
          <a:bodyPr lIns="0" tIns="0" rIns="0" bIns="0" rtlCol="0" anchor="t">
            <a:spAutoFit/>
          </a:bodyPr>
          <a:lstStyle/>
          <a:p>
            <a:pPr algn="l">
              <a:lnSpc>
                <a:spcPts val="2460"/>
              </a:lnSpc>
            </a:pPr>
            <a:r>
              <a:rPr lang="en-US" sz="2460" b="1" spc="-86">
                <a:solidFill>
                  <a:srgbClr val="000000"/>
                </a:solidFill>
                <a:latin typeface="Univers Bold"/>
                <a:ea typeface="Univers Bold"/>
                <a:cs typeface="Univers Bold"/>
                <a:sym typeface="Univers Bold"/>
              </a:rPr>
              <a:t>Depression</a:t>
            </a:r>
          </a:p>
          <a:p>
            <a:pPr algn="l">
              <a:lnSpc>
                <a:spcPts val="2460"/>
              </a:lnSpc>
            </a:pPr>
            <a:endParaRPr lang="en-US" sz="2460" b="1" spc="-86">
              <a:solidFill>
                <a:srgbClr val="000000"/>
              </a:solidFill>
              <a:latin typeface="Univers Bold"/>
              <a:ea typeface="Univers Bold"/>
              <a:cs typeface="Univers Bold"/>
              <a:sym typeface="Univers Bold"/>
            </a:endParaRPr>
          </a:p>
          <a:p>
            <a:pPr algn="l">
              <a:lnSpc>
                <a:spcPts val="2460"/>
              </a:lnSpc>
              <a:spcBef>
                <a:spcPct val="0"/>
              </a:spcBef>
            </a:pPr>
            <a:r>
              <a:rPr lang="en-US" sz="2460" b="1" spc="-86">
                <a:solidFill>
                  <a:srgbClr val="000000"/>
                </a:solidFill>
                <a:latin typeface="Univers Bold"/>
                <a:ea typeface="Univers Bold"/>
                <a:cs typeface="Univers Bold"/>
                <a:sym typeface="Univers Bold"/>
              </a:rPr>
              <a:t>Fear of Recurrence</a:t>
            </a:r>
          </a:p>
        </p:txBody>
      </p:sp>
      <p:sp>
        <p:nvSpPr>
          <p:cNvPr id="34" name="TextBox 34"/>
          <p:cNvSpPr txBox="1"/>
          <p:nvPr/>
        </p:nvSpPr>
        <p:spPr>
          <a:xfrm>
            <a:off x="5325802" y="7028541"/>
            <a:ext cx="3124450" cy="986283"/>
          </a:xfrm>
          <a:prstGeom prst="rect">
            <a:avLst/>
          </a:prstGeom>
        </p:spPr>
        <p:txBody>
          <a:bodyPr lIns="0" tIns="0" rIns="0" bIns="0" rtlCol="0" anchor="t">
            <a:spAutoFit/>
          </a:bodyPr>
          <a:lstStyle/>
          <a:p>
            <a:pPr algn="l">
              <a:lnSpc>
                <a:spcPts val="2455"/>
              </a:lnSpc>
              <a:spcBef>
                <a:spcPct val="0"/>
              </a:spcBef>
            </a:pPr>
            <a:r>
              <a:rPr lang="en-US" sz="2455" b="1" spc="-85">
                <a:solidFill>
                  <a:srgbClr val="000000"/>
                </a:solidFill>
                <a:latin typeface="Univers Bold"/>
                <a:ea typeface="Univers Bold"/>
                <a:cs typeface="Univers Bold"/>
                <a:sym typeface="Univers Bold"/>
              </a:rPr>
              <a:t>Cardiovascular Risk</a:t>
            </a:r>
          </a:p>
          <a:p>
            <a:pPr algn="l">
              <a:lnSpc>
                <a:spcPts val="2455"/>
              </a:lnSpc>
              <a:spcBef>
                <a:spcPct val="0"/>
              </a:spcBef>
            </a:pPr>
            <a:endParaRPr lang="en-US" sz="2455" b="1" spc="-85">
              <a:solidFill>
                <a:srgbClr val="000000"/>
              </a:solidFill>
              <a:latin typeface="Univers Bold"/>
              <a:ea typeface="Univers Bold"/>
              <a:cs typeface="Univers Bold"/>
              <a:sym typeface="Univers Bold"/>
            </a:endParaRPr>
          </a:p>
          <a:p>
            <a:pPr algn="l">
              <a:lnSpc>
                <a:spcPts val="2455"/>
              </a:lnSpc>
              <a:spcBef>
                <a:spcPct val="0"/>
              </a:spcBef>
            </a:pPr>
            <a:r>
              <a:rPr lang="en-US" sz="2455" b="1" spc="-85">
                <a:solidFill>
                  <a:srgbClr val="000000"/>
                </a:solidFill>
                <a:latin typeface="Univers Bold"/>
                <a:ea typeface="Univers Bold"/>
                <a:cs typeface="Univers Bold"/>
                <a:sym typeface="Univers Bold"/>
              </a:rPr>
              <a:t>Metabolic Syndrome</a:t>
            </a:r>
          </a:p>
        </p:txBody>
      </p:sp>
      <p:grpSp>
        <p:nvGrpSpPr>
          <p:cNvPr id="35" name="Group 35"/>
          <p:cNvGrpSpPr/>
          <p:nvPr/>
        </p:nvGrpSpPr>
        <p:grpSpPr>
          <a:xfrm>
            <a:off x="1028700" y="626321"/>
            <a:ext cx="3336038" cy="1347682"/>
            <a:chOff x="0" y="0"/>
            <a:chExt cx="4448050" cy="1796909"/>
          </a:xfrm>
        </p:grpSpPr>
        <p:sp>
          <p:nvSpPr>
            <p:cNvPr id="36" name="Freeform 3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7" name="Freeform 3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8" name="Freeform 3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9" name="Freeform 3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40" name="Freeform 4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1" name="Freeform 4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42" name="Freeform 4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43" name="TextBox 4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44" name="TextBox 4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45" name="TextBox 4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46" name="TextBox 4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47" name="TextBox 4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48" name="TextBox 4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49" name="TextBox 4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50" name="TextBox 5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51" name="TextBox 5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52" name="TextBox 5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53" name="TextBox 5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54" name="TextBox 5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55" name="TextBox 5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8221136" y="1028700"/>
            <a:ext cx="9038164"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Late &amp; Long-Term Side Effects</a:t>
            </a:r>
          </a:p>
        </p:txBody>
      </p:sp>
      <p:sp>
        <p:nvSpPr>
          <p:cNvPr id="6" name="Freeform 6"/>
          <p:cNvSpPr/>
          <p:nvPr/>
        </p:nvSpPr>
        <p:spPr>
          <a:xfrm>
            <a:off x="15043334" y="2299335"/>
            <a:ext cx="1806937" cy="1605915"/>
          </a:xfrm>
          <a:custGeom>
            <a:avLst/>
            <a:gdLst/>
            <a:ahLst/>
            <a:cxnLst/>
            <a:rect l="l" t="t" r="r" b="b"/>
            <a:pathLst>
              <a:path w="1806937" h="1605915">
                <a:moveTo>
                  <a:pt x="0" y="0"/>
                </a:moveTo>
                <a:lnTo>
                  <a:pt x="1806937" y="0"/>
                </a:lnTo>
                <a:lnTo>
                  <a:pt x="1806937" y="1605915"/>
                </a:lnTo>
                <a:lnTo>
                  <a:pt x="0" y="16059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1028700" y="626321"/>
            <a:ext cx="3336038" cy="1347682"/>
            <a:chOff x="0" y="0"/>
            <a:chExt cx="4448050" cy="1796909"/>
          </a:xfrm>
        </p:grpSpPr>
        <p:sp>
          <p:nvSpPr>
            <p:cNvPr id="8" name="Freeform 8"/>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TextBox 15"/>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6" name="TextBox 16"/>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7" name="TextBox 17"/>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8" name="TextBox 18"/>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9" name="TextBox 19"/>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20" name="TextBox 20"/>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1" name="TextBox 21"/>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3" name="TextBox 23"/>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4" name="TextBox 24"/>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5" name="TextBox 25"/>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6" name="TextBox 26"/>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7" name="TextBox 27"/>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8" name="TextBox 28"/>
          <p:cNvSpPr txBox="1"/>
          <p:nvPr/>
        </p:nvSpPr>
        <p:spPr>
          <a:xfrm>
            <a:off x="8949874" y="8761095"/>
            <a:ext cx="8309426" cy="497205"/>
          </a:xfrm>
          <a:prstGeom prst="rect">
            <a:avLst/>
          </a:prstGeom>
        </p:spPr>
        <p:txBody>
          <a:bodyPr lIns="0" tIns="0" rIns="0" bIns="0" rtlCol="0" anchor="t">
            <a:spAutoFit/>
          </a:bodyPr>
          <a:lstStyle/>
          <a:p>
            <a:pPr algn="l">
              <a:lnSpc>
                <a:spcPts val="1200"/>
              </a:lnSpc>
              <a:spcBef>
                <a:spcPct val="0"/>
              </a:spcBef>
            </a:pPr>
            <a:r>
              <a:rPr lang="en-US" sz="1200" spc="-42">
                <a:solidFill>
                  <a:srgbClr val="000000"/>
                </a:solidFill>
                <a:latin typeface="Univers"/>
                <a:ea typeface="Univers"/>
                <a:cs typeface="Univers"/>
                <a:sym typeface="Univers"/>
              </a:rPr>
              <a:t>Orcutt DJ, Chisholm L, Winkler E, Kaufman MR, Barocas DA, Schaffer KR, Johnsen NV. Patient-Centered Priorities in Prostate Cancer Survivorship Care. Urology. 2025 Oct 2:S0090-4295(25)00940-9. doi: 10.1016/j.urology.2025.09.048. Epub ahead of print. PMID: 41046018.</a:t>
            </a:r>
          </a:p>
        </p:txBody>
      </p:sp>
      <p:sp>
        <p:nvSpPr>
          <p:cNvPr id="30" name="TextBox 30"/>
          <p:cNvSpPr txBox="1"/>
          <p:nvPr/>
        </p:nvSpPr>
        <p:spPr>
          <a:xfrm>
            <a:off x="1615654" y="3895725"/>
            <a:ext cx="14668438" cy="4053979"/>
          </a:xfrm>
          <a:prstGeom prst="rect">
            <a:avLst/>
          </a:prstGeom>
        </p:spPr>
        <p:txBody>
          <a:bodyPr lIns="0" tIns="0" rIns="0" bIns="0" rtlCol="0" anchor="t">
            <a:spAutoFit/>
          </a:bodyPr>
          <a:lstStyle/>
          <a:p>
            <a:pPr marL="774084" lvl="1" indent="-387042" algn="l">
              <a:lnSpc>
                <a:spcPts val="5306"/>
              </a:lnSpc>
              <a:buFont typeface="Arial"/>
              <a:buChar char="•"/>
            </a:pPr>
            <a:r>
              <a:rPr lang="en-US" sz="3585">
                <a:solidFill>
                  <a:srgbClr val="2D262A"/>
                </a:solidFill>
                <a:latin typeface="Univers"/>
                <a:ea typeface="Univers"/>
                <a:cs typeface="Univers"/>
                <a:sym typeface="Univers"/>
              </a:rPr>
              <a:t>Recent survey study for PC survivors in Tennessee (n=362)</a:t>
            </a:r>
          </a:p>
          <a:p>
            <a:pPr marL="1548168" lvl="2" indent="-516056" algn="l">
              <a:lnSpc>
                <a:spcPts val="5306"/>
              </a:lnSpc>
              <a:buFont typeface="Arial"/>
              <a:buChar char="⚬"/>
            </a:pPr>
            <a:r>
              <a:rPr lang="en-US" sz="3585">
                <a:solidFill>
                  <a:srgbClr val="2D262A"/>
                </a:solidFill>
                <a:latin typeface="Univers"/>
                <a:ea typeface="Univers"/>
                <a:cs typeface="Univers"/>
                <a:sym typeface="Univers"/>
              </a:rPr>
              <a:t>~age of participants, 71 yrs</a:t>
            </a:r>
          </a:p>
          <a:p>
            <a:pPr marL="774084" lvl="1" indent="-387042" algn="l">
              <a:lnSpc>
                <a:spcPts val="5306"/>
              </a:lnSpc>
              <a:buFont typeface="Arial"/>
              <a:buChar char="•"/>
            </a:pPr>
            <a:r>
              <a:rPr lang="en-US" sz="3585" i="1">
                <a:solidFill>
                  <a:srgbClr val="2D262A"/>
                </a:solidFill>
                <a:latin typeface="Univers Italics"/>
                <a:ea typeface="Univers Italics"/>
                <a:cs typeface="Univers Italics"/>
                <a:sym typeface="Univers Italics"/>
              </a:rPr>
              <a:t>Which aspects of PC survivorship care are top priorities?</a:t>
            </a:r>
          </a:p>
          <a:p>
            <a:pPr marL="1548168" lvl="2" indent="-516056" algn="l">
              <a:lnSpc>
                <a:spcPts val="5306"/>
              </a:lnSpc>
              <a:buFont typeface="Arial"/>
              <a:buChar char="⚬"/>
            </a:pPr>
            <a:r>
              <a:rPr lang="en-US" sz="3585">
                <a:solidFill>
                  <a:srgbClr val="2D262A"/>
                </a:solidFill>
                <a:latin typeface="Univers"/>
                <a:ea typeface="Univers"/>
                <a:cs typeface="Univers"/>
                <a:sym typeface="Univers"/>
              </a:rPr>
              <a:t>70% - fear of cancer spreading / recurring</a:t>
            </a:r>
          </a:p>
          <a:p>
            <a:pPr marL="1548168" lvl="2" indent="-516056" algn="l">
              <a:lnSpc>
                <a:spcPts val="5306"/>
              </a:lnSpc>
              <a:buFont typeface="Arial"/>
              <a:buChar char="⚬"/>
            </a:pPr>
            <a:r>
              <a:rPr lang="en-US" sz="3585">
                <a:solidFill>
                  <a:srgbClr val="2D262A"/>
                </a:solidFill>
                <a:latin typeface="Univers"/>
                <a:ea typeface="Univers"/>
                <a:cs typeface="Univers"/>
                <a:sym typeface="Univers"/>
              </a:rPr>
              <a:t>45% - changes in sexual health and/or intimate relationships</a:t>
            </a:r>
          </a:p>
          <a:p>
            <a:pPr marL="1548168" lvl="2" indent="-516056" algn="l">
              <a:lnSpc>
                <a:spcPts val="5306"/>
              </a:lnSpc>
              <a:buFont typeface="Arial"/>
              <a:buChar char="⚬"/>
            </a:pPr>
            <a:r>
              <a:rPr lang="en-US" sz="3585">
                <a:solidFill>
                  <a:srgbClr val="2D262A"/>
                </a:solidFill>
                <a:latin typeface="Univers"/>
                <a:ea typeface="Univers"/>
                <a:cs typeface="Univers"/>
                <a:sym typeface="Univers"/>
              </a:rPr>
              <a:t>30% - changes in urinary health</a:t>
            </a:r>
          </a:p>
        </p:txBody>
      </p:sp>
      <p:sp>
        <p:nvSpPr>
          <p:cNvPr id="34" name="TextBox 28">
            <a:extLst>
              <a:ext uri="{FF2B5EF4-FFF2-40B4-BE49-F238E27FC236}">
                <a16:creationId xmlns:a16="http://schemas.microsoft.com/office/drawing/2014/main" id="{3B1B0D19-46B3-ED12-5A72-884B2E190550}"/>
              </a:ext>
            </a:extLst>
          </p:cNvPr>
          <p:cNvSpPr txBox="1"/>
          <p:nvPr/>
        </p:nvSpPr>
        <p:spPr>
          <a:xfrm>
            <a:off x="1028700" y="2765869"/>
            <a:ext cx="10329491" cy="653796"/>
          </a:xfrm>
          <a:prstGeom prst="rect">
            <a:avLst/>
          </a:prstGeom>
        </p:spPr>
        <p:txBody>
          <a:bodyPr lIns="0" tIns="0" rIns="0" bIns="0" rtlCol="0" anchor="t">
            <a:spAutoFit/>
          </a:bodyPr>
          <a:lstStyle/>
          <a:p>
            <a:pPr>
              <a:lnSpc>
                <a:spcPts val="5292"/>
              </a:lnSpc>
            </a:pPr>
            <a:r>
              <a:rPr lang="en-US" sz="4200" b="1" dirty="0">
                <a:solidFill>
                  <a:srgbClr val="00136F"/>
                </a:solidFill>
                <a:latin typeface="Montserrat Ultra-Bold"/>
                <a:sym typeface="Montserrat Ultra-Bold"/>
              </a:rPr>
              <a:t>Prostate Cancer Survivor Priorities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43334" y="2299335"/>
            <a:ext cx="1806937" cy="1605915"/>
          </a:xfrm>
          <a:custGeom>
            <a:avLst/>
            <a:gdLst/>
            <a:ahLst/>
            <a:cxnLst/>
            <a:rect l="l" t="t" r="r" b="b"/>
            <a:pathLst>
              <a:path w="1806937" h="1605915">
                <a:moveTo>
                  <a:pt x="0" y="0"/>
                </a:moveTo>
                <a:lnTo>
                  <a:pt x="1806937" y="0"/>
                </a:lnTo>
                <a:lnTo>
                  <a:pt x="1806937" y="1605915"/>
                </a:lnTo>
                <a:lnTo>
                  <a:pt x="0" y="16059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028700" y="626321"/>
            <a:ext cx="3336038" cy="1347682"/>
            <a:chOff x="0" y="0"/>
            <a:chExt cx="4448050" cy="1796909"/>
          </a:xfrm>
        </p:grpSpPr>
        <p:sp>
          <p:nvSpPr>
            <p:cNvPr id="7" name="Freeform 7"/>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TextBox 14"/>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5" name="TextBox 15"/>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6" name="TextBox 16"/>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7" name="TextBox 17"/>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8" name="TextBox 18"/>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9" name="TextBox 19"/>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0" name="TextBox 20"/>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1" name="TextBox 21"/>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2" name="TextBox 22"/>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3" name="TextBox 23"/>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4" name="TextBox 24"/>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5" name="TextBox 25"/>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6" name="TextBox 26"/>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7" name="TextBox 27"/>
          <p:cNvSpPr txBox="1"/>
          <p:nvPr/>
        </p:nvSpPr>
        <p:spPr>
          <a:xfrm>
            <a:off x="8221136" y="1028700"/>
            <a:ext cx="9038164"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Late &amp; Long-Term Side Effects</a:t>
            </a:r>
          </a:p>
        </p:txBody>
      </p:sp>
      <p:sp>
        <p:nvSpPr>
          <p:cNvPr id="28" name="TextBox 28"/>
          <p:cNvSpPr txBox="1"/>
          <p:nvPr/>
        </p:nvSpPr>
        <p:spPr>
          <a:xfrm>
            <a:off x="1028700" y="2765869"/>
            <a:ext cx="10329491" cy="653796"/>
          </a:xfrm>
          <a:prstGeom prst="rect">
            <a:avLst/>
          </a:prstGeom>
        </p:spPr>
        <p:txBody>
          <a:bodyPr lIns="0" tIns="0" rIns="0" bIns="0" rtlCol="0" anchor="t">
            <a:spAutoFit/>
          </a:bodyPr>
          <a:lstStyle/>
          <a:p>
            <a:pPr algn="l">
              <a:lnSpc>
                <a:spcPts val="5292"/>
              </a:lnSpc>
            </a:pPr>
            <a:r>
              <a:rPr lang="en-US" sz="4200" b="1">
                <a:solidFill>
                  <a:srgbClr val="00136F"/>
                </a:solidFill>
                <a:latin typeface="Montserrat Ultra-Bold"/>
                <a:ea typeface="Montserrat Ultra-Bold"/>
                <a:cs typeface="Montserrat Ultra-Bold"/>
                <a:sym typeface="Montserrat Ultra-Bold"/>
              </a:rPr>
              <a:t>Genitourinary &amp; Sexual Health </a:t>
            </a:r>
          </a:p>
        </p:txBody>
      </p:sp>
      <p:sp>
        <p:nvSpPr>
          <p:cNvPr id="29" name="TextBox 29"/>
          <p:cNvSpPr txBox="1"/>
          <p:nvPr/>
        </p:nvSpPr>
        <p:spPr>
          <a:xfrm>
            <a:off x="1489723" y="3689773"/>
            <a:ext cx="11946565" cy="1747807"/>
          </a:xfrm>
          <a:prstGeom prst="rect">
            <a:avLst/>
          </a:prstGeom>
        </p:spPr>
        <p:txBody>
          <a:bodyPr lIns="0" tIns="0" rIns="0" bIns="0" rtlCol="0" anchor="t">
            <a:spAutoFit/>
          </a:bodyPr>
          <a:lstStyle/>
          <a:p>
            <a:pPr marL="738774" lvl="1" indent="-369387" algn="l">
              <a:lnSpc>
                <a:spcPts val="4482"/>
              </a:lnSpc>
              <a:buFont typeface="Arial"/>
              <a:buChar char="•"/>
            </a:pPr>
            <a:r>
              <a:rPr lang="en-US" sz="3421" spc="-58">
                <a:solidFill>
                  <a:srgbClr val="2D262A"/>
                </a:solidFill>
                <a:latin typeface="Univers"/>
                <a:ea typeface="Univers"/>
                <a:cs typeface="Univers"/>
                <a:sym typeface="Univers"/>
              </a:rPr>
              <a:t>Erectile dysfunction common after surgery/radiation </a:t>
            </a:r>
          </a:p>
          <a:p>
            <a:pPr marL="738774" lvl="1" indent="-369387" algn="l">
              <a:lnSpc>
                <a:spcPts val="4482"/>
              </a:lnSpc>
              <a:buFont typeface="Arial"/>
              <a:buChar char="•"/>
            </a:pPr>
            <a:r>
              <a:rPr lang="en-US" sz="3421" spc="-58">
                <a:solidFill>
                  <a:srgbClr val="2D262A"/>
                </a:solidFill>
                <a:latin typeface="Univers"/>
                <a:ea typeface="Univers"/>
                <a:cs typeface="Univers"/>
                <a:sym typeface="Univers"/>
              </a:rPr>
              <a:t>Urinary incontinence </a:t>
            </a:r>
          </a:p>
          <a:p>
            <a:pPr marL="738774" lvl="1" indent="-369387" algn="l">
              <a:lnSpc>
                <a:spcPts val="4482"/>
              </a:lnSpc>
              <a:buFont typeface="Arial"/>
              <a:buChar char="•"/>
            </a:pPr>
            <a:r>
              <a:rPr lang="en-US" sz="3421" spc="-58">
                <a:solidFill>
                  <a:srgbClr val="2D262A"/>
                </a:solidFill>
                <a:latin typeface="Univers"/>
                <a:ea typeface="Univers"/>
                <a:cs typeface="Univers"/>
                <a:sym typeface="Univers"/>
              </a:rPr>
              <a:t>Penile shortening, Peyronie’s disease </a:t>
            </a:r>
          </a:p>
        </p:txBody>
      </p:sp>
      <p:sp>
        <p:nvSpPr>
          <p:cNvPr id="30" name="TextBox 30"/>
          <p:cNvSpPr txBox="1"/>
          <p:nvPr/>
        </p:nvSpPr>
        <p:spPr>
          <a:xfrm>
            <a:off x="1028700" y="9601062"/>
            <a:ext cx="8115300" cy="437515"/>
          </a:xfrm>
          <a:prstGeom prst="rect">
            <a:avLst/>
          </a:prstGeom>
        </p:spPr>
        <p:txBody>
          <a:bodyPr lIns="0" tIns="0" rIns="0" bIns="0" rtlCol="0" anchor="t">
            <a:spAutoFit/>
          </a:bodyPr>
          <a:lstStyle/>
          <a:p>
            <a:pPr algn="l">
              <a:lnSpc>
                <a:spcPts val="1100"/>
              </a:lnSpc>
              <a:spcBef>
                <a:spcPct val="0"/>
              </a:spcBef>
            </a:pPr>
            <a:r>
              <a:rPr lang="en-US" sz="1100" spc="-38">
                <a:solidFill>
                  <a:srgbClr val="000000"/>
                </a:solidFill>
                <a:latin typeface="Univers"/>
                <a:ea typeface="Univers"/>
                <a:cs typeface="Univers"/>
                <a:sym typeface="Univers"/>
              </a:rPr>
              <a:t>Gerlegiz ENA, Öztürk D, Gürşen C, Akbayrak T, Özgül S. Structured and supervised pelvic floor muscle training following confirmed contraction in post-prostatectomy urinary incontinence: a systematic review of randomized controlled trials. J Cancer Surviv. 2025 Aug 28. doi: 10.1007/s11764-025-01882-6. Epub ahead of print. PMID: 40877548.</a:t>
            </a:r>
          </a:p>
        </p:txBody>
      </p:sp>
      <p:sp>
        <p:nvSpPr>
          <p:cNvPr id="31" name="TextBox 31"/>
          <p:cNvSpPr txBox="1"/>
          <p:nvPr/>
        </p:nvSpPr>
        <p:spPr>
          <a:xfrm>
            <a:off x="6193445" y="5656655"/>
            <a:ext cx="10514137" cy="3081170"/>
          </a:xfrm>
          <a:prstGeom prst="rect">
            <a:avLst/>
          </a:prstGeom>
        </p:spPr>
        <p:txBody>
          <a:bodyPr lIns="0" tIns="0" rIns="0" bIns="0" rtlCol="0" anchor="t">
            <a:spAutoFit/>
          </a:bodyPr>
          <a:lstStyle/>
          <a:p>
            <a:pPr algn="l">
              <a:lnSpc>
                <a:spcPts val="4034"/>
              </a:lnSpc>
            </a:pPr>
            <a:r>
              <a:rPr lang="en-US" sz="3080" b="1" spc="-107">
                <a:solidFill>
                  <a:srgbClr val="000000"/>
                </a:solidFill>
                <a:latin typeface="Univers Bold"/>
                <a:ea typeface="Univers Bold"/>
                <a:cs typeface="Univers Bold"/>
                <a:sym typeface="Univers Bold"/>
              </a:rPr>
              <a:t>Recommendations:</a:t>
            </a:r>
          </a:p>
          <a:p>
            <a:pPr marL="665005" lvl="1" indent="-332502" algn="l">
              <a:lnSpc>
                <a:spcPts val="4034"/>
              </a:lnSpc>
              <a:buFont typeface="Arial"/>
              <a:buChar char="•"/>
            </a:pPr>
            <a:r>
              <a:rPr lang="en-US" sz="3080" spc="-107">
                <a:solidFill>
                  <a:srgbClr val="000000"/>
                </a:solidFill>
                <a:latin typeface="Univers"/>
                <a:ea typeface="Univers"/>
                <a:cs typeface="Univers"/>
                <a:sym typeface="Univers"/>
              </a:rPr>
              <a:t>Continue open discussion about erectile dysfunction</a:t>
            </a:r>
          </a:p>
          <a:p>
            <a:pPr marL="665005" lvl="1" indent="-332502" algn="l">
              <a:lnSpc>
                <a:spcPts val="4034"/>
              </a:lnSpc>
              <a:buFont typeface="Arial"/>
              <a:buChar char="•"/>
            </a:pPr>
            <a:r>
              <a:rPr lang="en-US" sz="3080" spc="-107">
                <a:solidFill>
                  <a:srgbClr val="000000"/>
                </a:solidFill>
                <a:latin typeface="Univers"/>
                <a:ea typeface="Univers"/>
                <a:cs typeface="Univers"/>
                <a:sym typeface="Univers"/>
              </a:rPr>
              <a:t>Refer for pelvic floor therapy</a:t>
            </a:r>
          </a:p>
          <a:p>
            <a:pPr marL="665005" lvl="1" indent="-332502" algn="l">
              <a:lnSpc>
                <a:spcPts val="4034"/>
              </a:lnSpc>
              <a:buFont typeface="Arial"/>
              <a:buChar char="•"/>
            </a:pPr>
            <a:r>
              <a:rPr lang="en-US" sz="3080" spc="-107">
                <a:solidFill>
                  <a:srgbClr val="000000"/>
                </a:solidFill>
                <a:latin typeface="Univers"/>
                <a:ea typeface="Univers"/>
                <a:cs typeface="Univers"/>
                <a:sym typeface="Univers"/>
              </a:rPr>
              <a:t>Review medications</a:t>
            </a:r>
          </a:p>
          <a:p>
            <a:pPr marL="665005" lvl="1" indent="-332502" algn="l">
              <a:lnSpc>
                <a:spcPts val="4034"/>
              </a:lnSpc>
              <a:buFont typeface="Arial"/>
              <a:buChar char="•"/>
            </a:pPr>
            <a:r>
              <a:rPr lang="en-US" sz="3080" spc="-107">
                <a:solidFill>
                  <a:srgbClr val="000000"/>
                </a:solidFill>
                <a:latin typeface="Univers"/>
                <a:ea typeface="Univers"/>
                <a:cs typeface="Univers"/>
                <a:sym typeface="Univers"/>
              </a:rPr>
              <a:t>Refer for counseling if distress persists</a:t>
            </a:r>
          </a:p>
          <a:p>
            <a:pPr marL="665005" lvl="1" indent="-332502" algn="l">
              <a:lnSpc>
                <a:spcPts val="4034"/>
              </a:lnSpc>
              <a:buFont typeface="Arial"/>
              <a:buChar char="•"/>
            </a:pPr>
            <a:r>
              <a:rPr lang="en-US" sz="3080" spc="-107">
                <a:solidFill>
                  <a:srgbClr val="000000"/>
                </a:solidFill>
                <a:latin typeface="Univers"/>
                <a:ea typeface="Univers"/>
                <a:cs typeface="Univers"/>
                <a:sym typeface="Univers"/>
              </a:rPr>
              <a:t>Screen for depression and anxiety</a:t>
            </a:r>
          </a:p>
        </p:txBody>
      </p:sp>
      <p:sp>
        <p:nvSpPr>
          <p:cNvPr id="32" name="Freeform 32"/>
          <p:cNvSpPr/>
          <p:nvPr/>
        </p:nvSpPr>
        <p:spPr>
          <a:xfrm>
            <a:off x="3540541" y="6053865"/>
            <a:ext cx="1648392" cy="1619545"/>
          </a:xfrm>
          <a:custGeom>
            <a:avLst/>
            <a:gdLst/>
            <a:ahLst/>
            <a:cxnLst/>
            <a:rect l="l" t="t" r="r" b="b"/>
            <a:pathLst>
              <a:path w="1648392" h="1619545">
                <a:moveTo>
                  <a:pt x="0" y="0"/>
                </a:moveTo>
                <a:lnTo>
                  <a:pt x="1648393" y="0"/>
                </a:lnTo>
                <a:lnTo>
                  <a:pt x="1648393" y="1619546"/>
                </a:lnTo>
                <a:lnTo>
                  <a:pt x="0" y="161954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3" name="TextBox 33"/>
          <p:cNvSpPr txBox="1"/>
          <p:nvPr/>
        </p:nvSpPr>
        <p:spPr>
          <a:xfrm>
            <a:off x="1028700" y="9127490"/>
            <a:ext cx="7975018" cy="344805"/>
          </a:xfrm>
          <a:prstGeom prst="rect">
            <a:avLst/>
          </a:prstGeom>
        </p:spPr>
        <p:txBody>
          <a:bodyPr lIns="0" tIns="0" rIns="0" bIns="0" rtlCol="0" anchor="t">
            <a:spAutoFit/>
          </a:bodyPr>
          <a:lstStyle/>
          <a:p>
            <a:pPr algn="l">
              <a:lnSpc>
                <a:spcPts val="1200"/>
              </a:lnSpc>
              <a:spcBef>
                <a:spcPct val="0"/>
              </a:spcBef>
            </a:pPr>
            <a:r>
              <a:rPr lang="en-US" sz="1200" spc="-42">
                <a:solidFill>
                  <a:srgbClr val="000000"/>
                </a:solidFill>
                <a:latin typeface="Univers"/>
                <a:ea typeface="Univers"/>
                <a:cs typeface="Univers"/>
                <a:sym typeface="Univers"/>
              </a:rPr>
              <a:t>National Comprehensive Cancer Network (NCCN). NCCN Clinical Practice Guidelines in Oncology (NCCN Guidelines®): Prostate Cancer. Version 2.2025. Plymouth Meeting, PA: National Comprehensive Cancer Network; 2025.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43334" y="2299335"/>
            <a:ext cx="1806937" cy="1605915"/>
          </a:xfrm>
          <a:custGeom>
            <a:avLst/>
            <a:gdLst/>
            <a:ahLst/>
            <a:cxnLst/>
            <a:rect l="l" t="t" r="r" b="b"/>
            <a:pathLst>
              <a:path w="1806937" h="1605915">
                <a:moveTo>
                  <a:pt x="0" y="0"/>
                </a:moveTo>
                <a:lnTo>
                  <a:pt x="1806937" y="0"/>
                </a:lnTo>
                <a:lnTo>
                  <a:pt x="1806937" y="1605915"/>
                </a:lnTo>
                <a:lnTo>
                  <a:pt x="0" y="16059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028700" y="626321"/>
            <a:ext cx="3336038" cy="1347682"/>
            <a:chOff x="0" y="0"/>
            <a:chExt cx="4448050" cy="1796909"/>
          </a:xfrm>
        </p:grpSpPr>
        <p:sp>
          <p:nvSpPr>
            <p:cNvPr id="7" name="Freeform 7"/>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Freeform 13"/>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TextBox 14"/>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5" name="TextBox 15"/>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6" name="TextBox 16"/>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7" name="TextBox 17"/>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8" name="TextBox 18"/>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9" name="TextBox 19"/>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0" name="TextBox 20"/>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1" name="TextBox 21"/>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2" name="TextBox 22"/>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3" name="TextBox 23"/>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4" name="TextBox 24"/>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5" name="TextBox 25"/>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6" name="TextBox 26"/>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8" name="TextBox 28"/>
          <p:cNvSpPr txBox="1"/>
          <p:nvPr/>
        </p:nvSpPr>
        <p:spPr>
          <a:xfrm>
            <a:off x="8221136" y="1028700"/>
            <a:ext cx="9038164"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Late &amp; Long-Term Side Effects</a:t>
            </a:r>
          </a:p>
        </p:txBody>
      </p:sp>
      <p:sp>
        <p:nvSpPr>
          <p:cNvPr id="29" name="TextBox 29"/>
          <p:cNvSpPr txBox="1"/>
          <p:nvPr/>
        </p:nvSpPr>
        <p:spPr>
          <a:xfrm>
            <a:off x="1795713" y="2359803"/>
            <a:ext cx="4453383" cy="653796"/>
          </a:xfrm>
          <a:prstGeom prst="rect">
            <a:avLst/>
          </a:prstGeom>
        </p:spPr>
        <p:txBody>
          <a:bodyPr lIns="0" tIns="0" rIns="0" bIns="0" rtlCol="0" anchor="t">
            <a:spAutoFit/>
          </a:bodyPr>
          <a:lstStyle/>
          <a:p>
            <a:pPr algn="l">
              <a:lnSpc>
                <a:spcPts val="5292"/>
              </a:lnSpc>
            </a:pPr>
            <a:r>
              <a:rPr lang="en-US" sz="4200" b="1">
                <a:solidFill>
                  <a:srgbClr val="00136F"/>
                </a:solidFill>
                <a:latin typeface="Montserrat Ultra-Bold"/>
                <a:ea typeface="Montserrat Ultra-Bold"/>
                <a:cs typeface="Montserrat Ultra-Bold"/>
                <a:sym typeface="Montserrat Ultra-Bold"/>
              </a:rPr>
              <a:t>Bowel Issues </a:t>
            </a:r>
          </a:p>
        </p:txBody>
      </p:sp>
      <p:sp>
        <p:nvSpPr>
          <p:cNvPr id="30" name="TextBox 30"/>
          <p:cNvSpPr txBox="1"/>
          <p:nvPr/>
        </p:nvSpPr>
        <p:spPr>
          <a:xfrm>
            <a:off x="1815063" y="3240194"/>
            <a:ext cx="6053890" cy="1128001"/>
          </a:xfrm>
          <a:prstGeom prst="rect">
            <a:avLst/>
          </a:prstGeom>
        </p:spPr>
        <p:txBody>
          <a:bodyPr wrap="square" lIns="0" tIns="0" rIns="0" bIns="0" rtlCol="0" anchor="t">
            <a:spAutoFit/>
          </a:bodyPr>
          <a:lstStyle/>
          <a:p>
            <a:pPr marL="665126" lvl="1" indent="-332563" algn="l">
              <a:lnSpc>
                <a:spcPts val="4559"/>
              </a:lnSpc>
              <a:buFont typeface="Arial"/>
              <a:buChar char="•"/>
            </a:pPr>
            <a:r>
              <a:rPr lang="en-US" sz="3080" spc="-107">
                <a:solidFill>
                  <a:srgbClr val="2D262A"/>
                </a:solidFill>
                <a:latin typeface="Univers"/>
                <a:ea typeface="Univers"/>
                <a:cs typeface="Univers"/>
                <a:sym typeface="Univers"/>
              </a:rPr>
              <a:t>Radiation proctitis </a:t>
            </a:r>
          </a:p>
          <a:p>
            <a:pPr marL="664845" lvl="1" indent="-332105" algn="l">
              <a:lnSpc>
                <a:spcPts val="4559"/>
              </a:lnSpc>
              <a:buFont typeface="Arial"/>
              <a:buChar char="•"/>
            </a:pPr>
            <a:r>
              <a:rPr lang="en-US" sz="3080" spc="-107" dirty="0">
                <a:solidFill>
                  <a:srgbClr val="2D262A"/>
                </a:solidFill>
                <a:latin typeface="Univers"/>
                <a:ea typeface="Univers"/>
                <a:cs typeface="Univers"/>
                <a:sym typeface="Univers"/>
              </a:rPr>
              <a:t>Urgency, frequency, bleeding </a:t>
            </a:r>
            <a:endParaRPr lang="en-US" sz="3080" spc="-107" dirty="0">
              <a:solidFill>
                <a:srgbClr val="2D262A"/>
              </a:solidFill>
              <a:latin typeface="Univers"/>
              <a:ea typeface="Univers"/>
              <a:cs typeface="Univers"/>
            </a:endParaRPr>
          </a:p>
        </p:txBody>
      </p:sp>
      <p:sp>
        <p:nvSpPr>
          <p:cNvPr id="31" name="TextBox 31"/>
          <p:cNvSpPr txBox="1"/>
          <p:nvPr/>
        </p:nvSpPr>
        <p:spPr>
          <a:xfrm>
            <a:off x="3198694" y="9208268"/>
            <a:ext cx="10464422" cy="307777"/>
          </a:xfrm>
          <a:prstGeom prst="rect">
            <a:avLst/>
          </a:prstGeom>
        </p:spPr>
        <p:txBody>
          <a:bodyPr wrap="square" lIns="0" tIns="0" rIns="0" bIns="0" rtlCol="0" anchor="t">
            <a:spAutoFit/>
          </a:bodyPr>
          <a:lstStyle/>
          <a:p>
            <a:pPr algn="l">
              <a:lnSpc>
                <a:spcPts val="1200"/>
              </a:lnSpc>
              <a:spcBef>
                <a:spcPct val="0"/>
              </a:spcBef>
            </a:pPr>
            <a:r>
              <a:rPr lang="en-US" sz="1200" spc="-42">
                <a:solidFill>
                  <a:srgbClr val="000000"/>
                </a:solidFill>
                <a:latin typeface="Univers"/>
                <a:ea typeface="Univers"/>
                <a:cs typeface="Univers"/>
                <a:sym typeface="Univers"/>
              </a:rPr>
              <a:t>National Comprehensive Cancer Network (NCCN). NCCN Clinical Practice Guidelines in Oncology (NCCN Guidelines®): Prostate Cancer. Version 2.2025. Plymouth Meeting, PA: National Comprehensive Cancer Network; 2025.</a:t>
            </a:r>
          </a:p>
        </p:txBody>
      </p:sp>
      <p:graphicFrame>
        <p:nvGraphicFramePr>
          <p:cNvPr id="32" name="Table 31">
            <a:extLst>
              <a:ext uri="{FF2B5EF4-FFF2-40B4-BE49-F238E27FC236}">
                <a16:creationId xmlns:a16="http://schemas.microsoft.com/office/drawing/2014/main" id="{A98A3FBD-D1D5-7261-4859-08A950FB60B0}"/>
              </a:ext>
            </a:extLst>
          </p:cNvPr>
          <p:cNvGraphicFramePr>
            <a:graphicFrameLocks noGrp="1"/>
          </p:cNvGraphicFramePr>
          <p:nvPr>
            <p:extLst>
              <p:ext uri="{D42A27DB-BD31-4B8C-83A1-F6EECF244321}">
                <p14:modId xmlns:p14="http://schemas.microsoft.com/office/powerpoint/2010/main" val="2126555340"/>
              </p:ext>
            </p:extLst>
          </p:nvPr>
        </p:nvGraphicFramePr>
        <p:xfrm>
          <a:off x="3203408" y="4617118"/>
          <a:ext cx="11877653" cy="4492828"/>
        </p:xfrm>
        <a:graphic>
          <a:graphicData uri="http://schemas.openxmlformats.org/drawingml/2006/table">
            <a:tbl>
              <a:tblPr firstRow="1" bandRow="1">
                <a:tableStyleId>{5940675A-B579-460E-94D1-54222C63F5DA}</a:tableStyleId>
              </a:tblPr>
              <a:tblGrid>
                <a:gridCol w="3910091">
                  <a:extLst>
                    <a:ext uri="{9D8B030D-6E8A-4147-A177-3AD203B41FA5}">
                      <a16:colId xmlns:a16="http://schemas.microsoft.com/office/drawing/2014/main" val="3573242969"/>
                    </a:ext>
                  </a:extLst>
                </a:gridCol>
                <a:gridCol w="7967562">
                  <a:extLst>
                    <a:ext uri="{9D8B030D-6E8A-4147-A177-3AD203B41FA5}">
                      <a16:colId xmlns:a16="http://schemas.microsoft.com/office/drawing/2014/main" val="663068824"/>
                    </a:ext>
                  </a:extLst>
                </a:gridCol>
              </a:tblGrid>
              <a:tr h="493814">
                <a:tc>
                  <a:txBody>
                    <a:bodyPr/>
                    <a:lstStyle/>
                    <a:p>
                      <a:pPr lvl="0">
                        <a:buNone/>
                      </a:pPr>
                      <a:r>
                        <a:rPr lang="en-US" sz="2400" b="1" dirty="0"/>
                        <a:t>GOAL</a:t>
                      </a:r>
                    </a:p>
                  </a:txBody>
                  <a:tcPr/>
                </a:tc>
                <a:tc>
                  <a:txBody>
                    <a:bodyPr/>
                    <a:lstStyle/>
                    <a:p>
                      <a:pPr lvl="0">
                        <a:buNone/>
                      </a:pPr>
                      <a:r>
                        <a:rPr lang="en-US" sz="2400" b="1" dirty="0"/>
                        <a:t>RECOMMENDATION</a:t>
                      </a:r>
                      <a:endParaRPr lang="en-US" sz="2400"/>
                    </a:p>
                  </a:txBody>
                  <a:tcPr/>
                </a:tc>
                <a:extLst>
                  <a:ext uri="{0D108BD9-81ED-4DB2-BD59-A6C34878D82A}">
                    <a16:rowId xmlns:a16="http://schemas.microsoft.com/office/drawing/2014/main" val="4160721502"/>
                  </a:ext>
                </a:extLst>
              </a:tr>
              <a:tr h="493814">
                <a:tc>
                  <a:txBody>
                    <a:bodyPr/>
                    <a:lstStyle/>
                    <a:p>
                      <a:r>
                        <a:rPr lang="en-US" sz="2000" b="1" dirty="0"/>
                        <a:t>Reduce irritation &amp; improve stool consistency</a:t>
                      </a:r>
                    </a:p>
                  </a:txBody>
                  <a:tcPr anchor="ctr"/>
                </a:tc>
                <a:tc>
                  <a:txBody>
                    <a:bodyPr/>
                    <a:lstStyle/>
                    <a:p>
                      <a:pPr lvl="0">
                        <a:buNone/>
                      </a:pPr>
                      <a:r>
                        <a:rPr lang="en-US" sz="2000" b="0" i="0" u="none" strike="noStrike" noProof="0" dirty="0">
                          <a:latin typeface="Calibri"/>
                        </a:rPr>
                        <a:t>High-fiber diet (25–35 g/day), hydration, stool softeners if constipated, avoid straining</a:t>
                      </a:r>
                      <a:endParaRPr lang="en-US" sz="2000"/>
                    </a:p>
                  </a:txBody>
                  <a:tcPr/>
                </a:tc>
                <a:extLst>
                  <a:ext uri="{0D108BD9-81ED-4DB2-BD59-A6C34878D82A}">
                    <a16:rowId xmlns:a16="http://schemas.microsoft.com/office/drawing/2014/main" val="2232638787"/>
                  </a:ext>
                </a:extLst>
              </a:tr>
              <a:tr h="493814">
                <a:tc>
                  <a:txBody>
                    <a:bodyPr/>
                    <a:lstStyle/>
                    <a:p>
                      <a:pPr lvl="0">
                        <a:buNone/>
                      </a:pPr>
                      <a:r>
                        <a:rPr lang="en-US" sz="2000" b="1" i="0" u="none" strike="noStrike" noProof="0" dirty="0">
                          <a:latin typeface="Calibri"/>
                        </a:rPr>
                        <a:t>Symptom control</a:t>
                      </a:r>
                      <a:endParaRPr lang="en-US" sz="2000"/>
                    </a:p>
                  </a:txBody>
                  <a:tcPr anchor="ctr"/>
                </a:tc>
                <a:tc>
                  <a:txBody>
                    <a:bodyPr/>
                    <a:lstStyle/>
                    <a:p>
                      <a:pPr lvl="0">
                        <a:buNone/>
                      </a:pPr>
                      <a:r>
                        <a:rPr lang="en-US" sz="2000" b="0" i="0" u="none" strike="noStrike" noProof="0" dirty="0">
                          <a:latin typeface="Calibri"/>
                        </a:rPr>
                        <a:t>Topical hydrocortisone, mesalamine, or sucralfate enemas for mild cases (in consultation with gastroenterology)</a:t>
                      </a:r>
                      <a:endParaRPr lang="en-US" sz="2000"/>
                    </a:p>
                  </a:txBody>
                  <a:tcPr/>
                </a:tc>
                <a:extLst>
                  <a:ext uri="{0D108BD9-81ED-4DB2-BD59-A6C34878D82A}">
                    <a16:rowId xmlns:a16="http://schemas.microsoft.com/office/drawing/2014/main" val="3714204173"/>
                  </a:ext>
                </a:extLst>
              </a:tr>
              <a:tr h="493814">
                <a:tc>
                  <a:txBody>
                    <a:bodyPr/>
                    <a:lstStyle/>
                    <a:p>
                      <a:pPr lvl="0">
                        <a:buNone/>
                      </a:pPr>
                      <a:r>
                        <a:rPr lang="en-US" sz="2000" b="1" i="0" u="none" strike="noStrike" noProof="0" dirty="0">
                          <a:latin typeface="Calibri"/>
                        </a:rPr>
                        <a:t>Manage diarrhea</a:t>
                      </a:r>
                      <a:endParaRPr lang="en-US" sz="2000"/>
                    </a:p>
                  </a:txBody>
                  <a:tcPr anchor="ctr"/>
                </a:tc>
                <a:tc>
                  <a:txBody>
                    <a:bodyPr/>
                    <a:lstStyle/>
                    <a:p>
                      <a:pPr lvl="0">
                        <a:buNone/>
                      </a:pPr>
                      <a:r>
                        <a:rPr lang="en-US" sz="2000" b="0" i="0" u="none" strike="noStrike" noProof="0" dirty="0">
                          <a:latin typeface="Calibri"/>
                        </a:rPr>
                        <a:t>Loperamide as needed; avoid caffeine, alcohol, and fatty foods</a:t>
                      </a:r>
                      <a:endParaRPr lang="en-US" sz="2000"/>
                    </a:p>
                  </a:txBody>
                  <a:tcPr/>
                </a:tc>
                <a:extLst>
                  <a:ext uri="{0D108BD9-81ED-4DB2-BD59-A6C34878D82A}">
                    <a16:rowId xmlns:a16="http://schemas.microsoft.com/office/drawing/2014/main" val="2367528410"/>
                  </a:ext>
                </a:extLst>
              </a:tr>
              <a:tr h="493814">
                <a:tc>
                  <a:txBody>
                    <a:bodyPr/>
                    <a:lstStyle/>
                    <a:p>
                      <a:pPr lvl="0">
                        <a:buNone/>
                      </a:pPr>
                      <a:r>
                        <a:rPr lang="en-US" sz="2000" b="1" i="0" u="none" strike="noStrike" noProof="0" dirty="0">
                          <a:latin typeface="Calibri"/>
                        </a:rPr>
                        <a:t>Treat rectal bleeding (minor)</a:t>
                      </a:r>
                      <a:endParaRPr lang="en-US" sz="2000"/>
                    </a:p>
                  </a:txBody>
                  <a:tcPr anchor="ctr"/>
                </a:tc>
                <a:tc>
                  <a:txBody>
                    <a:bodyPr/>
                    <a:lstStyle/>
                    <a:p>
                      <a:pPr lvl="0">
                        <a:buNone/>
                      </a:pPr>
                      <a:r>
                        <a:rPr lang="en-US" sz="2000" b="0" i="0" u="none" strike="noStrike" noProof="0" dirty="0">
                          <a:latin typeface="Calibri"/>
                        </a:rPr>
                        <a:t>Topical therapies (mesalamine or sucralfate), short courses of steroid suppositories</a:t>
                      </a:r>
                      <a:endParaRPr lang="en-US" sz="2000"/>
                    </a:p>
                  </a:txBody>
                  <a:tcPr/>
                </a:tc>
                <a:extLst>
                  <a:ext uri="{0D108BD9-81ED-4DB2-BD59-A6C34878D82A}">
                    <a16:rowId xmlns:a16="http://schemas.microsoft.com/office/drawing/2014/main" val="3834647876"/>
                  </a:ext>
                </a:extLst>
              </a:tr>
              <a:tr h="493814">
                <a:tc>
                  <a:txBody>
                    <a:bodyPr/>
                    <a:lstStyle/>
                    <a:p>
                      <a:pPr lvl="0">
                        <a:buNone/>
                      </a:pPr>
                      <a:r>
                        <a:rPr lang="en-US" sz="2000" b="1" i="0" u="none" strike="noStrike" noProof="0" dirty="0">
                          <a:latin typeface="Calibri"/>
                        </a:rPr>
                        <a:t>Pelvic floor therapy</a:t>
                      </a:r>
                      <a:endParaRPr lang="en-US" sz="2000"/>
                    </a:p>
                  </a:txBody>
                  <a:tcPr anchor="ctr"/>
                </a:tc>
                <a:tc>
                  <a:txBody>
                    <a:bodyPr/>
                    <a:lstStyle/>
                    <a:p>
                      <a:pPr lvl="0">
                        <a:buNone/>
                      </a:pPr>
                      <a:r>
                        <a:rPr lang="en-US" sz="2000" b="0" i="0" u="none" strike="noStrike" noProof="0" dirty="0">
                          <a:latin typeface="Calibri"/>
                        </a:rPr>
                        <a:t>For urgency/incontinence — referral to pelvic floor physical therapy when available</a:t>
                      </a:r>
                      <a:endParaRPr lang="en-US" sz="2000"/>
                    </a:p>
                  </a:txBody>
                  <a:tcPr/>
                </a:tc>
                <a:extLst>
                  <a:ext uri="{0D108BD9-81ED-4DB2-BD59-A6C34878D82A}">
                    <a16:rowId xmlns:a16="http://schemas.microsoft.com/office/drawing/2014/main" val="2779501805"/>
                  </a:ext>
                </a:extLst>
              </a:tr>
              <a:tr h="493814">
                <a:tc>
                  <a:txBody>
                    <a:bodyPr/>
                    <a:lstStyle/>
                    <a:p>
                      <a:pPr lvl="0">
                        <a:buNone/>
                      </a:pPr>
                      <a:r>
                        <a:rPr lang="en-US" sz="2000" b="1" i="0" u="none" strike="noStrike" noProof="0" dirty="0">
                          <a:latin typeface="Calibri"/>
                        </a:rPr>
                        <a:t>Medication review</a:t>
                      </a:r>
                      <a:endParaRPr lang="en-US" sz="2000"/>
                    </a:p>
                  </a:txBody>
                  <a:tcPr anchor="ctr"/>
                </a:tc>
                <a:tc>
                  <a:txBody>
                    <a:bodyPr/>
                    <a:lstStyle/>
                    <a:p>
                      <a:pPr lvl="0">
                        <a:buNone/>
                      </a:pPr>
                      <a:r>
                        <a:rPr lang="en-US" sz="2000" b="0" i="0" u="none" strike="noStrike" noProof="0" dirty="0">
                          <a:latin typeface="Calibri"/>
                        </a:rPr>
                        <a:t>Adjust meds that can worsen diarrhea (e.g., metformin, magnesium supplements)</a:t>
                      </a:r>
                      <a:endParaRPr lang="en-US" sz="2000"/>
                    </a:p>
                  </a:txBody>
                  <a:tcPr/>
                </a:tc>
                <a:extLst>
                  <a:ext uri="{0D108BD9-81ED-4DB2-BD59-A6C34878D82A}">
                    <a16:rowId xmlns:a16="http://schemas.microsoft.com/office/drawing/2014/main" val="392977408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sp>
        <p:nvSpPr>
          <p:cNvPr id="26" name="TextBox 26"/>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7" name="TextBox 27"/>
          <p:cNvSpPr txBox="1"/>
          <p:nvPr/>
        </p:nvSpPr>
        <p:spPr>
          <a:xfrm>
            <a:off x="12462623" y="1612192"/>
            <a:ext cx="4796677" cy="580390"/>
          </a:xfrm>
          <a:prstGeom prst="rect">
            <a:avLst/>
          </a:prstGeom>
        </p:spPr>
        <p:txBody>
          <a:bodyPr lIns="0" tIns="0" rIns="0" bIns="0" rtlCol="0" anchor="t">
            <a:spAutoFit/>
          </a:bodyPr>
          <a:lstStyle/>
          <a:p>
            <a:pPr algn="l">
              <a:lnSpc>
                <a:spcPts val="4759"/>
              </a:lnSpc>
            </a:pPr>
            <a:r>
              <a:rPr lang="en-US" sz="3399" b="1" spc="186">
                <a:solidFill>
                  <a:srgbClr val="101010"/>
                </a:solidFill>
                <a:latin typeface="Montserrat Bold"/>
                <a:ea typeface="Montserrat Bold"/>
                <a:cs typeface="Montserrat Bold"/>
                <a:sym typeface="Montserrat Bold"/>
              </a:rPr>
              <a:t>RECORDING &amp; TIPS</a:t>
            </a:r>
          </a:p>
        </p:txBody>
      </p:sp>
      <p:sp>
        <p:nvSpPr>
          <p:cNvPr id="28" name="Freeform 28"/>
          <p:cNvSpPr/>
          <p:nvPr/>
        </p:nvSpPr>
        <p:spPr>
          <a:xfrm>
            <a:off x="2604588" y="7480451"/>
            <a:ext cx="1928449" cy="1166712"/>
          </a:xfrm>
          <a:custGeom>
            <a:avLst/>
            <a:gdLst/>
            <a:ahLst/>
            <a:cxnLst/>
            <a:rect l="l" t="t" r="r" b="b"/>
            <a:pathLst>
              <a:path w="1928449" h="1166712">
                <a:moveTo>
                  <a:pt x="0" y="0"/>
                </a:moveTo>
                <a:lnTo>
                  <a:pt x="1928449" y="0"/>
                </a:lnTo>
                <a:lnTo>
                  <a:pt x="1928449" y="1166712"/>
                </a:lnTo>
                <a:lnTo>
                  <a:pt x="0" y="11667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9" name="TextBox 29"/>
          <p:cNvSpPr txBox="1"/>
          <p:nvPr/>
        </p:nvSpPr>
        <p:spPr>
          <a:xfrm>
            <a:off x="5177412" y="7645009"/>
            <a:ext cx="10067706" cy="418798"/>
          </a:xfrm>
          <a:prstGeom prst="rect">
            <a:avLst/>
          </a:prstGeom>
        </p:spPr>
        <p:txBody>
          <a:bodyPr lIns="0" tIns="0" rIns="0" bIns="0" rtlCol="0" anchor="t">
            <a:spAutoFit/>
          </a:bodyPr>
          <a:lstStyle/>
          <a:p>
            <a:pPr algn="ctr">
              <a:lnSpc>
                <a:spcPts val="2948"/>
              </a:lnSpc>
            </a:pPr>
            <a:r>
              <a:rPr lang="en-US" sz="2541" b="1" spc="-88">
                <a:solidFill>
                  <a:srgbClr val="000000"/>
                </a:solidFill>
                <a:latin typeface="Univers Bold"/>
                <a:ea typeface="Univers Bold"/>
                <a:cs typeface="Univers Bold"/>
                <a:sym typeface="Univers Bold"/>
              </a:rPr>
              <a:t>By participating in this ECHO clinic, you are consenting to be recorded. </a:t>
            </a:r>
          </a:p>
        </p:txBody>
      </p:sp>
      <p:sp>
        <p:nvSpPr>
          <p:cNvPr id="30" name="TextBox 30"/>
          <p:cNvSpPr txBox="1"/>
          <p:nvPr/>
        </p:nvSpPr>
        <p:spPr>
          <a:xfrm>
            <a:off x="5177412" y="8239990"/>
            <a:ext cx="11416471" cy="383061"/>
          </a:xfrm>
          <a:prstGeom prst="rect">
            <a:avLst/>
          </a:prstGeom>
        </p:spPr>
        <p:txBody>
          <a:bodyPr lIns="0" tIns="0" rIns="0" bIns="0" rtlCol="0" anchor="t">
            <a:spAutoFit/>
          </a:bodyPr>
          <a:lstStyle/>
          <a:p>
            <a:pPr algn="l">
              <a:lnSpc>
                <a:spcPts val="2645"/>
              </a:lnSpc>
            </a:pPr>
            <a:r>
              <a:rPr lang="en-US" sz="2280" spc="-79">
                <a:solidFill>
                  <a:srgbClr val="000000"/>
                </a:solidFill>
                <a:latin typeface="Univers"/>
                <a:ea typeface="Univers"/>
                <a:cs typeface="Univers"/>
                <a:sym typeface="Univers"/>
              </a:rPr>
              <a:t>Recording is for educational and quality improvement purposes.​ </a:t>
            </a:r>
          </a:p>
        </p:txBody>
      </p:sp>
      <p:sp>
        <p:nvSpPr>
          <p:cNvPr id="31" name="Freeform 31"/>
          <p:cNvSpPr/>
          <p:nvPr/>
        </p:nvSpPr>
        <p:spPr>
          <a:xfrm>
            <a:off x="2966832" y="2571750"/>
            <a:ext cx="13038289" cy="4074465"/>
          </a:xfrm>
          <a:custGeom>
            <a:avLst/>
            <a:gdLst/>
            <a:ahLst/>
            <a:cxnLst/>
            <a:rect l="l" t="t" r="r" b="b"/>
            <a:pathLst>
              <a:path w="13038289" h="4074465">
                <a:moveTo>
                  <a:pt x="0" y="0"/>
                </a:moveTo>
                <a:lnTo>
                  <a:pt x="13038289" y="0"/>
                </a:lnTo>
                <a:lnTo>
                  <a:pt x="13038289" y="4074465"/>
                </a:lnTo>
                <a:lnTo>
                  <a:pt x="0" y="407446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2" name="TextBox 32"/>
          <p:cNvSpPr txBox="1"/>
          <p:nvPr/>
        </p:nvSpPr>
        <p:spPr>
          <a:xfrm>
            <a:off x="6054710" y="3597515"/>
            <a:ext cx="8661155" cy="2495377"/>
          </a:xfrm>
          <a:prstGeom prst="rect">
            <a:avLst/>
          </a:prstGeom>
        </p:spPr>
        <p:txBody>
          <a:bodyPr lIns="0" tIns="0" rIns="0" bIns="0" rtlCol="0" anchor="t">
            <a:spAutoFit/>
          </a:bodyPr>
          <a:lstStyle/>
          <a:p>
            <a:pPr marL="630246" lvl="1" indent="-315123" algn="l">
              <a:lnSpc>
                <a:spcPts val="4904"/>
              </a:lnSpc>
              <a:buFont typeface="Arial"/>
              <a:buChar char="•"/>
            </a:pPr>
            <a:r>
              <a:rPr lang="en-US" sz="2919" spc="-102">
                <a:solidFill>
                  <a:srgbClr val="000000"/>
                </a:solidFill>
                <a:latin typeface="Univers"/>
                <a:ea typeface="Univers"/>
                <a:cs typeface="Univers"/>
                <a:sym typeface="Univers"/>
              </a:rPr>
              <a:t>Mute yourself when not speaking.​</a:t>
            </a:r>
          </a:p>
          <a:p>
            <a:pPr marL="630246" lvl="1" indent="-315123" algn="l">
              <a:lnSpc>
                <a:spcPts val="4904"/>
              </a:lnSpc>
              <a:buFont typeface="Arial"/>
              <a:buChar char="•"/>
            </a:pPr>
            <a:r>
              <a:rPr lang="en-US" sz="2919" spc="-102">
                <a:solidFill>
                  <a:srgbClr val="000000"/>
                </a:solidFill>
                <a:latin typeface="Univers"/>
                <a:ea typeface="Univers"/>
                <a:cs typeface="Univers"/>
                <a:sym typeface="Univers"/>
              </a:rPr>
              <a:t>Turn your camera on – we would love to see you!​</a:t>
            </a:r>
          </a:p>
          <a:p>
            <a:pPr marL="630246" lvl="1" indent="-315123" algn="l">
              <a:lnSpc>
                <a:spcPts val="4904"/>
              </a:lnSpc>
              <a:buFont typeface="Arial"/>
              <a:buChar char="•"/>
            </a:pPr>
            <a:r>
              <a:rPr lang="en-US" sz="2919" spc="-102">
                <a:solidFill>
                  <a:srgbClr val="000000"/>
                </a:solidFill>
                <a:latin typeface="Univers"/>
                <a:ea typeface="Univers"/>
                <a:cs typeface="Univers"/>
                <a:sym typeface="Univers"/>
              </a:rPr>
              <a:t>Speak up, use the chat box, and actively engage.​</a:t>
            </a:r>
          </a:p>
          <a:p>
            <a:pPr marL="630246" lvl="1" indent="-315123" algn="l">
              <a:lnSpc>
                <a:spcPts val="4904"/>
              </a:lnSpc>
              <a:buFont typeface="Arial"/>
              <a:buChar char="•"/>
            </a:pPr>
            <a:r>
              <a:rPr lang="en-US" sz="2919" spc="-102">
                <a:solidFill>
                  <a:srgbClr val="000000"/>
                </a:solidFill>
                <a:latin typeface="Univers"/>
                <a:ea typeface="Univers"/>
                <a:cs typeface="Univers"/>
                <a:sym typeface="Univers"/>
              </a:rPr>
              <a:t>Visit www.kansurvive.com for session materials.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8221136" y="1028700"/>
            <a:ext cx="9038164"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Late &amp; Long-Term Side Effects</a:t>
            </a:r>
          </a:p>
        </p:txBody>
      </p:sp>
      <p:sp>
        <p:nvSpPr>
          <p:cNvPr id="6" name="TextBox 6"/>
          <p:cNvSpPr txBox="1"/>
          <p:nvPr/>
        </p:nvSpPr>
        <p:spPr>
          <a:xfrm>
            <a:off x="1028700" y="2693289"/>
            <a:ext cx="10329491" cy="653796"/>
          </a:xfrm>
          <a:prstGeom prst="rect">
            <a:avLst/>
          </a:prstGeom>
        </p:spPr>
        <p:txBody>
          <a:bodyPr lIns="0" tIns="0" rIns="0" bIns="0" rtlCol="0" anchor="t">
            <a:spAutoFit/>
          </a:bodyPr>
          <a:lstStyle/>
          <a:p>
            <a:pPr algn="l">
              <a:lnSpc>
                <a:spcPts val="5292"/>
              </a:lnSpc>
            </a:pPr>
            <a:r>
              <a:rPr lang="en-US" sz="4200" b="1">
                <a:solidFill>
                  <a:srgbClr val="00136F"/>
                </a:solidFill>
                <a:latin typeface="Montserrat Ultra-Bold"/>
                <a:ea typeface="Montserrat Ultra-Bold"/>
                <a:cs typeface="Montserrat Ultra-Bold"/>
                <a:sym typeface="Montserrat Ultra-Bold"/>
              </a:rPr>
              <a:t>ADT Effects </a:t>
            </a:r>
          </a:p>
        </p:txBody>
      </p:sp>
      <p:sp>
        <p:nvSpPr>
          <p:cNvPr id="7" name="TextBox 7"/>
          <p:cNvSpPr txBox="1"/>
          <p:nvPr/>
        </p:nvSpPr>
        <p:spPr>
          <a:xfrm>
            <a:off x="1974284" y="3762250"/>
            <a:ext cx="12493704" cy="3210599"/>
          </a:xfrm>
          <a:prstGeom prst="rect">
            <a:avLst/>
          </a:prstGeom>
        </p:spPr>
        <p:txBody>
          <a:bodyPr lIns="0" tIns="0" rIns="0" bIns="0" rtlCol="0" anchor="t">
            <a:spAutoFit/>
          </a:bodyPr>
          <a:lstStyle/>
          <a:p>
            <a:pPr marL="731235" lvl="1" indent="-365618" algn="l">
              <a:lnSpc>
                <a:spcPts val="5012"/>
              </a:lnSpc>
              <a:buFont typeface="Arial"/>
              <a:buChar char="•"/>
            </a:pPr>
            <a:r>
              <a:rPr lang="en-US" sz="3386" spc="-118">
                <a:solidFill>
                  <a:srgbClr val="2D262A"/>
                </a:solidFill>
                <a:latin typeface="Univers"/>
                <a:ea typeface="Univers"/>
                <a:cs typeface="Univers"/>
                <a:sym typeface="Univers"/>
              </a:rPr>
              <a:t>Fatigue, metabolic syndrome (weight gain, insulin resistance) </a:t>
            </a:r>
          </a:p>
          <a:p>
            <a:pPr marL="731235" lvl="1" indent="-365618" algn="l">
              <a:lnSpc>
                <a:spcPts val="5012"/>
              </a:lnSpc>
              <a:buFont typeface="Arial"/>
              <a:buChar char="•"/>
            </a:pPr>
            <a:r>
              <a:rPr lang="en-US" sz="3386" spc="-118">
                <a:solidFill>
                  <a:srgbClr val="2D262A"/>
                </a:solidFill>
                <a:latin typeface="Univers"/>
                <a:ea typeface="Univers"/>
                <a:cs typeface="Univers"/>
                <a:sym typeface="Univers"/>
              </a:rPr>
              <a:t>↑ Cardiovascular risk </a:t>
            </a:r>
          </a:p>
          <a:p>
            <a:pPr marL="731235" lvl="1" indent="-365618" algn="l">
              <a:lnSpc>
                <a:spcPts val="5012"/>
              </a:lnSpc>
              <a:buFont typeface="Arial"/>
              <a:buChar char="•"/>
            </a:pPr>
            <a:r>
              <a:rPr lang="en-US" sz="3386" spc="-118">
                <a:solidFill>
                  <a:srgbClr val="2D262A"/>
                </a:solidFill>
                <a:latin typeface="Univers"/>
                <a:ea typeface="Univers"/>
                <a:cs typeface="Univers"/>
                <a:sym typeface="Univers"/>
              </a:rPr>
              <a:t>Osteoporosis, fractures </a:t>
            </a:r>
          </a:p>
          <a:p>
            <a:pPr marL="731235" lvl="1" indent="-365618" algn="l">
              <a:lnSpc>
                <a:spcPts val="5012"/>
              </a:lnSpc>
              <a:buFont typeface="Arial"/>
              <a:buChar char="•"/>
            </a:pPr>
            <a:r>
              <a:rPr lang="en-US" sz="3386" spc="-118">
                <a:solidFill>
                  <a:srgbClr val="2D262A"/>
                </a:solidFill>
                <a:latin typeface="Univers"/>
                <a:ea typeface="Univers"/>
                <a:cs typeface="Univers"/>
                <a:sym typeface="Univers"/>
              </a:rPr>
              <a:t>Gynecomastia, hot flashes </a:t>
            </a:r>
          </a:p>
          <a:p>
            <a:pPr marL="731235" lvl="1" indent="-365618" algn="l">
              <a:lnSpc>
                <a:spcPts val="5012"/>
              </a:lnSpc>
              <a:buFont typeface="Arial"/>
              <a:buChar char="•"/>
            </a:pPr>
            <a:r>
              <a:rPr lang="en-US" sz="3386" spc="-118">
                <a:solidFill>
                  <a:srgbClr val="2D262A"/>
                </a:solidFill>
                <a:latin typeface="Univers"/>
                <a:ea typeface="Univers"/>
                <a:cs typeface="Univers"/>
                <a:sym typeface="Univers"/>
              </a:rPr>
              <a:t>Mood/cognitive decline </a:t>
            </a:r>
          </a:p>
        </p:txBody>
      </p:sp>
      <p:sp>
        <p:nvSpPr>
          <p:cNvPr id="8" name="Freeform 8"/>
          <p:cNvSpPr/>
          <p:nvPr/>
        </p:nvSpPr>
        <p:spPr>
          <a:xfrm>
            <a:off x="14836514" y="2557852"/>
            <a:ext cx="2087228" cy="1578466"/>
          </a:xfrm>
          <a:custGeom>
            <a:avLst/>
            <a:gdLst/>
            <a:ahLst/>
            <a:cxnLst/>
            <a:rect l="l" t="t" r="r" b="b"/>
            <a:pathLst>
              <a:path w="2087228" h="1578466">
                <a:moveTo>
                  <a:pt x="0" y="0"/>
                </a:moveTo>
                <a:lnTo>
                  <a:pt x="2087228" y="0"/>
                </a:lnTo>
                <a:lnTo>
                  <a:pt x="2087228" y="1578466"/>
                </a:lnTo>
                <a:lnTo>
                  <a:pt x="0" y="15784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4838485" y="4707818"/>
            <a:ext cx="2085257" cy="1621287"/>
          </a:xfrm>
          <a:custGeom>
            <a:avLst/>
            <a:gdLst/>
            <a:ahLst/>
            <a:cxnLst/>
            <a:rect l="l" t="t" r="r" b="b"/>
            <a:pathLst>
              <a:path w="2085257" h="1621287">
                <a:moveTo>
                  <a:pt x="0" y="0"/>
                </a:moveTo>
                <a:lnTo>
                  <a:pt x="2085257" y="0"/>
                </a:lnTo>
                <a:lnTo>
                  <a:pt x="2085257" y="1621287"/>
                </a:lnTo>
                <a:lnTo>
                  <a:pt x="0" y="16212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1028700" y="626321"/>
            <a:ext cx="3336038" cy="1347682"/>
            <a:chOff x="0" y="0"/>
            <a:chExt cx="4448050" cy="1796909"/>
          </a:xfrm>
        </p:grpSpPr>
        <p:sp>
          <p:nvSpPr>
            <p:cNvPr id="11" name="Freeform 11"/>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7" name="Freeform 17"/>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TextBox 18"/>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9" name="TextBox 19"/>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20" name="TextBox 20"/>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21" name="TextBox 21"/>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22" name="TextBox 22"/>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23" name="TextBox 23"/>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4" name="TextBox 24"/>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5" name="TextBox 25"/>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6" name="TextBox 26"/>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7" name="TextBox 27"/>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8" name="TextBox 28"/>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9" name="TextBox 29"/>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30" name="TextBox 30"/>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31" name="TextBox 31"/>
          <p:cNvSpPr txBox="1"/>
          <p:nvPr/>
        </p:nvSpPr>
        <p:spPr>
          <a:xfrm>
            <a:off x="5156491" y="8913495"/>
            <a:ext cx="7975018" cy="344805"/>
          </a:xfrm>
          <a:prstGeom prst="rect">
            <a:avLst/>
          </a:prstGeom>
        </p:spPr>
        <p:txBody>
          <a:bodyPr lIns="0" tIns="0" rIns="0" bIns="0" rtlCol="0" anchor="t">
            <a:spAutoFit/>
          </a:bodyPr>
          <a:lstStyle/>
          <a:p>
            <a:pPr algn="l">
              <a:lnSpc>
                <a:spcPts val="1200"/>
              </a:lnSpc>
              <a:spcBef>
                <a:spcPct val="0"/>
              </a:spcBef>
            </a:pPr>
            <a:r>
              <a:rPr lang="en-US" sz="1200" spc="-42">
                <a:solidFill>
                  <a:srgbClr val="000000"/>
                </a:solidFill>
                <a:latin typeface="Univers"/>
                <a:ea typeface="Univers"/>
                <a:cs typeface="Univers"/>
                <a:sym typeface="Univers"/>
              </a:rPr>
              <a:t>National Comprehensive Cancer Network (NCCN). NCCN Clinical Practice Guidelines in Oncology (NCCN Guidelines®): Prostate Cancer. Version 2.2025. Plymouth Meeting, PA: National Comprehensive Cancer Network; 2025.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8221136" y="1028700"/>
            <a:ext cx="9038164"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Late &amp; Long-Term Side Effects</a:t>
            </a:r>
          </a:p>
        </p:txBody>
      </p:sp>
      <p:sp>
        <p:nvSpPr>
          <p:cNvPr id="6" name="TextBox 6"/>
          <p:cNvSpPr txBox="1"/>
          <p:nvPr/>
        </p:nvSpPr>
        <p:spPr>
          <a:xfrm>
            <a:off x="1028700" y="2865584"/>
            <a:ext cx="10329491" cy="653796"/>
          </a:xfrm>
          <a:prstGeom prst="rect">
            <a:avLst/>
          </a:prstGeom>
        </p:spPr>
        <p:txBody>
          <a:bodyPr lIns="0" tIns="0" rIns="0" bIns="0" rtlCol="0" anchor="t">
            <a:spAutoFit/>
          </a:bodyPr>
          <a:lstStyle/>
          <a:p>
            <a:pPr algn="l">
              <a:lnSpc>
                <a:spcPts val="5292"/>
              </a:lnSpc>
            </a:pPr>
            <a:r>
              <a:rPr lang="en-US" sz="4200" b="1">
                <a:solidFill>
                  <a:srgbClr val="00136F"/>
                </a:solidFill>
                <a:latin typeface="Montserrat Ultra-Bold"/>
                <a:ea typeface="Montserrat Ultra-Bold"/>
                <a:cs typeface="Montserrat Ultra-Bold"/>
                <a:sym typeface="Montserrat Ultra-Bold"/>
              </a:rPr>
              <a:t>Psychosocial Effects </a:t>
            </a:r>
          </a:p>
        </p:txBody>
      </p:sp>
      <p:sp>
        <p:nvSpPr>
          <p:cNvPr id="7" name="TextBox 7"/>
          <p:cNvSpPr txBox="1"/>
          <p:nvPr/>
        </p:nvSpPr>
        <p:spPr>
          <a:xfrm>
            <a:off x="1659638" y="9357843"/>
            <a:ext cx="1326952" cy="151765"/>
          </a:xfrm>
          <a:prstGeom prst="rect">
            <a:avLst/>
          </a:prstGeom>
        </p:spPr>
        <p:txBody>
          <a:bodyPr lIns="0" tIns="0" rIns="0" bIns="0" rtlCol="0" anchor="t">
            <a:spAutoFit/>
          </a:bodyPr>
          <a:lstStyle/>
          <a:p>
            <a:pPr algn="ctr">
              <a:lnSpc>
                <a:spcPts val="1100"/>
              </a:lnSpc>
              <a:spcBef>
                <a:spcPct val="0"/>
              </a:spcBef>
            </a:pPr>
            <a:r>
              <a:rPr lang="en-US" sz="1100" spc="-38">
                <a:solidFill>
                  <a:srgbClr val="000000"/>
                </a:solidFill>
                <a:latin typeface="Public Sans"/>
                <a:ea typeface="Public Sans"/>
                <a:cs typeface="Public Sans"/>
                <a:sym typeface="Public Sans"/>
              </a:rPr>
              <a:t>Citations: NCCN 2025</a:t>
            </a:r>
          </a:p>
        </p:txBody>
      </p:sp>
      <p:sp>
        <p:nvSpPr>
          <p:cNvPr id="8" name="TextBox 8"/>
          <p:cNvSpPr txBox="1"/>
          <p:nvPr/>
        </p:nvSpPr>
        <p:spPr>
          <a:xfrm>
            <a:off x="1028700" y="3862675"/>
            <a:ext cx="8855252" cy="1424792"/>
          </a:xfrm>
          <a:prstGeom prst="rect">
            <a:avLst/>
          </a:prstGeom>
        </p:spPr>
        <p:txBody>
          <a:bodyPr lIns="0" tIns="0" rIns="0" bIns="0" rtlCol="0" anchor="t">
            <a:spAutoFit/>
          </a:bodyPr>
          <a:lstStyle/>
          <a:p>
            <a:pPr marL="799681" lvl="1" indent="-399840" algn="l">
              <a:lnSpc>
                <a:spcPts val="5481"/>
              </a:lnSpc>
              <a:buFont typeface="Arial"/>
              <a:buChar char="•"/>
            </a:pPr>
            <a:r>
              <a:rPr lang="en-US" sz="3703" spc="-129">
                <a:solidFill>
                  <a:srgbClr val="2D262A"/>
                </a:solidFill>
                <a:latin typeface="Univers"/>
                <a:ea typeface="Univers"/>
                <a:cs typeface="Univers"/>
                <a:sym typeface="Univers"/>
              </a:rPr>
              <a:t>Anxiety, depression, fear of recurrence </a:t>
            </a:r>
          </a:p>
          <a:p>
            <a:pPr marL="799681" lvl="1" indent="-399840" algn="l">
              <a:lnSpc>
                <a:spcPts val="5481"/>
              </a:lnSpc>
              <a:buFont typeface="Arial"/>
              <a:buChar char="•"/>
            </a:pPr>
            <a:r>
              <a:rPr lang="en-US" sz="3703" spc="-129">
                <a:solidFill>
                  <a:srgbClr val="2D262A"/>
                </a:solidFill>
                <a:latin typeface="Univers"/>
                <a:ea typeface="Univers"/>
                <a:cs typeface="Univers"/>
                <a:sym typeface="Univers"/>
              </a:rPr>
              <a:t>Body image &amp; intimacy concerns </a:t>
            </a:r>
          </a:p>
        </p:txBody>
      </p:sp>
      <p:sp>
        <p:nvSpPr>
          <p:cNvPr id="9" name="Freeform 9"/>
          <p:cNvSpPr/>
          <p:nvPr/>
        </p:nvSpPr>
        <p:spPr>
          <a:xfrm>
            <a:off x="14930317" y="2413635"/>
            <a:ext cx="1899620" cy="1876667"/>
          </a:xfrm>
          <a:custGeom>
            <a:avLst/>
            <a:gdLst/>
            <a:ahLst/>
            <a:cxnLst/>
            <a:rect l="l" t="t" r="r" b="b"/>
            <a:pathLst>
              <a:path w="1899620" h="1876667">
                <a:moveTo>
                  <a:pt x="0" y="0"/>
                </a:moveTo>
                <a:lnTo>
                  <a:pt x="1899621" y="0"/>
                </a:lnTo>
                <a:lnTo>
                  <a:pt x="1899621" y="1876667"/>
                </a:lnTo>
                <a:lnTo>
                  <a:pt x="0" y="187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a:off x="1028700" y="626321"/>
            <a:ext cx="3336038" cy="1347682"/>
            <a:chOff x="0" y="0"/>
            <a:chExt cx="4448050" cy="1796909"/>
          </a:xfrm>
        </p:grpSpPr>
        <p:sp>
          <p:nvSpPr>
            <p:cNvPr id="11" name="Freeform 11"/>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7" name="Freeform 17"/>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8" name="TextBox 18"/>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9" name="TextBox 19"/>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20" name="TextBox 20"/>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21" name="TextBox 21"/>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22" name="TextBox 22"/>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23" name="TextBox 23"/>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4" name="TextBox 24"/>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5" name="TextBox 25"/>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6" name="TextBox 26"/>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7" name="TextBox 27"/>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8" name="TextBox 28"/>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9" name="TextBox 29"/>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30" name="TextBox 30"/>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31" name="TextBox 31"/>
          <p:cNvSpPr txBox="1"/>
          <p:nvPr/>
        </p:nvSpPr>
        <p:spPr>
          <a:xfrm>
            <a:off x="4039936" y="5958615"/>
            <a:ext cx="13219364" cy="2071520"/>
          </a:xfrm>
          <a:prstGeom prst="rect">
            <a:avLst/>
          </a:prstGeom>
        </p:spPr>
        <p:txBody>
          <a:bodyPr lIns="0" tIns="0" rIns="0" bIns="0" rtlCol="0" anchor="t">
            <a:spAutoFit/>
          </a:bodyPr>
          <a:lstStyle/>
          <a:p>
            <a:pPr algn="l">
              <a:lnSpc>
                <a:spcPts val="4034"/>
              </a:lnSpc>
            </a:pPr>
            <a:r>
              <a:rPr lang="en-US" sz="3080" b="1" spc="-107">
                <a:solidFill>
                  <a:srgbClr val="000000"/>
                </a:solidFill>
                <a:latin typeface="Univers Bold"/>
                <a:ea typeface="Univers Bold"/>
                <a:cs typeface="Univers Bold"/>
                <a:sym typeface="Univers Bold"/>
              </a:rPr>
              <a:t>Recommendations:</a:t>
            </a:r>
          </a:p>
          <a:p>
            <a:pPr marL="665005" lvl="1" indent="-332502" algn="l">
              <a:lnSpc>
                <a:spcPts val="4034"/>
              </a:lnSpc>
              <a:buFont typeface="Arial"/>
              <a:buChar char="•"/>
            </a:pPr>
            <a:r>
              <a:rPr lang="en-US" sz="3080" spc="-107">
                <a:solidFill>
                  <a:srgbClr val="000000"/>
                </a:solidFill>
                <a:latin typeface="Univers"/>
                <a:ea typeface="Univers"/>
                <a:cs typeface="Univers"/>
                <a:sym typeface="Univers"/>
              </a:rPr>
              <a:t>Screen for depression and anxiety - normalize mental health support</a:t>
            </a:r>
          </a:p>
          <a:p>
            <a:pPr marL="665005" lvl="1" indent="-332502" algn="l">
              <a:lnSpc>
                <a:spcPts val="4034"/>
              </a:lnSpc>
              <a:buFont typeface="Arial"/>
              <a:buChar char="•"/>
            </a:pPr>
            <a:r>
              <a:rPr lang="en-US" sz="3080" spc="-107">
                <a:solidFill>
                  <a:srgbClr val="000000"/>
                </a:solidFill>
                <a:latin typeface="Univers"/>
                <a:ea typeface="Univers"/>
                <a:cs typeface="Univers"/>
                <a:sym typeface="Univers"/>
              </a:rPr>
              <a:t>Ask about sexual health and intimacy</a:t>
            </a:r>
          </a:p>
          <a:p>
            <a:pPr marL="665005" lvl="1" indent="-332502" algn="l">
              <a:lnSpc>
                <a:spcPts val="4034"/>
              </a:lnSpc>
              <a:buFont typeface="Arial"/>
              <a:buChar char="•"/>
            </a:pPr>
            <a:r>
              <a:rPr lang="en-US" sz="3080" spc="-107">
                <a:solidFill>
                  <a:srgbClr val="000000"/>
                </a:solidFill>
                <a:latin typeface="Univers"/>
                <a:ea typeface="Univers"/>
                <a:cs typeface="Univers"/>
                <a:sym typeface="Univers"/>
              </a:rPr>
              <a:t>Refer if distress persists</a:t>
            </a:r>
          </a:p>
        </p:txBody>
      </p:sp>
      <p:sp>
        <p:nvSpPr>
          <p:cNvPr id="32" name="Freeform 32"/>
          <p:cNvSpPr/>
          <p:nvPr/>
        </p:nvSpPr>
        <p:spPr>
          <a:xfrm>
            <a:off x="2330396" y="6053865"/>
            <a:ext cx="1312386" cy="1289419"/>
          </a:xfrm>
          <a:custGeom>
            <a:avLst/>
            <a:gdLst/>
            <a:ahLst/>
            <a:cxnLst/>
            <a:rect l="l" t="t" r="r" b="b"/>
            <a:pathLst>
              <a:path w="1312386" h="1289419">
                <a:moveTo>
                  <a:pt x="0" y="0"/>
                </a:moveTo>
                <a:lnTo>
                  <a:pt x="1312386" y="0"/>
                </a:lnTo>
                <a:lnTo>
                  <a:pt x="1312386" y="1289419"/>
                </a:lnTo>
                <a:lnTo>
                  <a:pt x="0" y="12894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3" name="TextBox 33"/>
          <p:cNvSpPr txBox="1"/>
          <p:nvPr/>
        </p:nvSpPr>
        <p:spPr>
          <a:xfrm>
            <a:off x="9284282" y="8913495"/>
            <a:ext cx="7975018" cy="344805"/>
          </a:xfrm>
          <a:prstGeom prst="rect">
            <a:avLst/>
          </a:prstGeom>
        </p:spPr>
        <p:txBody>
          <a:bodyPr lIns="0" tIns="0" rIns="0" bIns="0" rtlCol="0" anchor="t">
            <a:spAutoFit/>
          </a:bodyPr>
          <a:lstStyle/>
          <a:p>
            <a:pPr algn="l">
              <a:lnSpc>
                <a:spcPts val="1200"/>
              </a:lnSpc>
              <a:spcBef>
                <a:spcPct val="0"/>
              </a:spcBef>
            </a:pPr>
            <a:r>
              <a:rPr lang="en-US" sz="1200" spc="-42">
                <a:solidFill>
                  <a:srgbClr val="000000"/>
                </a:solidFill>
                <a:latin typeface="Univers"/>
                <a:ea typeface="Univers"/>
                <a:cs typeface="Univers"/>
                <a:sym typeface="Univers"/>
              </a:rPr>
              <a:t>National Comprehensive Cancer Network (NCCN). NCCN Clinical Practice Guidelines in Oncology (NCCN Guidelines®): Prostate Cancer. Version 2.2025. Plymouth Meeting, PA: National Comprehensive Cancer Network; 2025.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33377" y="2274013"/>
            <a:ext cx="1693501" cy="1280710"/>
          </a:xfrm>
          <a:custGeom>
            <a:avLst/>
            <a:gdLst/>
            <a:ahLst/>
            <a:cxnLst/>
            <a:rect l="l" t="t" r="r" b="b"/>
            <a:pathLst>
              <a:path w="1693501" h="1280710">
                <a:moveTo>
                  <a:pt x="0" y="0"/>
                </a:moveTo>
                <a:lnTo>
                  <a:pt x="1693501" y="0"/>
                </a:lnTo>
                <a:lnTo>
                  <a:pt x="1693501" y="1280710"/>
                </a:lnTo>
                <a:lnTo>
                  <a:pt x="0" y="12807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2407050" y="5149438"/>
            <a:ext cx="4178633" cy="2836247"/>
            <a:chOff x="0" y="0"/>
            <a:chExt cx="5571511" cy="3781663"/>
          </a:xfrm>
        </p:grpSpPr>
        <p:sp>
          <p:nvSpPr>
            <p:cNvPr id="7" name="Freeform 7"/>
            <p:cNvSpPr/>
            <p:nvPr/>
          </p:nvSpPr>
          <p:spPr>
            <a:xfrm>
              <a:off x="3369524" y="1934601"/>
              <a:ext cx="1558764" cy="1558764"/>
            </a:xfrm>
            <a:custGeom>
              <a:avLst/>
              <a:gdLst/>
              <a:ahLst/>
              <a:cxnLst/>
              <a:rect l="l" t="t" r="r" b="b"/>
              <a:pathLst>
                <a:path w="1558764" h="1558764">
                  <a:moveTo>
                    <a:pt x="0" y="0"/>
                  </a:moveTo>
                  <a:lnTo>
                    <a:pt x="1558764" y="0"/>
                  </a:lnTo>
                  <a:lnTo>
                    <a:pt x="1558764" y="1558764"/>
                  </a:lnTo>
                  <a:lnTo>
                    <a:pt x="0" y="15587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0" y="0"/>
              <a:ext cx="5571511" cy="3781663"/>
            </a:xfrm>
            <a:custGeom>
              <a:avLst/>
              <a:gdLst/>
              <a:ahLst/>
              <a:cxnLst/>
              <a:rect l="l" t="t" r="r" b="b"/>
              <a:pathLst>
                <a:path w="5571511" h="3781663">
                  <a:moveTo>
                    <a:pt x="0" y="0"/>
                  </a:moveTo>
                  <a:lnTo>
                    <a:pt x="5571511" y="0"/>
                  </a:lnTo>
                  <a:lnTo>
                    <a:pt x="5571511" y="3781663"/>
                  </a:lnTo>
                  <a:lnTo>
                    <a:pt x="0" y="37816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366477" y="812736"/>
              <a:ext cx="3799936" cy="1713611"/>
            </a:xfrm>
            <a:prstGeom prst="rect">
              <a:avLst/>
            </a:prstGeom>
          </p:spPr>
          <p:txBody>
            <a:bodyPr lIns="0" tIns="0" rIns="0" bIns="0" rtlCol="0" anchor="t">
              <a:spAutoFit/>
            </a:bodyPr>
            <a:lstStyle/>
            <a:p>
              <a:pPr algn="l">
                <a:lnSpc>
                  <a:spcPts val="2571"/>
                </a:lnSpc>
              </a:pPr>
              <a:r>
                <a:rPr lang="en-US" sz="2179" b="1">
                  <a:solidFill>
                    <a:srgbClr val="000000"/>
                  </a:solidFill>
                  <a:latin typeface="Montserrat Ultra-Bold"/>
                  <a:ea typeface="Montserrat Ultra-Bold"/>
                  <a:cs typeface="Montserrat Ultra-Bold"/>
                  <a:sym typeface="Montserrat Ultra-Bold"/>
                </a:rPr>
                <a:t>Does your practice struggle with getting DEXAs paid for?</a:t>
              </a:r>
            </a:p>
          </p:txBody>
        </p:sp>
      </p:grpSp>
      <p:sp>
        <p:nvSpPr>
          <p:cNvPr id="10" name="TextBox 10"/>
          <p:cNvSpPr txBox="1"/>
          <p:nvPr/>
        </p:nvSpPr>
        <p:spPr>
          <a:xfrm>
            <a:off x="8221136" y="1028700"/>
            <a:ext cx="9038164"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Bone Health</a:t>
            </a:r>
          </a:p>
        </p:txBody>
      </p:sp>
      <p:sp>
        <p:nvSpPr>
          <p:cNvPr id="11" name="TextBox 11"/>
          <p:cNvSpPr txBox="1"/>
          <p:nvPr/>
        </p:nvSpPr>
        <p:spPr>
          <a:xfrm>
            <a:off x="1028700" y="3681702"/>
            <a:ext cx="9462306" cy="2025081"/>
          </a:xfrm>
          <a:prstGeom prst="rect">
            <a:avLst/>
          </a:prstGeom>
        </p:spPr>
        <p:txBody>
          <a:bodyPr lIns="0" tIns="0" rIns="0" bIns="0" rtlCol="0" anchor="t">
            <a:spAutoFit/>
          </a:bodyPr>
          <a:lstStyle/>
          <a:p>
            <a:pPr marL="767691" lvl="1" indent="-383846" algn="l">
              <a:lnSpc>
                <a:spcPts val="5262"/>
              </a:lnSpc>
              <a:buFont typeface="Arial"/>
              <a:buChar char="•"/>
            </a:pPr>
            <a:r>
              <a:rPr lang="en-US" sz="3555" spc="-124">
                <a:solidFill>
                  <a:srgbClr val="000000"/>
                </a:solidFill>
                <a:latin typeface="Univers"/>
                <a:ea typeface="Univers"/>
                <a:cs typeface="Univers"/>
                <a:sym typeface="Univers"/>
              </a:rPr>
              <a:t>DEXA if on ADT &gt;12 months </a:t>
            </a:r>
          </a:p>
          <a:p>
            <a:pPr marL="767691" lvl="1" indent="-383846" algn="l">
              <a:lnSpc>
                <a:spcPts val="5262"/>
              </a:lnSpc>
              <a:buFont typeface="Arial"/>
              <a:buChar char="•"/>
            </a:pPr>
            <a:r>
              <a:rPr lang="en-US" sz="3555" spc="-124">
                <a:solidFill>
                  <a:srgbClr val="000000"/>
                </a:solidFill>
                <a:latin typeface="Univers"/>
                <a:ea typeface="Univers"/>
                <a:cs typeface="Univers"/>
                <a:sym typeface="Univers"/>
              </a:rPr>
              <a:t>Calcium/vitamin D </a:t>
            </a:r>
          </a:p>
          <a:p>
            <a:pPr marL="767691" lvl="1" indent="-383846" algn="l">
              <a:lnSpc>
                <a:spcPts val="5262"/>
              </a:lnSpc>
              <a:buFont typeface="Arial"/>
              <a:buChar char="•"/>
            </a:pPr>
            <a:r>
              <a:rPr lang="en-US" sz="3555" spc="-124">
                <a:solidFill>
                  <a:srgbClr val="000000"/>
                </a:solidFill>
                <a:latin typeface="Univers"/>
                <a:ea typeface="Univers"/>
                <a:cs typeface="Univers"/>
                <a:sym typeface="Univers"/>
              </a:rPr>
              <a:t>Bisphosphonate if osteopenia/osteoporosis </a:t>
            </a:r>
          </a:p>
        </p:txBody>
      </p:sp>
      <p:sp>
        <p:nvSpPr>
          <p:cNvPr id="12" name="TextBox 12"/>
          <p:cNvSpPr txBox="1"/>
          <p:nvPr/>
        </p:nvSpPr>
        <p:spPr>
          <a:xfrm>
            <a:off x="1028700" y="2604234"/>
            <a:ext cx="11071234" cy="629793"/>
          </a:xfrm>
          <a:prstGeom prst="rect">
            <a:avLst/>
          </a:prstGeom>
        </p:spPr>
        <p:txBody>
          <a:bodyPr lIns="0" tIns="0" rIns="0" bIns="0" rtlCol="0" anchor="t">
            <a:spAutoFit/>
          </a:bodyPr>
          <a:lstStyle/>
          <a:p>
            <a:pPr algn="l">
              <a:lnSpc>
                <a:spcPts val="4955"/>
              </a:lnSpc>
            </a:pPr>
            <a:r>
              <a:rPr lang="en-US" sz="4200" b="1">
                <a:solidFill>
                  <a:srgbClr val="00136F"/>
                </a:solidFill>
                <a:latin typeface="Montserrat Ultra-Bold"/>
                <a:ea typeface="Montserrat Ultra-Bold"/>
                <a:cs typeface="Montserrat Ultra-Bold"/>
                <a:sym typeface="Montserrat Ultra-Bold"/>
              </a:rPr>
              <a:t>Bone Loss &amp; Screening in PC Survivors</a:t>
            </a:r>
          </a:p>
        </p:txBody>
      </p:sp>
      <p:grpSp>
        <p:nvGrpSpPr>
          <p:cNvPr id="13" name="Group 13"/>
          <p:cNvGrpSpPr/>
          <p:nvPr/>
        </p:nvGrpSpPr>
        <p:grpSpPr>
          <a:xfrm>
            <a:off x="1028700" y="626321"/>
            <a:ext cx="3336038" cy="1347682"/>
            <a:chOff x="0" y="0"/>
            <a:chExt cx="4448050" cy="1796909"/>
          </a:xfrm>
        </p:grpSpPr>
        <p:sp>
          <p:nvSpPr>
            <p:cNvPr id="14" name="Freeform 14"/>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8" name="Freeform 18"/>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Freeform 19"/>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0" name="Freeform 20"/>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1" name="TextBox 21"/>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22" name="TextBox 22"/>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23" name="TextBox 23"/>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24" name="TextBox 24"/>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25" name="TextBox 25"/>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26" name="TextBox 26"/>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7" name="TextBox 27"/>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8" name="TextBox 28"/>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9" name="TextBox 29"/>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30" name="TextBox 30"/>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31" name="TextBox 31"/>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32" name="TextBox 32"/>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33" name="TextBox 33"/>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34" name="TextBox 34"/>
          <p:cNvSpPr txBox="1"/>
          <p:nvPr/>
        </p:nvSpPr>
        <p:spPr>
          <a:xfrm>
            <a:off x="1028700" y="8913495"/>
            <a:ext cx="7975018" cy="344805"/>
          </a:xfrm>
          <a:prstGeom prst="rect">
            <a:avLst/>
          </a:prstGeom>
        </p:spPr>
        <p:txBody>
          <a:bodyPr lIns="0" tIns="0" rIns="0" bIns="0" rtlCol="0" anchor="t">
            <a:spAutoFit/>
          </a:bodyPr>
          <a:lstStyle/>
          <a:p>
            <a:pPr algn="l">
              <a:lnSpc>
                <a:spcPts val="1200"/>
              </a:lnSpc>
              <a:spcBef>
                <a:spcPct val="0"/>
              </a:spcBef>
            </a:pPr>
            <a:r>
              <a:rPr lang="en-US" sz="1200" spc="-42">
                <a:solidFill>
                  <a:srgbClr val="000000"/>
                </a:solidFill>
                <a:latin typeface="Univers"/>
                <a:ea typeface="Univers"/>
                <a:cs typeface="Univers"/>
                <a:sym typeface="Univers"/>
              </a:rPr>
              <a:t>National Comprehensive Cancer Network (NCCN). NCCN Clinical Practice Guidelines in Oncology (NCCN Guidelines®): Prostate Cancer. Version 2.2025. Plymouth Meeting, PA: National Comprehensive Cancer Network; 2025.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5071914" y="3760830"/>
            <a:ext cx="8144173" cy="5497470"/>
          </a:xfrm>
          <a:prstGeom prst="rect">
            <a:avLst/>
          </a:prstGeom>
        </p:spPr>
        <p:txBody>
          <a:bodyPr lIns="0" tIns="0" rIns="0" bIns="0" rtlCol="0" anchor="t">
            <a:spAutoFit/>
          </a:bodyPr>
          <a:lstStyle/>
          <a:p>
            <a:pPr algn="l">
              <a:lnSpc>
                <a:spcPts val="4827"/>
              </a:lnSpc>
            </a:pPr>
            <a:r>
              <a:rPr lang="en-US" sz="2908" b="1" spc="-101">
                <a:solidFill>
                  <a:srgbClr val="000000"/>
                </a:solidFill>
                <a:latin typeface="Univers Bold"/>
                <a:ea typeface="Univers Bold"/>
                <a:cs typeface="Univers Bold"/>
                <a:sym typeface="Univers Bold"/>
              </a:rPr>
              <a:t>Cardiovascular</a:t>
            </a:r>
          </a:p>
          <a:p>
            <a:pPr marL="627911" lvl="1" indent="-313956" algn="l">
              <a:lnSpc>
                <a:spcPts val="4827"/>
              </a:lnSpc>
              <a:buFont typeface="Arial"/>
              <a:buChar char="•"/>
            </a:pPr>
            <a:r>
              <a:rPr lang="en-US" sz="2908" spc="-101">
                <a:solidFill>
                  <a:srgbClr val="000000"/>
                </a:solidFill>
                <a:latin typeface="Univers"/>
                <a:ea typeface="Univers"/>
                <a:cs typeface="Univers"/>
                <a:sym typeface="Univers"/>
              </a:rPr>
              <a:t>Lipids, BP HbA1c as indicated </a:t>
            </a:r>
          </a:p>
          <a:p>
            <a:pPr marL="627911" lvl="1" indent="-313956" algn="l">
              <a:lnSpc>
                <a:spcPts val="4827"/>
              </a:lnSpc>
              <a:buFont typeface="Arial"/>
              <a:buChar char="•"/>
            </a:pPr>
            <a:r>
              <a:rPr lang="en-US" sz="2908" spc="-101">
                <a:solidFill>
                  <a:srgbClr val="000000"/>
                </a:solidFill>
                <a:latin typeface="Univers"/>
                <a:ea typeface="Univers"/>
                <a:cs typeface="Univers"/>
                <a:sym typeface="Univers"/>
              </a:rPr>
              <a:t>Counsel on diet, activity, tobacco cessation</a:t>
            </a:r>
          </a:p>
          <a:p>
            <a:pPr algn="l">
              <a:lnSpc>
                <a:spcPts val="4827"/>
              </a:lnSpc>
            </a:pPr>
            <a:r>
              <a:rPr lang="en-US" sz="2908" b="1" spc="-101">
                <a:solidFill>
                  <a:srgbClr val="000000"/>
                </a:solidFill>
                <a:latin typeface="Univers Bold"/>
                <a:ea typeface="Univers Bold"/>
                <a:cs typeface="Univers Bold"/>
                <a:sym typeface="Univers Bold"/>
              </a:rPr>
              <a:t>Other Screenings</a:t>
            </a:r>
            <a:r>
              <a:rPr lang="en-US" sz="2908" spc="-101">
                <a:solidFill>
                  <a:srgbClr val="000000"/>
                </a:solidFill>
                <a:latin typeface="Univers"/>
                <a:ea typeface="Univers"/>
                <a:cs typeface="Univers"/>
                <a:sym typeface="Univers"/>
              </a:rPr>
              <a:t> </a:t>
            </a:r>
          </a:p>
          <a:p>
            <a:pPr marL="627911" lvl="1" indent="-313956" algn="l">
              <a:lnSpc>
                <a:spcPts val="4827"/>
              </a:lnSpc>
              <a:buFont typeface="Arial"/>
              <a:buChar char="•"/>
            </a:pPr>
            <a:r>
              <a:rPr lang="en-US" sz="2908" spc="-101">
                <a:solidFill>
                  <a:srgbClr val="000000"/>
                </a:solidFill>
                <a:latin typeface="Univers"/>
                <a:ea typeface="Univers"/>
                <a:cs typeface="Univers"/>
                <a:sym typeface="Univers"/>
              </a:rPr>
              <a:t>Age- and risk- appropriate cancer screenings </a:t>
            </a:r>
          </a:p>
          <a:p>
            <a:pPr algn="l">
              <a:lnSpc>
                <a:spcPts val="4827"/>
              </a:lnSpc>
            </a:pPr>
            <a:r>
              <a:rPr lang="en-US" sz="2908" b="1" spc="-101">
                <a:solidFill>
                  <a:srgbClr val="000000"/>
                </a:solidFill>
                <a:latin typeface="Univers Bold"/>
                <a:ea typeface="Univers Bold"/>
                <a:cs typeface="Univers Bold"/>
                <a:sym typeface="Univers Bold"/>
              </a:rPr>
              <a:t>Immunizations</a:t>
            </a:r>
          </a:p>
          <a:p>
            <a:pPr marL="627911" lvl="1" indent="-313956" algn="l">
              <a:lnSpc>
                <a:spcPts val="4827"/>
              </a:lnSpc>
              <a:buFont typeface="Arial"/>
              <a:buChar char="•"/>
            </a:pPr>
            <a:r>
              <a:rPr lang="en-US" sz="2908" spc="-101">
                <a:solidFill>
                  <a:srgbClr val="000000"/>
                </a:solidFill>
                <a:latin typeface="Univers"/>
                <a:ea typeface="Univers"/>
                <a:cs typeface="Univers"/>
                <a:sym typeface="Univers"/>
              </a:rPr>
              <a:t>Flu, COVID, shingles, pneumococcal </a:t>
            </a:r>
          </a:p>
          <a:p>
            <a:pPr algn="l">
              <a:lnSpc>
                <a:spcPts val="4827"/>
              </a:lnSpc>
            </a:pPr>
            <a:r>
              <a:rPr lang="en-US" sz="2908" b="1" spc="-101">
                <a:solidFill>
                  <a:srgbClr val="000000"/>
                </a:solidFill>
                <a:latin typeface="Univers Bold"/>
                <a:ea typeface="Univers Bold"/>
                <a:cs typeface="Univers Bold"/>
                <a:sym typeface="Univers Bold"/>
              </a:rPr>
              <a:t>Psychosocial Support </a:t>
            </a:r>
          </a:p>
          <a:p>
            <a:pPr marL="627911" lvl="1" indent="-313956" algn="l">
              <a:lnSpc>
                <a:spcPts val="4827"/>
              </a:lnSpc>
              <a:buFont typeface="Arial"/>
              <a:buChar char="•"/>
            </a:pPr>
            <a:r>
              <a:rPr lang="en-US" sz="2908" spc="-101">
                <a:solidFill>
                  <a:srgbClr val="000000"/>
                </a:solidFill>
                <a:latin typeface="Univers"/>
                <a:ea typeface="Univers"/>
                <a:cs typeface="Univers"/>
                <a:sym typeface="Univers"/>
              </a:rPr>
              <a:t>Depression/Distress screening (PHQ-9, GAD-7)</a:t>
            </a:r>
          </a:p>
        </p:txBody>
      </p:sp>
      <p:sp>
        <p:nvSpPr>
          <p:cNvPr id="6" name="Freeform 6"/>
          <p:cNvSpPr/>
          <p:nvPr/>
        </p:nvSpPr>
        <p:spPr>
          <a:xfrm>
            <a:off x="14899278" y="2411340"/>
            <a:ext cx="1961699" cy="1999184"/>
          </a:xfrm>
          <a:custGeom>
            <a:avLst/>
            <a:gdLst/>
            <a:ahLst/>
            <a:cxnLst/>
            <a:rect l="l" t="t" r="r" b="b"/>
            <a:pathLst>
              <a:path w="1961699" h="1999184">
                <a:moveTo>
                  <a:pt x="0" y="0"/>
                </a:moveTo>
                <a:lnTo>
                  <a:pt x="1961699" y="0"/>
                </a:lnTo>
                <a:lnTo>
                  <a:pt x="1961699" y="1999184"/>
                </a:lnTo>
                <a:lnTo>
                  <a:pt x="0" y="19991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1028700" y="626321"/>
            <a:ext cx="3336038" cy="1347682"/>
            <a:chOff x="0" y="0"/>
            <a:chExt cx="4448050" cy="1796909"/>
          </a:xfrm>
        </p:grpSpPr>
        <p:sp>
          <p:nvSpPr>
            <p:cNvPr id="8" name="Freeform 8"/>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TextBox 15"/>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6" name="TextBox 16"/>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7" name="TextBox 17"/>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8" name="TextBox 18"/>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9" name="TextBox 19"/>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20" name="TextBox 20"/>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1" name="TextBox 21"/>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3" name="TextBox 23"/>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4" name="TextBox 24"/>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5" name="TextBox 25"/>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6" name="TextBox 26"/>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7" name="TextBox 27"/>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8" name="Freeform 28"/>
          <p:cNvSpPr/>
          <p:nvPr/>
        </p:nvSpPr>
        <p:spPr>
          <a:xfrm rot="-4227166">
            <a:off x="1880040" y="3762058"/>
            <a:ext cx="2513057" cy="2478503"/>
          </a:xfrm>
          <a:custGeom>
            <a:avLst/>
            <a:gdLst/>
            <a:ahLst/>
            <a:cxnLst/>
            <a:rect l="l" t="t" r="r" b="b"/>
            <a:pathLst>
              <a:path w="2513057" h="2478503">
                <a:moveTo>
                  <a:pt x="0" y="0"/>
                </a:moveTo>
                <a:lnTo>
                  <a:pt x="2513057" y="0"/>
                </a:lnTo>
                <a:lnTo>
                  <a:pt x="2513057" y="2478503"/>
                </a:lnTo>
                <a:lnTo>
                  <a:pt x="0" y="24785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9" name="TextBox 29"/>
          <p:cNvSpPr txBox="1"/>
          <p:nvPr/>
        </p:nvSpPr>
        <p:spPr>
          <a:xfrm>
            <a:off x="8221136" y="1028700"/>
            <a:ext cx="9038164" cy="1085850"/>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Preventive &amp; Health Maintenance </a:t>
            </a:r>
          </a:p>
          <a:p>
            <a:pPr algn="r">
              <a:lnSpc>
                <a:spcPts val="4320"/>
              </a:lnSpc>
            </a:pPr>
            <a:endParaRPr lang="en-US" sz="3600" b="1">
              <a:solidFill>
                <a:srgbClr val="101010"/>
              </a:solidFill>
              <a:latin typeface="Montserrat Bold"/>
              <a:ea typeface="Montserrat Bold"/>
              <a:cs typeface="Montserrat Bold"/>
              <a:sym typeface="Montserrat Bold"/>
            </a:endParaRPr>
          </a:p>
        </p:txBody>
      </p:sp>
      <p:sp>
        <p:nvSpPr>
          <p:cNvPr id="30" name="TextBox 30"/>
          <p:cNvSpPr txBox="1"/>
          <p:nvPr/>
        </p:nvSpPr>
        <p:spPr>
          <a:xfrm>
            <a:off x="1028700" y="2881723"/>
            <a:ext cx="7392222"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Keep doing these things!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739794"/>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0588446" y="1025419"/>
            <a:ext cx="6670854"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Survivorship Care</a:t>
            </a:r>
          </a:p>
        </p:txBody>
      </p:sp>
      <p:sp>
        <p:nvSpPr>
          <p:cNvPr id="6" name="TextBox 6"/>
          <p:cNvSpPr txBox="1"/>
          <p:nvPr/>
        </p:nvSpPr>
        <p:spPr>
          <a:xfrm>
            <a:off x="1803794" y="3938191"/>
            <a:ext cx="13461345" cy="3641511"/>
          </a:xfrm>
          <a:prstGeom prst="rect">
            <a:avLst/>
          </a:prstGeom>
        </p:spPr>
        <p:txBody>
          <a:bodyPr lIns="0" tIns="0" rIns="0" bIns="0" rtlCol="0" anchor="t">
            <a:spAutoFit/>
          </a:bodyPr>
          <a:lstStyle/>
          <a:p>
            <a:pPr marL="671755" lvl="1" indent="-335877" algn="l">
              <a:lnSpc>
                <a:spcPts val="4791"/>
              </a:lnSpc>
              <a:buFont typeface="Arial"/>
              <a:buChar char="•"/>
            </a:pPr>
            <a:r>
              <a:rPr lang="en-US" sz="3111" b="1" spc="-108">
                <a:solidFill>
                  <a:srgbClr val="000000"/>
                </a:solidFill>
                <a:latin typeface="Univers Bold"/>
                <a:ea typeface="Univers Bold"/>
                <a:cs typeface="Univers Bold"/>
                <a:sym typeface="Univers Bold"/>
              </a:rPr>
              <a:t>Document </a:t>
            </a:r>
            <a:r>
              <a:rPr lang="en-US" sz="3111" spc="-108">
                <a:solidFill>
                  <a:srgbClr val="000000"/>
                </a:solidFill>
                <a:latin typeface="Univers"/>
                <a:ea typeface="Univers"/>
                <a:cs typeface="Univers"/>
                <a:sym typeface="Univers"/>
              </a:rPr>
              <a:t>diagnosis in Problem List, tx received, current therapy status (e.g., watchful waiting vs. active surveillance) </a:t>
            </a:r>
          </a:p>
          <a:p>
            <a:pPr marL="671755" lvl="1" indent="-335877" algn="l">
              <a:lnSpc>
                <a:spcPts val="4791"/>
              </a:lnSpc>
              <a:buFont typeface="Arial"/>
              <a:buChar char="•"/>
            </a:pPr>
            <a:r>
              <a:rPr lang="en-US" sz="3111" b="1" spc="-108">
                <a:solidFill>
                  <a:srgbClr val="000000"/>
                </a:solidFill>
                <a:latin typeface="Univers Bold"/>
                <a:ea typeface="Univers Bold"/>
                <a:cs typeface="Univers Bold"/>
                <a:sym typeface="Univers Bold"/>
              </a:rPr>
              <a:t>Define roles:</a:t>
            </a:r>
            <a:r>
              <a:rPr lang="en-US" sz="3111" spc="-108">
                <a:solidFill>
                  <a:srgbClr val="000000"/>
                </a:solidFill>
                <a:latin typeface="Univers"/>
                <a:ea typeface="Univers"/>
                <a:cs typeface="Univers"/>
                <a:sym typeface="Univers"/>
              </a:rPr>
              <a:t> PCP vs oncology</a:t>
            </a:r>
          </a:p>
          <a:p>
            <a:pPr marL="671755" lvl="1" indent="-335877" algn="l">
              <a:lnSpc>
                <a:spcPts val="4791"/>
              </a:lnSpc>
              <a:buFont typeface="Arial"/>
              <a:buChar char="•"/>
            </a:pPr>
            <a:r>
              <a:rPr lang="en-US" sz="3111" b="1" spc="-108">
                <a:solidFill>
                  <a:srgbClr val="000000"/>
                </a:solidFill>
                <a:latin typeface="Univers Bold"/>
                <a:ea typeface="Univers Bold"/>
                <a:cs typeface="Univers Bold"/>
                <a:sym typeface="Univers Bold"/>
              </a:rPr>
              <a:t>Refer to </a:t>
            </a:r>
            <a:r>
              <a:rPr lang="en-US" sz="3111" spc="-108">
                <a:solidFill>
                  <a:srgbClr val="000000"/>
                </a:solidFill>
                <a:latin typeface="Univers"/>
                <a:ea typeface="Univers"/>
                <a:cs typeface="Univers"/>
                <a:sym typeface="Univers"/>
              </a:rPr>
              <a:t>pelvic floor PT, urology, dietitian, behavioral health</a:t>
            </a:r>
          </a:p>
          <a:p>
            <a:pPr marL="671755" lvl="1" indent="-335877" algn="l">
              <a:lnSpc>
                <a:spcPts val="4791"/>
              </a:lnSpc>
              <a:buFont typeface="Arial"/>
              <a:buChar char="•"/>
            </a:pPr>
            <a:r>
              <a:rPr lang="en-US" sz="3111" b="1" spc="-108">
                <a:solidFill>
                  <a:srgbClr val="000000"/>
                </a:solidFill>
                <a:latin typeface="Univers Bold"/>
                <a:ea typeface="Univers Bold"/>
                <a:cs typeface="Univers Bold"/>
                <a:sym typeface="Univers Bold"/>
              </a:rPr>
              <a:t>Use EHR tools</a:t>
            </a:r>
            <a:r>
              <a:rPr lang="en-US" sz="3111" spc="-108">
                <a:solidFill>
                  <a:srgbClr val="000000"/>
                </a:solidFill>
                <a:latin typeface="Univers"/>
                <a:ea typeface="Univers"/>
                <a:cs typeface="Univers"/>
                <a:sym typeface="Univers"/>
              </a:rPr>
              <a:t> (prompts for PSA, bone health, CVD risk on ADT)</a:t>
            </a:r>
          </a:p>
          <a:p>
            <a:pPr marL="671755" lvl="1" indent="-335877" algn="l">
              <a:lnSpc>
                <a:spcPts val="4791"/>
              </a:lnSpc>
              <a:buFont typeface="Arial"/>
              <a:buChar char="•"/>
            </a:pPr>
            <a:r>
              <a:rPr lang="en-US" sz="3111" b="1" spc="-108">
                <a:solidFill>
                  <a:srgbClr val="000000"/>
                </a:solidFill>
                <a:latin typeface="Univers Bold"/>
                <a:ea typeface="Univers Bold"/>
                <a:cs typeface="Univers Bold"/>
                <a:sym typeface="Univers Bold"/>
              </a:rPr>
              <a:t>Address</a:t>
            </a:r>
            <a:r>
              <a:rPr lang="en-US" sz="3111" spc="-108">
                <a:solidFill>
                  <a:srgbClr val="000000"/>
                </a:solidFill>
                <a:latin typeface="Univers"/>
                <a:ea typeface="Univers"/>
                <a:cs typeface="Univers"/>
                <a:sym typeface="Univers"/>
              </a:rPr>
              <a:t> sexual health (open questions or validated tools) </a:t>
            </a:r>
          </a:p>
        </p:txBody>
      </p:sp>
      <p:sp>
        <p:nvSpPr>
          <p:cNvPr id="7" name="Freeform 7"/>
          <p:cNvSpPr/>
          <p:nvPr/>
        </p:nvSpPr>
        <p:spPr>
          <a:xfrm>
            <a:off x="15265139" y="2315517"/>
            <a:ext cx="1229978" cy="1253481"/>
          </a:xfrm>
          <a:custGeom>
            <a:avLst/>
            <a:gdLst/>
            <a:ahLst/>
            <a:cxnLst/>
            <a:rect l="l" t="t" r="r" b="b"/>
            <a:pathLst>
              <a:path w="1229978" h="1253481">
                <a:moveTo>
                  <a:pt x="0" y="0"/>
                </a:moveTo>
                <a:lnTo>
                  <a:pt x="1229978" y="0"/>
                </a:lnTo>
                <a:lnTo>
                  <a:pt x="1229978" y="1253481"/>
                </a:lnTo>
                <a:lnTo>
                  <a:pt x="0" y="12534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1028700" y="2824843"/>
            <a:ext cx="7988925"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Planning &amp; Documentation</a:t>
            </a:r>
          </a:p>
        </p:txBody>
      </p:sp>
      <p:sp>
        <p:nvSpPr>
          <p:cNvPr id="9" name="TextBox 9"/>
          <p:cNvSpPr txBox="1"/>
          <p:nvPr/>
        </p:nvSpPr>
        <p:spPr>
          <a:xfrm>
            <a:off x="12776200" y="8739505"/>
            <a:ext cx="4498044" cy="518795"/>
          </a:xfrm>
          <a:prstGeom prst="rect">
            <a:avLst/>
          </a:prstGeom>
        </p:spPr>
        <p:txBody>
          <a:bodyPr lIns="0" tIns="0" rIns="0" bIns="0" rtlCol="0" anchor="t">
            <a:spAutoFit/>
          </a:bodyPr>
          <a:lstStyle/>
          <a:p>
            <a:pPr algn="l">
              <a:lnSpc>
                <a:spcPts val="1299"/>
              </a:lnSpc>
              <a:spcBef>
                <a:spcPct val="0"/>
              </a:spcBef>
            </a:pPr>
            <a:r>
              <a:rPr lang="en-US" sz="1299" spc="-45">
                <a:solidFill>
                  <a:srgbClr val="000000"/>
                </a:solidFill>
                <a:latin typeface="Univers"/>
                <a:ea typeface="Univers"/>
                <a:cs typeface="Univers"/>
                <a:sym typeface="Univers"/>
              </a:rPr>
              <a:t>NCCN Guidelines Version 2.2025. Cancer-Related Fatigue</a:t>
            </a:r>
          </a:p>
          <a:p>
            <a:pPr algn="l">
              <a:lnSpc>
                <a:spcPts val="1299"/>
              </a:lnSpc>
              <a:spcBef>
                <a:spcPct val="0"/>
              </a:spcBef>
            </a:pPr>
            <a:r>
              <a:rPr lang="en-US" sz="1299" spc="-45">
                <a:solidFill>
                  <a:srgbClr val="000000"/>
                </a:solidFill>
                <a:latin typeface="Univers"/>
                <a:ea typeface="Univers"/>
                <a:cs typeface="Univers"/>
                <a:sym typeface="Univers"/>
              </a:rPr>
              <a:t> </a:t>
            </a:r>
          </a:p>
          <a:p>
            <a:pPr algn="l">
              <a:lnSpc>
                <a:spcPts val="1299"/>
              </a:lnSpc>
              <a:spcBef>
                <a:spcPct val="0"/>
              </a:spcBef>
            </a:pPr>
            <a:r>
              <a:rPr lang="en-US" sz="1299" spc="-45">
                <a:solidFill>
                  <a:srgbClr val="000000"/>
                </a:solidFill>
                <a:latin typeface="Univers"/>
                <a:ea typeface="Univers"/>
                <a:cs typeface="Univers"/>
                <a:sym typeface="Univers"/>
              </a:rPr>
              <a:t>NCCN Guidelines Version 2.2025. Distress Management</a:t>
            </a:r>
          </a:p>
        </p:txBody>
      </p:sp>
      <p:grpSp>
        <p:nvGrpSpPr>
          <p:cNvPr id="10" name="Group 10"/>
          <p:cNvGrpSpPr/>
          <p:nvPr/>
        </p:nvGrpSpPr>
        <p:grpSpPr>
          <a:xfrm>
            <a:off x="1028700" y="626321"/>
            <a:ext cx="3336038" cy="1347682"/>
            <a:chOff x="0" y="0"/>
            <a:chExt cx="4448050" cy="1796909"/>
          </a:xfrm>
        </p:grpSpPr>
        <p:sp>
          <p:nvSpPr>
            <p:cNvPr id="11" name="Freeform 11"/>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7" name="Freeform 17"/>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8" name="TextBox 18"/>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9" name="TextBox 19"/>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20" name="TextBox 20"/>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21" name="TextBox 21"/>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22" name="TextBox 22"/>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23" name="TextBox 23"/>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4" name="TextBox 24"/>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5" name="TextBox 25"/>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6" name="TextBox 26"/>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7" name="TextBox 27"/>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8" name="TextBox 28"/>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9" name="TextBox 29"/>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30" name="TextBox 30"/>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F7C52-4A48-18DB-AFEC-020EBE0624A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E23439B-02C6-A842-EB5D-647AB07343BB}"/>
              </a:ext>
            </a:extLst>
          </p:cNvPr>
          <p:cNvGrpSpPr/>
          <p:nvPr/>
        </p:nvGrpSpPr>
        <p:grpSpPr>
          <a:xfrm>
            <a:off x="14500955" y="1739794"/>
            <a:ext cx="2758345" cy="245871"/>
            <a:chOff x="0" y="0"/>
            <a:chExt cx="726478" cy="64756"/>
          </a:xfrm>
        </p:grpSpPr>
        <p:sp>
          <p:nvSpPr>
            <p:cNvPr id="3" name="Freeform 3">
              <a:extLst>
                <a:ext uri="{FF2B5EF4-FFF2-40B4-BE49-F238E27FC236}">
                  <a16:creationId xmlns:a16="http://schemas.microsoft.com/office/drawing/2014/main" id="{807BA1FF-859B-7A69-415B-0ECBCF0B231E}"/>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a:extLst>
                <a:ext uri="{FF2B5EF4-FFF2-40B4-BE49-F238E27FC236}">
                  <a16:creationId xmlns:a16="http://schemas.microsoft.com/office/drawing/2014/main" id="{E6BB26ED-C6BC-79D3-5157-EBD83053A4DF}"/>
                </a:ext>
              </a:extLst>
            </p:cNvPr>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619DB10A-5DE0-4131-FFF2-A9992A1C21CF}"/>
              </a:ext>
            </a:extLst>
          </p:cNvPr>
          <p:cNvSpPr txBox="1"/>
          <p:nvPr/>
        </p:nvSpPr>
        <p:spPr>
          <a:xfrm>
            <a:off x="10588446" y="1025419"/>
            <a:ext cx="6670854"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Survivorship Care</a:t>
            </a:r>
          </a:p>
        </p:txBody>
      </p:sp>
      <p:sp>
        <p:nvSpPr>
          <p:cNvPr id="7" name="Freeform 7">
            <a:extLst>
              <a:ext uri="{FF2B5EF4-FFF2-40B4-BE49-F238E27FC236}">
                <a16:creationId xmlns:a16="http://schemas.microsoft.com/office/drawing/2014/main" id="{53E7FFF6-DC82-C855-15D7-7C44FCE94AD9}"/>
              </a:ext>
            </a:extLst>
          </p:cNvPr>
          <p:cNvSpPr/>
          <p:nvPr/>
        </p:nvSpPr>
        <p:spPr>
          <a:xfrm>
            <a:off x="15265139" y="2315517"/>
            <a:ext cx="1229978" cy="1253481"/>
          </a:xfrm>
          <a:custGeom>
            <a:avLst/>
            <a:gdLst/>
            <a:ahLst/>
            <a:cxnLst/>
            <a:rect l="l" t="t" r="r" b="b"/>
            <a:pathLst>
              <a:path w="1229978" h="1253481">
                <a:moveTo>
                  <a:pt x="0" y="0"/>
                </a:moveTo>
                <a:lnTo>
                  <a:pt x="1229978" y="0"/>
                </a:lnTo>
                <a:lnTo>
                  <a:pt x="1229978" y="1253481"/>
                </a:lnTo>
                <a:lnTo>
                  <a:pt x="0" y="12534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a:extLst>
              <a:ext uri="{FF2B5EF4-FFF2-40B4-BE49-F238E27FC236}">
                <a16:creationId xmlns:a16="http://schemas.microsoft.com/office/drawing/2014/main" id="{00A25F57-CEAE-A7F2-BA31-4223FBC20CB6}"/>
              </a:ext>
            </a:extLst>
          </p:cNvPr>
          <p:cNvSpPr txBox="1"/>
          <p:nvPr/>
        </p:nvSpPr>
        <p:spPr>
          <a:xfrm>
            <a:off x="1441450" y="2570843"/>
            <a:ext cx="10243175" cy="508152"/>
          </a:xfrm>
          <a:prstGeom prst="rect">
            <a:avLst/>
          </a:prstGeom>
        </p:spPr>
        <p:txBody>
          <a:bodyPr wrap="square" lIns="0" tIns="0" rIns="0" bIns="0" rtlCol="0" anchor="t">
            <a:spAutoFit/>
          </a:bodyPr>
          <a:lstStyle/>
          <a:p>
            <a:pPr>
              <a:lnSpc>
                <a:spcPts val="3947"/>
              </a:lnSpc>
            </a:pPr>
            <a:r>
              <a:rPr lang="en-US" sz="4200" b="1" dirty="0">
                <a:solidFill>
                  <a:srgbClr val="00136F"/>
                </a:solidFill>
                <a:latin typeface="Montserrat Ultra-Bold"/>
                <a:sym typeface="Montserrat Ultra-Bold"/>
              </a:rPr>
              <a:t>PC Survivorship Clinic Checklist</a:t>
            </a:r>
            <a:r>
              <a:rPr lang="en-US" dirty="0">
                <a:solidFill>
                  <a:srgbClr val="000000"/>
                </a:solidFill>
                <a:latin typeface="Calibri"/>
                <a:ea typeface="Calibri"/>
                <a:cs typeface="Calibri"/>
                <a:sym typeface="Montserrat Ultra-Bold"/>
              </a:rPr>
              <a:t> </a:t>
            </a:r>
            <a:endParaRPr lang="en-US" dirty="0"/>
          </a:p>
        </p:txBody>
      </p:sp>
      <p:sp>
        <p:nvSpPr>
          <p:cNvPr id="9" name="TextBox 9">
            <a:extLst>
              <a:ext uri="{FF2B5EF4-FFF2-40B4-BE49-F238E27FC236}">
                <a16:creationId xmlns:a16="http://schemas.microsoft.com/office/drawing/2014/main" id="{84360BC0-CDF8-DC26-3DDB-370EDD158A5D}"/>
              </a:ext>
            </a:extLst>
          </p:cNvPr>
          <p:cNvSpPr txBox="1"/>
          <p:nvPr/>
        </p:nvSpPr>
        <p:spPr>
          <a:xfrm>
            <a:off x="12776200" y="9215755"/>
            <a:ext cx="4498044" cy="518795"/>
          </a:xfrm>
          <a:prstGeom prst="rect">
            <a:avLst/>
          </a:prstGeom>
        </p:spPr>
        <p:txBody>
          <a:bodyPr lIns="0" tIns="0" rIns="0" bIns="0" rtlCol="0" anchor="t">
            <a:spAutoFit/>
          </a:bodyPr>
          <a:lstStyle/>
          <a:p>
            <a:pPr algn="l">
              <a:lnSpc>
                <a:spcPts val="1299"/>
              </a:lnSpc>
              <a:spcBef>
                <a:spcPct val="0"/>
              </a:spcBef>
            </a:pPr>
            <a:r>
              <a:rPr lang="en-US" sz="1299" spc="-45">
                <a:solidFill>
                  <a:srgbClr val="000000"/>
                </a:solidFill>
                <a:latin typeface="Univers"/>
                <a:ea typeface="Univers"/>
                <a:cs typeface="Univers"/>
                <a:sym typeface="Univers"/>
              </a:rPr>
              <a:t>NCCN Guidelines Version 2.2025. Cancer-Related Fatigue</a:t>
            </a:r>
          </a:p>
          <a:p>
            <a:pPr algn="l">
              <a:lnSpc>
                <a:spcPts val="1299"/>
              </a:lnSpc>
              <a:spcBef>
                <a:spcPct val="0"/>
              </a:spcBef>
            </a:pPr>
            <a:r>
              <a:rPr lang="en-US" sz="1299" spc="-45">
                <a:solidFill>
                  <a:srgbClr val="000000"/>
                </a:solidFill>
                <a:latin typeface="Univers"/>
                <a:ea typeface="Univers"/>
                <a:cs typeface="Univers"/>
                <a:sym typeface="Univers"/>
              </a:rPr>
              <a:t> </a:t>
            </a:r>
          </a:p>
          <a:p>
            <a:pPr algn="l">
              <a:lnSpc>
                <a:spcPts val="1299"/>
              </a:lnSpc>
              <a:spcBef>
                <a:spcPct val="0"/>
              </a:spcBef>
            </a:pPr>
            <a:r>
              <a:rPr lang="en-US" sz="1299" spc="-45">
                <a:solidFill>
                  <a:srgbClr val="000000"/>
                </a:solidFill>
                <a:latin typeface="Univers"/>
                <a:ea typeface="Univers"/>
                <a:cs typeface="Univers"/>
                <a:sym typeface="Univers"/>
              </a:rPr>
              <a:t>NCCN Guidelines Version 2.2025. Distress Management</a:t>
            </a:r>
          </a:p>
        </p:txBody>
      </p:sp>
      <p:grpSp>
        <p:nvGrpSpPr>
          <p:cNvPr id="10" name="Group 10">
            <a:extLst>
              <a:ext uri="{FF2B5EF4-FFF2-40B4-BE49-F238E27FC236}">
                <a16:creationId xmlns:a16="http://schemas.microsoft.com/office/drawing/2014/main" id="{EC7AF55C-9B09-531E-7751-0763C2FA1CB7}"/>
              </a:ext>
            </a:extLst>
          </p:cNvPr>
          <p:cNvGrpSpPr/>
          <p:nvPr/>
        </p:nvGrpSpPr>
        <p:grpSpPr>
          <a:xfrm>
            <a:off x="1028700" y="626321"/>
            <a:ext cx="3336038" cy="1347682"/>
            <a:chOff x="0" y="0"/>
            <a:chExt cx="4448050" cy="1796909"/>
          </a:xfrm>
        </p:grpSpPr>
        <p:sp>
          <p:nvSpPr>
            <p:cNvPr id="11" name="Freeform 11">
              <a:extLst>
                <a:ext uri="{FF2B5EF4-FFF2-40B4-BE49-F238E27FC236}">
                  <a16:creationId xmlns:a16="http://schemas.microsoft.com/office/drawing/2014/main" id="{8D951CBD-6AB7-E5C3-4B4A-2858F9AC7C07}"/>
                </a:ext>
              </a:extLst>
            </p:cNvPr>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a:extLst>
                <a:ext uri="{FF2B5EF4-FFF2-40B4-BE49-F238E27FC236}">
                  <a16:creationId xmlns:a16="http://schemas.microsoft.com/office/drawing/2014/main" id="{DD627748-45D1-8670-AE96-169E7AE1FA21}"/>
                </a:ext>
              </a:extLst>
            </p:cNvPr>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a:extLst>
                <a:ext uri="{FF2B5EF4-FFF2-40B4-BE49-F238E27FC236}">
                  <a16:creationId xmlns:a16="http://schemas.microsoft.com/office/drawing/2014/main" id="{CD5FF72F-1CB7-5477-7EF0-AF2349CA26AC}"/>
                </a:ext>
              </a:extLst>
            </p:cNvPr>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a:extLst>
                <a:ext uri="{FF2B5EF4-FFF2-40B4-BE49-F238E27FC236}">
                  <a16:creationId xmlns:a16="http://schemas.microsoft.com/office/drawing/2014/main" id="{6422EC36-3AA5-8CF9-A6F8-C824F4BD6BD5}"/>
                </a:ext>
              </a:extLst>
            </p:cNvPr>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a:extLst>
                <a:ext uri="{FF2B5EF4-FFF2-40B4-BE49-F238E27FC236}">
                  <a16:creationId xmlns:a16="http://schemas.microsoft.com/office/drawing/2014/main" id="{60ECB120-593D-E95B-74D4-2057749312BE}"/>
                </a:ext>
              </a:extLst>
            </p:cNvPr>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a:extLst>
                <a:ext uri="{FF2B5EF4-FFF2-40B4-BE49-F238E27FC236}">
                  <a16:creationId xmlns:a16="http://schemas.microsoft.com/office/drawing/2014/main" id="{98395DF7-EFBD-1820-85BF-4E09C9DDDBBE}"/>
                </a:ext>
              </a:extLst>
            </p:cNvPr>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7" name="Freeform 17">
              <a:extLst>
                <a:ext uri="{FF2B5EF4-FFF2-40B4-BE49-F238E27FC236}">
                  <a16:creationId xmlns:a16="http://schemas.microsoft.com/office/drawing/2014/main" id="{B001A02B-A13E-D250-7C6A-AA39A4BC9159}"/>
                </a:ext>
              </a:extLst>
            </p:cNvPr>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8" name="TextBox 18">
              <a:extLst>
                <a:ext uri="{FF2B5EF4-FFF2-40B4-BE49-F238E27FC236}">
                  <a16:creationId xmlns:a16="http://schemas.microsoft.com/office/drawing/2014/main" id="{E7EA15B5-33F6-6CD3-89D2-05D7F39D3738}"/>
                </a:ext>
              </a:extLst>
            </p:cNvPr>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9" name="TextBox 19">
              <a:extLst>
                <a:ext uri="{FF2B5EF4-FFF2-40B4-BE49-F238E27FC236}">
                  <a16:creationId xmlns:a16="http://schemas.microsoft.com/office/drawing/2014/main" id="{320C6D4A-1BF1-C4BD-DCFF-6707C9418EDF}"/>
                </a:ext>
              </a:extLst>
            </p:cNvPr>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20" name="TextBox 20">
              <a:extLst>
                <a:ext uri="{FF2B5EF4-FFF2-40B4-BE49-F238E27FC236}">
                  <a16:creationId xmlns:a16="http://schemas.microsoft.com/office/drawing/2014/main" id="{B62811A8-C2D2-5A34-B998-1C0CF2D7D53E}"/>
                </a:ext>
              </a:extLst>
            </p:cNvPr>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21" name="TextBox 21">
              <a:extLst>
                <a:ext uri="{FF2B5EF4-FFF2-40B4-BE49-F238E27FC236}">
                  <a16:creationId xmlns:a16="http://schemas.microsoft.com/office/drawing/2014/main" id="{B562005A-279C-3330-7353-0F81EC0D46FF}"/>
                </a:ext>
              </a:extLst>
            </p:cNvPr>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22" name="TextBox 22">
              <a:extLst>
                <a:ext uri="{FF2B5EF4-FFF2-40B4-BE49-F238E27FC236}">
                  <a16:creationId xmlns:a16="http://schemas.microsoft.com/office/drawing/2014/main" id="{3DB4615E-FD7C-CDDD-03F4-5DE69840EB2F}"/>
                </a:ext>
              </a:extLst>
            </p:cNvPr>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23" name="TextBox 23">
              <a:extLst>
                <a:ext uri="{FF2B5EF4-FFF2-40B4-BE49-F238E27FC236}">
                  <a16:creationId xmlns:a16="http://schemas.microsoft.com/office/drawing/2014/main" id="{12BB6AA7-E87C-1DC4-22C3-08925CEF2D62}"/>
                </a:ext>
              </a:extLst>
            </p:cNvPr>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4" name="TextBox 24">
              <a:extLst>
                <a:ext uri="{FF2B5EF4-FFF2-40B4-BE49-F238E27FC236}">
                  <a16:creationId xmlns:a16="http://schemas.microsoft.com/office/drawing/2014/main" id="{BC2CC36C-BBD5-2561-6149-2036C1FC3032}"/>
                </a:ext>
              </a:extLst>
            </p:cNvPr>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5" name="TextBox 25">
              <a:extLst>
                <a:ext uri="{FF2B5EF4-FFF2-40B4-BE49-F238E27FC236}">
                  <a16:creationId xmlns:a16="http://schemas.microsoft.com/office/drawing/2014/main" id="{6ACC36A1-CA3F-6742-7C6E-E2384AB447C6}"/>
                </a:ext>
              </a:extLst>
            </p:cNvPr>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6" name="TextBox 26">
              <a:extLst>
                <a:ext uri="{FF2B5EF4-FFF2-40B4-BE49-F238E27FC236}">
                  <a16:creationId xmlns:a16="http://schemas.microsoft.com/office/drawing/2014/main" id="{614A58A2-253B-4DED-A030-F0BFE5A8C2CE}"/>
                </a:ext>
              </a:extLst>
            </p:cNvPr>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7" name="TextBox 27">
              <a:extLst>
                <a:ext uri="{FF2B5EF4-FFF2-40B4-BE49-F238E27FC236}">
                  <a16:creationId xmlns:a16="http://schemas.microsoft.com/office/drawing/2014/main" id="{7749CA1E-334D-F539-3B22-65D78F7D0EBC}"/>
                </a:ext>
              </a:extLst>
            </p:cNvPr>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8" name="TextBox 28">
              <a:extLst>
                <a:ext uri="{FF2B5EF4-FFF2-40B4-BE49-F238E27FC236}">
                  <a16:creationId xmlns:a16="http://schemas.microsoft.com/office/drawing/2014/main" id="{AE535BF5-CBFA-52CE-5C9E-42AE6B21B627}"/>
                </a:ext>
              </a:extLst>
            </p:cNvPr>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9" name="TextBox 29">
              <a:extLst>
                <a:ext uri="{FF2B5EF4-FFF2-40B4-BE49-F238E27FC236}">
                  <a16:creationId xmlns:a16="http://schemas.microsoft.com/office/drawing/2014/main" id="{EB5BED81-5D08-B6A8-8C7C-31C3FE1ECC69}"/>
                </a:ext>
              </a:extLst>
            </p:cNvPr>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30" name="TextBox 30">
              <a:extLst>
                <a:ext uri="{FF2B5EF4-FFF2-40B4-BE49-F238E27FC236}">
                  <a16:creationId xmlns:a16="http://schemas.microsoft.com/office/drawing/2014/main" id="{C2D05BBA-868E-12E7-6DB2-EFD3D5315C97}"/>
                </a:ext>
              </a:extLst>
            </p:cNvPr>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31" name="TextBox 30">
            <a:extLst>
              <a:ext uri="{FF2B5EF4-FFF2-40B4-BE49-F238E27FC236}">
                <a16:creationId xmlns:a16="http://schemas.microsoft.com/office/drawing/2014/main" id="{65B90FFD-7216-65ED-11F0-205398AAA1AD}"/>
              </a:ext>
            </a:extLst>
          </p:cNvPr>
          <p:cNvSpPr txBox="1"/>
          <p:nvPr/>
        </p:nvSpPr>
        <p:spPr>
          <a:xfrm>
            <a:off x="1476375" y="3556000"/>
            <a:ext cx="12446000" cy="56621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Aptos"/>
                <a:cs typeface="Segoe UI"/>
              </a:rPr>
              <a:t>Prostate Cancer Survivorship Clinic Checklist</a:t>
            </a:r>
            <a:r>
              <a:rPr lang="en-US" sz="2800" dirty="0">
                <a:latin typeface="Aptos"/>
              </a:rPr>
              <a:t> </a:t>
            </a:r>
            <a:endParaRPr lang="en-US" sz="2800">
              <a:ea typeface="Calibri"/>
              <a:cs typeface="Calibri"/>
            </a:endParaRPr>
          </a:p>
          <a:p>
            <a:pPr marL="457200" indent="-457200">
              <a:buFont typeface="Wingdings"/>
              <a:buChar char="q"/>
            </a:pPr>
            <a:r>
              <a:rPr lang="en-US" sz="2800" dirty="0">
                <a:latin typeface="Aptos"/>
              </a:rPr>
              <a:t>Confirm prostate cancer diagnosis is on the Problem List </a:t>
            </a:r>
          </a:p>
          <a:p>
            <a:pPr marL="457200" indent="-457200">
              <a:buFont typeface="Wingdings"/>
              <a:buChar char="q"/>
            </a:pPr>
            <a:r>
              <a:rPr lang="en-US" sz="2800" dirty="0">
                <a:latin typeface="Aptos"/>
              </a:rPr>
              <a:t>Confirm treatment history &amp; current PSA plan (interval, last date) </a:t>
            </a:r>
          </a:p>
          <a:p>
            <a:pPr lvl="2" indent="-457200">
              <a:buFont typeface="Courier New"/>
              <a:buChar char="o"/>
            </a:pPr>
            <a:r>
              <a:rPr lang="en-US" sz="2800" b="1" dirty="0">
                <a:latin typeface="Aptos"/>
              </a:rPr>
              <a:t>PSA</a:t>
            </a:r>
            <a:r>
              <a:rPr lang="en-US" sz="2800" dirty="0">
                <a:latin typeface="Aptos"/>
              </a:rPr>
              <a:t> every 6–12 </a:t>
            </a:r>
            <a:r>
              <a:rPr lang="en-US" sz="2800" err="1">
                <a:latin typeface="Aptos"/>
              </a:rPr>
              <a:t>mo</a:t>
            </a:r>
            <a:r>
              <a:rPr lang="en-US" sz="2800" dirty="0">
                <a:latin typeface="Aptos"/>
              </a:rPr>
              <a:t> × 5 yrs, then annually </a:t>
            </a:r>
          </a:p>
          <a:p>
            <a:pPr marL="228600" indent="-228600">
              <a:buFont typeface="Wingdings"/>
              <a:buChar char="q"/>
            </a:pPr>
            <a:r>
              <a:rPr lang="en-US" sz="2800" dirty="0">
                <a:latin typeface="Aptos"/>
              </a:rPr>
              <a:t>If ADT Monitor </a:t>
            </a:r>
            <a:r>
              <a:rPr lang="en-US" sz="2800" b="1" dirty="0">
                <a:latin typeface="Aptos"/>
              </a:rPr>
              <a:t>weight, BP, glucose, lipids</a:t>
            </a:r>
            <a:r>
              <a:rPr lang="en-US" sz="2800" dirty="0">
                <a:latin typeface="Aptos"/>
              </a:rPr>
              <a:t> (metabolic syndrome, ↑ CV risk) </a:t>
            </a:r>
          </a:p>
          <a:p>
            <a:pPr marL="685800" lvl="2" indent="-228600">
              <a:buFont typeface="Courier New"/>
              <a:buChar char="o"/>
            </a:pPr>
            <a:r>
              <a:rPr lang="en-US" sz="2800" dirty="0">
                <a:latin typeface="Aptos"/>
              </a:rPr>
              <a:t>DXA if on ADT &gt;12 months </a:t>
            </a:r>
          </a:p>
          <a:p>
            <a:pPr marL="685800" lvl="2" indent="-228600">
              <a:buFont typeface="Courier New"/>
              <a:buChar char="o"/>
            </a:pPr>
            <a:r>
              <a:rPr lang="en-US" sz="2800" dirty="0">
                <a:latin typeface="Aptos"/>
              </a:rPr>
              <a:t>Order Ca + Vit D </a:t>
            </a:r>
          </a:p>
          <a:p>
            <a:pPr marL="685800" lvl="2" indent="-228600">
              <a:buFont typeface="Courier New"/>
              <a:buChar char="o"/>
            </a:pPr>
            <a:r>
              <a:rPr lang="en-US" sz="2800" dirty="0">
                <a:latin typeface="Aptos"/>
              </a:rPr>
              <a:t>Consider bisphosphonate </a:t>
            </a:r>
          </a:p>
          <a:p>
            <a:pPr marL="228600" indent="-228600">
              <a:buFont typeface="Wingdings"/>
              <a:buChar char="q"/>
            </a:pPr>
            <a:r>
              <a:rPr lang="en-US" sz="2800" b="1" dirty="0">
                <a:latin typeface="Aptos"/>
              </a:rPr>
              <a:t>Assess</a:t>
            </a:r>
            <a:r>
              <a:rPr lang="en-US" sz="2800" dirty="0">
                <a:latin typeface="Aptos"/>
              </a:rPr>
              <a:t> urinary leakage, erectile function, bowel changes, hot flashes/sleep </a:t>
            </a:r>
          </a:p>
          <a:p>
            <a:pPr marL="228600" indent="-228600">
              <a:buFont typeface="Wingdings"/>
              <a:buChar char="q"/>
            </a:pPr>
            <a:r>
              <a:rPr lang="en-US" sz="2800" b="1" dirty="0">
                <a:latin typeface="Aptos"/>
              </a:rPr>
              <a:t>Screen</a:t>
            </a:r>
            <a:r>
              <a:rPr lang="en-US" sz="2800" dirty="0">
                <a:latin typeface="Aptos"/>
              </a:rPr>
              <a:t> depression (PHQ-9), tobacco/alcohol, activity, weight </a:t>
            </a:r>
          </a:p>
          <a:p>
            <a:pPr marL="228600" indent="-228600">
              <a:buFont typeface="Wingdings"/>
              <a:buChar char="q"/>
            </a:pPr>
            <a:r>
              <a:rPr lang="en-US" sz="2800" b="1" dirty="0">
                <a:latin typeface="Aptos"/>
              </a:rPr>
              <a:t>Update </a:t>
            </a:r>
            <a:r>
              <a:rPr lang="en-US" sz="2800" dirty="0">
                <a:latin typeface="Aptos"/>
              </a:rPr>
              <a:t>vaccines per CDC adult schedule </a:t>
            </a:r>
          </a:p>
          <a:p>
            <a:pPr marL="228600" indent="-228600">
              <a:buFont typeface="Wingdings"/>
              <a:buChar char="q"/>
            </a:pPr>
            <a:r>
              <a:rPr lang="en-US" sz="2800" b="1" dirty="0">
                <a:latin typeface="Aptos"/>
              </a:rPr>
              <a:t>Address</a:t>
            </a:r>
            <a:r>
              <a:rPr lang="en-US" sz="2800" dirty="0">
                <a:latin typeface="Aptos"/>
              </a:rPr>
              <a:t> USPSTF preventive services (CRC, diabetes, statins, etc.) </a:t>
            </a:r>
          </a:p>
          <a:p>
            <a:pPr marL="228600" indent="-228600">
              <a:buFont typeface="Wingdings"/>
              <a:buChar char="q"/>
            </a:pPr>
            <a:r>
              <a:rPr lang="en-US" sz="2800" b="1" dirty="0">
                <a:latin typeface="Aptos"/>
              </a:rPr>
              <a:t>Document survivorship care</a:t>
            </a:r>
            <a:r>
              <a:rPr lang="en-US" sz="2800" dirty="0">
                <a:latin typeface="Aptos"/>
              </a:rPr>
              <a:t> plan in EHR </a:t>
            </a:r>
          </a:p>
        </p:txBody>
      </p:sp>
    </p:spTree>
    <p:extLst>
      <p:ext uri="{BB962C8B-B14F-4D97-AF65-F5344CB8AC3E}">
        <p14:creationId xmlns:p14="http://schemas.microsoft.com/office/powerpoint/2010/main" val="2172014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FC611"/>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3769329" y="1556521"/>
            <a:ext cx="3489971" cy="613410"/>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Q&amp;A</a:t>
            </a:r>
          </a:p>
        </p:txBody>
      </p:sp>
      <p:sp>
        <p:nvSpPr>
          <p:cNvPr id="6" name="TextBox 6"/>
          <p:cNvSpPr txBox="1"/>
          <p:nvPr/>
        </p:nvSpPr>
        <p:spPr>
          <a:xfrm>
            <a:off x="2794627" y="4965236"/>
            <a:ext cx="9288593" cy="1360170"/>
          </a:xfrm>
          <a:prstGeom prst="rect">
            <a:avLst/>
          </a:prstGeom>
        </p:spPr>
        <p:txBody>
          <a:bodyPr lIns="0" tIns="0" rIns="0" bIns="0" rtlCol="0" anchor="t">
            <a:spAutoFit/>
          </a:bodyPr>
          <a:lstStyle/>
          <a:p>
            <a:pPr algn="l">
              <a:lnSpc>
                <a:spcPts val="10560"/>
              </a:lnSpc>
            </a:pPr>
            <a:r>
              <a:rPr lang="en-US" sz="9600" b="1">
                <a:solidFill>
                  <a:srgbClr val="00136F"/>
                </a:solidFill>
                <a:latin typeface="Montserrat Ultra-Bold"/>
                <a:ea typeface="Montserrat Ultra-Bold"/>
                <a:cs typeface="Montserrat Ultra-Bold"/>
                <a:sym typeface="Montserrat Ultra-Bold"/>
              </a:rPr>
              <a:t>QUESTIONS?</a:t>
            </a:r>
          </a:p>
        </p:txBody>
      </p:sp>
      <p:grpSp>
        <p:nvGrpSpPr>
          <p:cNvPr id="7" name="Group 7"/>
          <p:cNvGrpSpPr/>
          <p:nvPr/>
        </p:nvGrpSpPr>
        <p:grpSpPr>
          <a:xfrm>
            <a:off x="1028700" y="626321"/>
            <a:ext cx="3336038" cy="1347682"/>
            <a:chOff x="0" y="0"/>
            <a:chExt cx="4448050" cy="1796909"/>
          </a:xfrm>
        </p:grpSpPr>
        <p:sp>
          <p:nvSpPr>
            <p:cNvPr id="8" name="Freeform 8"/>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TextBox 15"/>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6" name="TextBox 16"/>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7" name="TextBox 17"/>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8" name="TextBox 18"/>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9" name="TextBox 19"/>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20" name="TextBox 20"/>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21" name="TextBox 21"/>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3" name="TextBox 23"/>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4" name="TextBox 24"/>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5" name="TextBox 25"/>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6" name="TextBox 26"/>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7" name="TextBox 27"/>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41B8D5"/>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11144257" y="3410777"/>
            <a:ext cx="5250144" cy="4114800"/>
          </a:xfrm>
          <a:custGeom>
            <a:avLst/>
            <a:gdLst/>
            <a:ahLst/>
            <a:cxnLst/>
            <a:rect l="l" t="t" r="r" b="b"/>
            <a:pathLst>
              <a:path w="5250144" h="4114800">
                <a:moveTo>
                  <a:pt x="0" y="0"/>
                </a:moveTo>
                <a:lnTo>
                  <a:pt x="5250144" y="0"/>
                </a:lnTo>
                <a:lnTo>
                  <a:pt x="525014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7" name="TextBox 27"/>
          <p:cNvSpPr txBox="1"/>
          <p:nvPr/>
        </p:nvSpPr>
        <p:spPr>
          <a:xfrm>
            <a:off x="1028700" y="3582227"/>
            <a:ext cx="4189330" cy="895644"/>
          </a:xfrm>
          <a:prstGeom prst="rect">
            <a:avLst/>
          </a:prstGeom>
        </p:spPr>
        <p:txBody>
          <a:bodyPr lIns="0" tIns="0" rIns="0" bIns="0" rtlCol="0" anchor="t">
            <a:spAutoFit/>
          </a:bodyPr>
          <a:lstStyle/>
          <a:p>
            <a:pPr algn="l">
              <a:lnSpc>
                <a:spcPts val="6668"/>
              </a:lnSpc>
            </a:pPr>
            <a:r>
              <a:rPr lang="en-US" sz="7094" b="1">
                <a:solidFill>
                  <a:srgbClr val="00136F"/>
                </a:solidFill>
                <a:latin typeface="Montserrat Ultra-Bold"/>
                <a:ea typeface="Montserrat Ultra-Bold"/>
                <a:cs typeface="Montserrat Ultra-Bold"/>
                <a:sym typeface="Montserrat Ultra-Bold"/>
              </a:rPr>
              <a:t>Privacy</a:t>
            </a:r>
          </a:p>
        </p:txBody>
      </p:sp>
      <p:sp>
        <p:nvSpPr>
          <p:cNvPr id="28" name="TextBox 28"/>
          <p:cNvSpPr txBox="1"/>
          <p:nvPr/>
        </p:nvSpPr>
        <p:spPr>
          <a:xfrm>
            <a:off x="1066800" y="5033010"/>
            <a:ext cx="9465080" cy="2247033"/>
          </a:xfrm>
          <a:prstGeom prst="rect">
            <a:avLst/>
          </a:prstGeom>
        </p:spPr>
        <p:txBody>
          <a:bodyPr lIns="0" tIns="0" rIns="0" bIns="0" rtlCol="0" anchor="t">
            <a:spAutoFit/>
          </a:bodyPr>
          <a:lstStyle/>
          <a:p>
            <a:pPr algn="l">
              <a:lnSpc>
                <a:spcPts val="3553"/>
              </a:lnSpc>
            </a:pPr>
            <a:r>
              <a:rPr lang="en-US" sz="2538">
                <a:solidFill>
                  <a:srgbClr val="2D262A"/>
                </a:solidFill>
                <a:latin typeface="Univers"/>
                <a:ea typeface="Univers"/>
                <a:cs typeface="Univers"/>
                <a:sym typeface="Univers"/>
              </a:rPr>
              <a:t>Please only display or say information that does not identify a patient or that can not be linked to a patient.​</a:t>
            </a:r>
          </a:p>
          <a:p>
            <a:pPr algn="l">
              <a:lnSpc>
                <a:spcPts val="3553"/>
              </a:lnSpc>
            </a:pPr>
            <a:r>
              <a:rPr lang="en-US" sz="2538">
                <a:solidFill>
                  <a:srgbClr val="2D262A"/>
                </a:solidFill>
                <a:latin typeface="Univers"/>
                <a:ea typeface="Univers"/>
                <a:cs typeface="Univers"/>
                <a:sym typeface="Univers"/>
              </a:rPr>
              <a:t>​</a:t>
            </a:r>
          </a:p>
          <a:p>
            <a:pPr algn="l">
              <a:lnSpc>
                <a:spcPts val="3553"/>
              </a:lnSpc>
            </a:pPr>
            <a:r>
              <a:rPr lang="en-US" sz="2538">
                <a:solidFill>
                  <a:srgbClr val="2D262A"/>
                </a:solidFill>
                <a:latin typeface="Univers"/>
                <a:ea typeface="Univers"/>
                <a:cs typeface="Univers"/>
                <a:sym typeface="Univers"/>
              </a:rPr>
              <a:t>Photos used in Case Study slides are freely-usable images and not actual photos of known patients. </a:t>
            </a:r>
          </a:p>
        </p:txBody>
      </p:sp>
      <p:sp>
        <p:nvSpPr>
          <p:cNvPr id="29" name="TextBox 29"/>
          <p:cNvSpPr txBox="1"/>
          <p:nvPr/>
        </p:nvSpPr>
        <p:spPr>
          <a:xfrm>
            <a:off x="13769329" y="1556521"/>
            <a:ext cx="3489971" cy="613410"/>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Case Study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41B8D5"/>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58522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grpSp>
        <p:nvGrpSpPr>
          <p:cNvPr id="26" name="Group 26"/>
          <p:cNvGrpSpPr/>
          <p:nvPr/>
        </p:nvGrpSpPr>
        <p:grpSpPr>
          <a:xfrm>
            <a:off x="1028700" y="2659506"/>
            <a:ext cx="3336038" cy="3740570"/>
            <a:chOff x="0" y="0"/>
            <a:chExt cx="4448050" cy="4987427"/>
          </a:xfrm>
        </p:grpSpPr>
        <p:grpSp>
          <p:nvGrpSpPr>
            <p:cNvPr id="27" name="Group 27"/>
            <p:cNvGrpSpPr>
              <a:grpSpLocks noChangeAspect="1"/>
            </p:cNvGrpSpPr>
            <p:nvPr/>
          </p:nvGrpSpPr>
          <p:grpSpPr>
            <a:xfrm rot="-456846">
              <a:off x="281832" y="237448"/>
              <a:ext cx="3884387" cy="4512531"/>
              <a:chOff x="0" y="0"/>
              <a:chExt cx="5466080" cy="6350000"/>
            </a:xfrm>
          </p:grpSpPr>
          <p:sp>
            <p:nvSpPr>
              <p:cNvPr id="28" name="Freeform 28"/>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29" name="Freeform 29"/>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2"/>
                <a:stretch>
                  <a:fillRect l="-963" r="-27036"/>
                </a:stretch>
              </a:blipFill>
            </p:spPr>
          </p:sp>
          <p:sp>
            <p:nvSpPr>
              <p:cNvPr id="30" name="Freeform 30"/>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31" name="Freeform 31"/>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id="32" name="TextBox 32"/>
            <p:cNvSpPr txBox="1"/>
            <p:nvPr/>
          </p:nvSpPr>
          <p:spPr>
            <a:xfrm rot="-567196">
              <a:off x="1271363" y="3821288"/>
              <a:ext cx="2255061" cy="667148"/>
            </a:xfrm>
            <a:prstGeom prst="rect">
              <a:avLst/>
            </a:prstGeom>
          </p:spPr>
          <p:txBody>
            <a:bodyPr lIns="0" tIns="0" rIns="0" bIns="0" rtlCol="0" anchor="t">
              <a:spAutoFit/>
            </a:bodyPr>
            <a:lstStyle/>
            <a:p>
              <a:pPr algn="ctr">
                <a:lnSpc>
                  <a:spcPts val="4292"/>
                </a:lnSpc>
              </a:pPr>
              <a:r>
                <a:rPr lang="en-US" sz="3065">
                  <a:solidFill>
                    <a:srgbClr val="000000"/>
                  </a:solidFill>
                  <a:latin typeface="Beth Ellen"/>
                  <a:ea typeface="Beth Ellen"/>
                  <a:cs typeface="Beth Ellen"/>
                  <a:sym typeface="Beth Ellen"/>
                </a:rPr>
                <a:t>Jerry</a:t>
              </a:r>
            </a:p>
          </p:txBody>
        </p:sp>
      </p:grpSp>
      <p:sp>
        <p:nvSpPr>
          <p:cNvPr id="33" name="TextBox 33"/>
          <p:cNvSpPr txBox="1"/>
          <p:nvPr/>
        </p:nvSpPr>
        <p:spPr>
          <a:xfrm>
            <a:off x="4663587" y="2669031"/>
            <a:ext cx="12289743" cy="6249211"/>
          </a:xfrm>
          <a:prstGeom prst="rect">
            <a:avLst/>
          </a:prstGeom>
        </p:spPr>
        <p:txBody>
          <a:bodyPr wrap="square" lIns="0" tIns="0" rIns="0" bIns="0" rtlCol="0" anchor="t">
            <a:spAutoFit/>
          </a:bodyPr>
          <a:lstStyle/>
          <a:p>
            <a:pPr marL="541020" lvl="1" indent="-270510" algn="l">
              <a:lnSpc>
                <a:spcPts val="3510"/>
              </a:lnSpc>
              <a:buFont typeface="Arial"/>
              <a:buChar char="•"/>
            </a:pPr>
            <a:r>
              <a:rPr lang="en-US" sz="2500" b="1" spc="-87" dirty="0">
                <a:solidFill>
                  <a:srgbClr val="000000"/>
                </a:solidFill>
                <a:latin typeface="Univers Bold"/>
                <a:ea typeface="Univers Bold"/>
                <a:cs typeface="Univers Bold"/>
                <a:sym typeface="Univers Bold"/>
              </a:rPr>
              <a:t>Jerry</a:t>
            </a:r>
            <a:endParaRPr lang="en-US" sz="2500" dirty="0"/>
          </a:p>
          <a:p>
            <a:pPr marL="541020" lvl="1" indent="-270510" algn="l">
              <a:lnSpc>
                <a:spcPts val="3510"/>
              </a:lnSpc>
              <a:buFont typeface="Arial"/>
              <a:buChar char="•"/>
            </a:pPr>
            <a:r>
              <a:rPr lang="en-US" sz="2500" b="1" spc="-87" dirty="0">
                <a:solidFill>
                  <a:srgbClr val="000000"/>
                </a:solidFill>
                <a:latin typeface="Univers Bold"/>
                <a:ea typeface="Univers Bold"/>
                <a:cs typeface="Univers Bold"/>
                <a:sym typeface="Univers Bold"/>
              </a:rPr>
              <a:t>Age:</a:t>
            </a:r>
            <a:r>
              <a:rPr lang="en-US" sz="2500" spc="-87" dirty="0">
                <a:solidFill>
                  <a:srgbClr val="000000"/>
                </a:solidFill>
                <a:latin typeface="Univers"/>
                <a:ea typeface="Univers"/>
                <a:cs typeface="Univers"/>
                <a:sym typeface="Univers"/>
              </a:rPr>
              <a:t> 68</a:t>
            </a:r>
            <a:endParaRPr lang="en-US" sz="2500" spc="-87" dirty="0">
              <a:solidFill>
                <a:srgbClr val="000000"/>
              </a:solidFill>
              <a:latin typeface="Univers"/>
              <a:ea typeface="Univers"/>
              <a:cs typeface="Univers"/>
            </a:endParaRPr>
          </a:p>
          <a:p>
            <a:pPr marL="541020" lvl="1" indent="-270510" algn="l">
              <a:lnSpc>
                <a:spcPts val="3510"/>
              </a:lnSpc>
              <a:buFont typeface="Arial"/>
              <a:buChar char="•"/>
            </a:pPr>
            <a:r>
              <a:rPr lang="en-US" sz="2500" b="1" spc="-87" dirty="0">
                <a:solidFill>
                  <a:srgbClr val="000000"/>
                </a:solidFill>
                <a:latin typeface="Univers Bold"/>
                <a:ea typeface="Univers Bold"/>
                <a:cs typeface="Univers Bold"/>
                <a:sym typeface="Univers Bold"/>
              </a:rPr>
              <a:t>Occupation:</a:t>
            </a:r>
            <a:r>
              <a:rPr lang="en-US" sz="2500" spc="-87" dirty="0">
                <a:solidFill>
                  <a:srgbClr val="000000"/>
                </a:solidFill>
                <a:latin typeface="Univers"/>
                <a:ea typeface="Univers"/>
                <a:cs typeface="Univers"/>
                <a:sym typeface="Univers"/>
              </a:rPr>
              <a:t> Retired high school teacher, part-time cattle rancher</a:t>
            </a:r>
            <a:endParaRPr lang="en-US" sz="2500" spc="-87" dirty="0">
              <a:solidFill>
                <a:srgbClr val="000000"/>
              </a:solidFill>
              <a:latin typeface="Univers"/>
              <a:ea typeface="Univers"/>
              <a:cs typeface="Univers"/>
            </a:endParaRPr>
          </a:p>
          <a:p>
            <a:pPr marL="541020" lvl="1" indent="-270510" algn="l">
              <a:lnSpc>
                <a:spcPts val="3510"/>
              </a:lnSpc>
              <a:buFont typeface="Arial"/>
              <a:buChar char="•"/>
            </a:pPr>
            <a:r>
              <a:rPr lang="en-US" sz="2500" b="1" spc="-87" dirty="0">
                <a:solidFill>
                  <a:srgbClr val="000000"/>
                </a:solidFill>
                <a:latin typeface="Univers Bold"/>
                <a:ea typeface="Univers Bold"/>
                <a:cs typeface="Univers Bold"/>
                <a:sym typeface="Univers Bold"/>
              </a:rPr>
              <a:t>Marital Status:</a:t>
            </a:r>
            <a:r>
              <a:rPr lang="en-US" sz="2500" spc="-87" dirty="0">
                <a:solidFill>
                  <a:srgbClr val="000000"/>
                </a:solidFill>
                <a:latin typeface="Univers"/>
                <a:ea typeface="Univers"/>
                <a:cs typeface="Univers"/>
                <a:sym typeface="Univers"/>
              </a:rPr>
              <a:t> Married, 3 adult children</a:t>
            </a:r>
            <a:endParaRPr lang="en-US" sz="2500" spc="-87" dirty="0">
              <a:solidFill>
                <a:srgbClr val="000000"/>
              </a:solidFill>
              <a:latin typeface="Univers"/>
              <a:ea typeface="Univers"/>
              <a:cs typeface="Univers"/>
            </a:endParaRPr>
          </a:p>
          <a:p>
            <a:pPr marL="541020" lvl="1" indent="-270510" algn="l">
              <a:lnSpc>
                <a:spcPts val="3510"/>
              </a:lnSpc>
              <a:buFont typeface="Arial"/>
              <a:buChar char="•"/>
            </a:pPr>
            <a:r>
              <a:rPr lang="en-US" sz="2507" b="1" spc="-87">
                <a:solidFill>
                  <a:srgbClr val="000000"/>
                </a:solidFill>
                <a:latin typeface="Univers Bold"/>
                <a:ea typeface="Univers Bold"/>
                <a:cs typeface="Univers Bold"/>
                <a:sym typeface="Univers Bold"/>
              </a:rPr>
              <a:t>Cancer History:</a:t>
            </a:r>
            <a:r>
              <a:rPr lang="en-US" sz="2507" spc="-87">
                <a:solidFill>
                  <a:srgbClr val="000000"/>
                </a:solidFill>
                <a:latin typeface="Univers"/>
                <a:ea typeface="Univers"/>
                <a:cs typeface="Univers"/>
                <a:sym typeface="Univers"/>
              </a:rPr>
              <a:t> Adenocarcinoma of the prostate, Gleason 3+4=7 (Grade Group 2)</a:t>
            </a:r>
            <a:endParaRPr lang="en-US" sz="2507" spc="-87">
              <a:solidFill>
                <a:srgbClr val="000000"/>
              </a:solidFill>
              <a:latin typeface="Univers"/>
              <a:ea typeface="Univers"/>
              <a:cs typeface="Univers"/>
            </a:endParaRPr>
          </a:p>
          <a:p>
            <a:pPr marL="1082675" lvl="2" indent="-360680" algn="l">
              <a:lnSpc>
                <a:spcPts val="3510"/>
              </a:lnSpc>
              <a:buFont typeface="Arial"/>
              <a:buChar char="⚬"/>
            </a:pPr>
            <a:r>
              <a:rPr lang="en-US" sz="2500" spc="-87" dirty="0">
                <a:solidFill>
                  <a:srgbClr val="000000"/>
                </a:solidFill>
                <a:latin typeface="Univers"/>
                <a:ea typeface="Univers"/>
                <a:cs typeface="Univers"/>
                <a:sym typeface="Univers"/>
              </a:rPr>
              <a:t>Diagnosed at age 63, five years ago</a:t>
            </a:r>
            <a:endParaRPr lang="en-US" sz="2500" spc="-87" dirty="0">
              <a:solidFill>
                <a:srgbClr val="000000"/>
              </a:solidFill>
              <a:latin typeface="Univers"/>
              <a:ea typeface="Univers"/>
              <a:cs typeface="Univers"/>
            </a:endParaRPr>
          </a:p>
          <a:p>
            <a:pPr marL="1082675" lvl="2" indent="-360680" algn="l">
              <a:lnSpc>
                <a:spcPts val="3510"/>
              </a:lnSpc>
              <a:buFont typeface="Arial"/>
              <a:buChar char="⚬"/>
            </a:pPr>
            <a:r>
              <a:rPr lang="en-US" sz="2500" spc="-87" dirty="0">
                <a:solidFill>
                  <a:srgbClr val="000000"/>
                </a:solidFill>
                <a:latin typeface="Univers"/>
                <a:ea typeface="Univers"/>
                <a:cs typeface="Univers"/>
                <a:sym typeface="Univers"/>
              </a:rPr>
              <a:t>Primary treatment: EBRT x 8 weeks, 6 </a:t>
            </a:r>
            <a:r>
              <a:rPr lang="en-US" sz="2500" spc="-87" dirty="0" err="1">
                <a:solidFill>
                  <a:srgbClr val="000000"/>
                </a:solidFill>
                <a:latin typeface="Univers"/>
                <a:ea typeface="Univers"/>
                <a:cs typeface="Univers"/>
                <a:sym typeface="Univers"/>
              </a:rPr>
              <a:t>mo</a:t>
            </a:r>
            <a:r>
              <a:rPr lang="en-US" sz="2500" spc="-87" dirty="0">
                <a:solidFill>
                  <a:srgbClr val="000000"/>
                </a:solidFill>
                <a:latin typeface="Univers"/>
                <a:ea typeface="Univers"/>
                <a:cs typeface="Univers"/>
                <a:sym typeface="Univers"/>
              </a:rPr>
              <a:t> of ADT (leuprolide)</a:t>
            </a:r>
            <a:endParaRPr lang="en-US" sz="2500" spc="-87" dirty="0">
              <a:solidFill>
                <a:srgbClr val="000000"/>
              </a:solidFill>
              <a:latin typeface="Univers"/>
              <a:ea typeface="Univers"/>
              <a:cs typeface="Univers"/>
            </a:endParaRPr>
          </a:p>
          <a:p>
            <a:pPr marL="1082675" lvl="2" indent="-360680" algn="l">
              <a:lnSpc>
                <a:spcPts val="3510"/>
              </a:lnSpc>
              <a:buFont typeface="Arial"/>
              <a:buChar char="⚬"/>
            </a:pPr>
            <a:r>
              <a:rPr lang="en-US" sz="2500" spc="-87" dirty="0">
                <a:solidFill>
                  <a:srgbClr val="000000"/>
                </a:solidFill>
                <a:latin typeface="Univers"/>
                <a:ea typeface="Univers"/>
                <a:cs typeface="Univers"/>
                <a:sym typeface="Univers"/>
              </a:rPr>
              <a:t>Current status: NED, </a:t>
            </a:r>
            <a:r>
              <a:rPr lang="en-US" sz="2500" b="1" spc="-87" dirty="0">
                <a:solidFill>
                  <a:srgbClr val="000000"/>
                </a:solidFill>
                <a:latin typeface="Univers Bold"/>
                <a:ea typeface="Univers Bold"/>
                <a:cs typeface="Univers Bold"/>
                <a:sym typeface="Univers Bold"/>
              </a:rPr>
              <a:t>PSA stable at 0.4 ng/mL</a:t>
            </a:r>
            <a:endParaRPr lang="en-US" sz="2500" b="1" spc="-87" dirty="0">
              <a:solidFill>
                <a:srgbClr val="000000"/>
              </a:solidFill>
              <a:latin typeface="Univers Bold"/>
              <a:ea typeface="Univers Bold"/>
              <a:cs typeface="Univers Bold"/>
            </a:endParaRPr>
          </a:p>
          <a:p>
            <a:pPr marL="541020" lvl="1" indent="-270510" algn="l">
              <a:lnSpc>
                <a:spcPts val="3510"/>
              </a:lnSpc>
              <a:buFont typeface="Arial"/>
              <a:buChar char="•"/>
            </a:pPr>
            <a:r>
              <a:rPr lang="en-US" sz="2500" b="1" spc="-87" dirty="0">
                <a:solidFill>
                  <a:srgbClr val="000000"/>
                </a:solidFill>
                <a:latin typeface="Univers Bold"/>
                <a:ea typeface="Univers Bold"/>
                <a:cs typeface="Univers Bold"/>
                <a:sym typeface="Univers Bold"/>
              </a:rPr>
              <a:t>Other Relevant History:</a:t>
            </a:r>
            <a:endParaRPr lang="en-US" sz="2500" b="1" spc="-87" dirty="0">
              <a:solidFill>
                <a:srgbClr val="000000"/>
              </a:solidFill>
              <a:latin typeface="Univers Bold"/>
              <a:ea typeface="Univers Bold"/>
              <a:cs typeface="Univers Bold"/>
            </a:endParaRPr>
          </a:p>
          <a:p>
            <a:pPr marL="1082675" lvl="2" indent="-360680" algn="l">
              <a:lnSpc>
                <a:spcPts val="3510"/>
              </a:lnSpc>
              <a:buFont typeface="Arial"/>
              <a:buChar char="⚬"/>
            </a:pPr>
            <a:r>
              <a:rPr lang="en-US" sz="2500" spc="-87" dirty="0">
                <a:solidFill>
                  <a:srgbClr val="000000"/>
                </a:solidFill>
                <a:latin typeface="Univers"/>
                <a:ea typeface="Univers"/>
                <a:cs typeface="Univers"/>
                <a:sym typeface="Univers"/>
              </a:rPr>
              <a:t>Hypertension</a:t>
            </a:r>
            <a:endParaRPr lang="en-US" sz="2500" spc="-87" dirty="0">
              <a:solidFill>
                <a:srgbClr val="000000"/>
              </a:solidFill>
              <a:latin typeface="Univers"/>
              <a:ea typeface="Univers"/>
              <a:cs typeface="Univers"/>
            </a:endParaRPr>
          </a:p>
          <a:p>
            <a:pPr marL="1082675" lvl="2" indent="-360680" algn="l">
              <a:lnSpc>
                <a:spcPts val="3510"/>
              </a:lnSpc>
              <a:buFont typeface="Arial"/>
              <a:buChar char="⚬"/>
            </a:pPr>
            <a:r>
              <a:rPr lang="en-US" sz="2500" spc="-87" dirty="0">
                <a:solidFill>
                  <a:srgbClr val="000000"/>
                </a:solidFill>
                <a:latin typeface="Univers"/>
                <a:ea typeface="Univers"/>
                <a:cs typeface="Univers"/>
                <a:sym typeface="Univers"/>
              </a:rPr>
              <a:t>Type 2 Diabetes Mellitus</a:t>
            </a:r>
            <a:endParaRPr lang="en-US" sz="2500" spc="-87" dirty="0">
              <a:solidFill>
                <a:srgbClr val="000000"/>
              </a:solidFill>
              <a:latin typeface="Univers"/>
              <a:ea typeface="Univers"/>
              <a:cs typeface="Univers"/>
            </a:endParaRPr>
          </a:p>
          <a:p>
            <a:pPr marL="1082675" lvl="2" indent="-360680" algn="l">
              <a:lnSpc>
                <a:spcPts val="3510"/>
              </a:lnSpc>
              <a:buFont typeface="Arial"/>
              <a:buChar char="⚬"/>
            </a:pPr>
            <a:r>
              <a:rPr lang="en-US" sz="2500" spc="-87" dirty="0">
                <a:solidFill>
                  <a:srgbClr val="000000"/>
                </a:solidFill>
                <a:latin typeface="Univers"/>
                <a:ea typeface="Univers"/>
                <a:cs typeface="Univers"/>
                <a:sym typeface="Univers"/>
              </a:rPr>
              <a:t>Hyperlipidemia</a:t>
            </a:r>
            <a:endParaRPr lang="en-US" sz="2500" spc="-87" dirty="0">
              <a:solidFill>
                <a:srgbClr val="000000"/>
              </a:solidFill>
              <a:latin typeface="Univers"/>
              <a:ea typeface="Univers"/>
              <a:cs typeface="Univers"/>
            </a:endParaRPr>
          </a:p>
          <a:p>
            <a:pPr marL="1082675" lvl="2" indent="-360680" algn="l">
              <a:lnSpc>
                <a:spcPts val="3510"/>
              </a:lnSpc>
              <a:buFont typeface="Arial"/>
              <a:buChar char="⚬"/>
            </a:pPr>
            <a:r>
              <a:rPr lang="en-US" sz="2500" spc="-87" dirty="0">
                <a:solidFill>
                  <a:srgbClr val="000000"/>
                </a:solidFill>
                <a:latin typeface="Univers"/>
                <a:ea typeface="Univers"/>
                <a:cs typeface="Univers"/>
                <a:sym typeface="Univers"/>
              </a:rPr>
              <a:t>Mild depressive symptoms (PHQ-9 = 7)</a:t>
            </a:r>
            <a:endParaRPr lang="en-US" sz="2500" spc="-87" dirty="0">
              <a:solidFill>
                <a:srgbClr val="000000"/>
              </a:solidFill>
              <a:latin typeface="Univers"/>
              <a:ea typeface="Univers"/>
              <a:cs typeface="Univers"/>
            </a:endParaRPr>
          </a:p>
          <a:p>
            <a:pPr marL="1082675" lvl="2" indent="-360680" algn="l">
              <a:lnSpc>
                <a:spcPts val="3510"/>
              </a:lnSpc>
              <a:buFont typeface="Arial"/>
              <a:buChar char="⚬"/>
            </a:pPr>
            <a:r>
              <a:rPr lang="en-US" sz="2500" spc="-87" dirty="0">
                <a:solidFill>
                  <a:srgbClr val="000000"/>
                </a:solidFill>
                <a:latin typeface="Univers"/>
                <a:ea typeface="Univers"/>
                <a:cs typeface="Univers"/>
                <a:sym typeface="Univers"/>
              </a:rPr>
              <a:t>History of smoking (quit 15 years ago)</a:t>
            </a:r>
            <a:endParaRPr lang="en-US" sz="2500" spc="-87" dirty="0">
              <a:solidFill>
                <a:srgbClr val="000000"/>
              </a:solidFill>
              <a:latin typeface="Univers"/>
              <a:ea typeface="Univers"/>
              <a:cs typeface="Univers"/>
            </a:endParaRPr>
          </a:p>
        </p:txBody>
      </p:sp>
      <p:grpSp>
        <p:nvGrpSpPr>
          <p:cNvPr id="34" name="Group 34"/>
          <p:cNvGrpSpPr/>
          <p:nvPr/>
        </p:nvGrpSpPr>
        <p:grpSpPr>
          <a:xfrm>
            <a:off x="12523928" y="7096682"/>
            <a:ext cx="4989372" cy="1397178"/>
            <a:chOff x="0" y="0"/>
            <a:chExt cx="6652495" cy="1862904"/>
          </a:xfrm>
        </p:grpSpPr>
        <p:sp>
          <p:nvSpPr>
            <p:cNvPr id="35" name="Freeform 35"/>
            <p:cNvSpPr/>
            <p:nvPr/>
          </p:nvSpPr>
          <p:spPr>
            <a:xfrm>
              <a:off x="0" y="0"/>
              <a:ext cx="1500547" cy="1799756"/>
            </a:xfrm>
            <a:custGeom>
              <a:avLst/>
              <a:gdLst/>
              <a:ahLst/>
              <a:cxnLst/>
              <a:rect l="l" t="t" r="r" b="b"/>
              <a:pathLst>
                <a:path w="1500547" h="1799756">
                  <a:moveTo>
                    <a:pt x="0" y="0"/>
                  </a:moveTo>
                  <a:lnTo>
                    <a:pt x="1500547" y="0"/>
                  </a:lnTo>
                  <a:lnTo>
                    <a:pt x="1500547" y="1799756"/>
                  </a:lnTo>
                  <a:lnTo>
                    <a:pt x="0" y="179975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6" name="TextBox 36"/>
            <p:cNvSpPr txBox="1"/>
            <p:nvPr/>
          </p:nvSpPr>
          <p:spPr>
            <a:xfrm>
              <a:off x="1818730" y="25400"/>
              <a:ext cx="4833765" cy="1837504"/>
            </a:xfrm>
            <a:prstGeom prst="rect">
              <a:avLst/>
            </a:prstGeom>
          </p:spPr>
          <p:txBody>
            <a:bodyPr lIns="0" tIns="0" rIns="0" bIns="0" rtlCol="0" anchor="t">
              <a:spAutoFit/>
            </a:bodyPr>
            <a:lstStyle/>
            <a:p>
              <a:pPr algn="l">
                <a:lnSpc>
                  <a:spcPts val="2086"/>
                </a:lnSpc>
                <a:spcBef>
                  <a:spcPct val="0"/>
                </a:spcBef>
              </a:pPr>
              <a:r>
                <a:rPr lang="en-US" sz="2086" b="1" spc="-73">
                  <a:solidFill>
                    <a:srgbClr val="000000"/>
                  </a:solidFill>
                  <a:latin typeface="Univers Bold"/>
                  <a:ea typeface="Univers Bold"/>
                  <a:cs typeface="Univers Bold"/>
                  <a:sym typeface="Univers Bold"/>
                </a:rPr>
                <a:t>Jerry’s Current Medications:</a:t>
              </a:r>
            </a:p>
            <a:p>
              <a:pPr algn="l">
                <a:lnSpc>
                  <a:spcPts val="2086"/>
                </a:lnSpc>
                <a:spcBef>
                  <a:spcPct val="0"/>
                </a:spcBef>
              </a:pPr>
              <a:r>
                <a:rPr lang="en-US" sz="2086" spc="-73">
                  <a:solidFill>
                    <a:srgbClr val="000000"/>
                  </a:solidFill>
                  <a:latin typeface="Univers"/>
                  <a:ea typeface="Univers"/>
                  <a:cs typeface="Univers"/>
                  <a:sym typeface="Univers"/>
                </a:rPr>
                <a:t>Lisinopril 20 mg daily</a:t>
              </a:r>
            </a:p>
            <a:p>
              <a:pPr algn="l">
                <a:lnSpc>
                  <a:spcPts val="2086"/>
                </a:lnSpc>
                <a:spcBef>
                  <a:spcPct val="0"/>
                </a:spcBef>
              </a:pPr>
              <a:r>
                <a:rPr lang="en-US" sz="2086" spc="-73">
                  <a:solidFill>
                    <a:srgbClr val="000000"/>
                  </a:solidFill>
                  <a:latin typeface="Univers"/>
                  <a:ea typeface="Univers"/>
                  <a:cs typeface="Univers"/>
                  <a:sym typeface="Univers"/>
                </a:rPr>
                <a:t>Metformin 1000 mg twice daily</a:t>
              </a:r>
            </a:p>
            <a:p>
              <a:pPr algn="l">
                <a:lnSpc>
                  <a:spcPts val="2086"/>
                </a:lnSpc>
                <a:spcBef>
                  <a:spcPct val="0"/>
                </a:spcBef>
              </a:pPr>
              <a:r>
                <a:rPr lang="en-US" sz="2086" spc="-73">
                  <a:solidFill>
                    <a:srgbClr val="000000"/>
                  </a:solidFill>
                  <a:latin typeface="Univers"/>
                  <a:ea typeface="Univers"/>
                  <a:cs typeface="Univers"/>
                  <a:sym typeface="Univers"/>
                </a:rPr>
                <a:t>Atorvastatin 40 mg nightly</a:t>
              </a:r>
            </a:p>
            <a:p>
              <a:pPr algn="l">
                <a:lnSpc>
                  <a:spcPts val="2086"/>
                </a:lnSpc>
                <a:spcBef>
                  <a:spcPct val="0"/>
                </a:spcBef>
              </a:pPr>
              <a:r>
                <a:rPr lang="en-US" sz="2086" spc="-73">
                  <a:solidFill>
                    <a:srgbClr val="000000"/>
                  </a:solidFill>
                  <a:latin typeface="Univers"/>
                  <a:ea typeface="Univers"/>
                  <a:cs typeface="Univers"/>
                  <a:sym typeface="Univers"/>
                </a:rPr>
                <a:t>Tadalafil 5 mg PRN (for ED)</a:t>
              </a:r>
            </a:p>
          </p:txBody>
        </p:sp>
      </p:grpSp>
      <p:sp>
        <p:nvSpPr>
          <p:cNvPr id="37" name="TextBox 37"/>
          <p:cNvSpPr txBox="1"/>
          <p:nvPr/>
        </p:nvSpPr>
        <p:spPr>
          <a:xfrm>
            <a:off x="9426513" y="1043411"/>
            <a:ext cx="7832787" cy="1251585"/>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PC Survivorship Case Study: Jerry’s Story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41B8D5"/>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028700" y="3156909"/>
            <a:ext cx="9316926" cy="542036"/>
          </a:xfrm>
          <a:prstGeom prst="rect">
            <a:avLst/>
          </a:prstGeom>
        </p:spPr>
        <p:txBody>
          <a:bodyPr lIns="0" tIns="0" rIns="0" bIns="0" rtlCol="0" anchor="t">
            <a:spAutoFit/>
          </a:bodyPr>
          <a:lstStyle/>
          <a:p>
            <a:pPr algn="l">
              <a:lnSpc>
                <a:spcPts val="4041"/>
              </a:lnSpc>
            </a:pPr>
            <a:r>
              <a:rPr lang="en-US" sz="4299" b="1">
                <a:solidFill>
                  <a:srgbClr val="00136F"/>
                </a:solidFill>
                <a:latin typeface="Montserrat Ultra-Bold"/>
                <a:ea typeface="Montserrat Ultra-Bold"/>
                <a:cs typeface="Montserrat Ultra-Bold"/>
                <a:sym typeface="Montserrat Ultra-Bold"/>
              </a:rPr>
              <a:t>Jerry’s current concerns...</a:t>
            </a:r>
          </a:p>
        </p:txBody>
      </p:sp>
      <p:sp>
        <p:nvSpPr>
          <p:cNvPr id="27" name="TextBox 27"/>
          <p:cNvSpPr txBox="1"/>
          <p:nvPr/>
        </p:nvSpPr>
        <p:spPr>
          <a:xfrm>
            <a:off x="5097202" y="8398067"/>
            <a:ext cx="8646204" cy="442814"/>
          </a:xfrm>
          <a:prstGeom prst="rect">
            <a:avLst/>
          </a:prstGeom>
        </p:spPr>
        <p:txBody>
          <a:bodyPr wrap="square" lIns="0" tIns="0" rIns="0" bIns="0" rtlCol="0" anchor="t">
            <a:spAutoFit/>
          </a:bodyPr>
          <a:lstStyle/>
          <a:p>
            <a:pPr algn="l">
              <a:lnSpc>
                <a:spcPts val="3722"/>
              </a:lnSpc>
            </a:pPr>
            <a:r>
              <a:rPr lang="en-US" sz="2800" b="1" spc="-85">
                <a:solidFill>
                  <a:srgbClr val="000000"/>
                </a:solidFill>
                <a:latin typeface="Univers Bold"/>
                <a:ea typeface="Univers Bold"/>
                <a:cs typeface="Univers Bold"/>
                <a:sym typeface="Univers Bold"/>
              </a:rPr>
              <a:t>What key survivorship considerations come to mind?</a:t>
            </a:r>
          </a:p>
        </p:txBody>
      </p:sp>
      <p:sp>
        <p:nvSpPr>
          <p:cNvPr id="28" name="TextBox 28"/>
          <p:cNvSpPr txBox="1"/>
          <p:nvPr/>
        </p:nvSpPr>
        <p:spPr>
          <a:xfrm>
            <a:off x="9426513" y="1043411"/>
            <a:ext cx="7832787" cy="1251585"/>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PC Survivorship Case Study: Jerry’s Story</a:t>
            </a:r>
          </a:p>
        </p:txBody>
      </p:sp>
      <p:sp>
        <p:nvSpPr>
          <p:cNvPr id="29" name="TextBox 29"/>
          <p:cNvSpPr txBox="1"/>
          <p:nvPr/>
        </p:nvSpPr>
        <p:spPr>
          <a:xfrm>
            <a:off x="5957378" y="4368568"/>
            <a:ext cx="10795769" cy="2987040"/>
          </a:xfrm>
          <a:prstGeom prst="rect">
            <a:avLst/>
          </a:prstGeom>
        </p:spPr>
        <p:txBody>
          <a:bodyPr lIns="0" tIns="0" rIns="0" bIns="0" rtlCol="0" anchor="t">
            <a:spAutoFit/>
          </a:bodyPr>
          <a:lstStyle/>
          <a:p>
            <a:pPr marL="518160" lvl="1" indent="-259080" algn="l">
              <a:lnSpc>
                <a:spcPts val="3959"/>
              </a:lnSpc>
              <a:buFont typeface="Arial"/>
              <a:buChar char="•"/>
            </a:pPr>
            <a:r>
              <a:rPr lang="en-US" sz="2400" spc="-84">
                <a:solidFill>
                  <a:srgbClr val="000000"/>
                </a:solidFill>
                <a:latin typeface="Univers"/>
                <a:ea typeface="Univers"/>
                <a:cs typeface="Univers"/>
                <a:sym typeface="Univers"/>
              </a:rPr>
              <a:t>Increasing fatigue</a:t>
            </a:r>
          </a:p>
          <a:p>
            <a:pPr marL="518160" lvl="1" indent="-259080" algn="l">
              <a:lnSpc>
                <a:spcPts val="3959"/>
              </a:lnSpc>
              <a:buFont typeface="Arial"/>
              <a:buChar char="•"/>
            </a:pPr>
            <a:r>
              <a:rPr lang="en-US" sz="2400" spc="-84">
                <a:solidFill>
                  <a:srgbClr val="000000"/>
                </a:solidFill>
                <a:latin typeface="Univers"/>
                <a:ea typeface="Univers"/>
                <a:cs typeface="Univers"/>
                <a:sym typeface="Univers"/>
              </a:rPr>
              <a:t>10-pound weight gain since last year</a:t>
            </a:r>
          </a:p>
          <a:p>
            <a:pPr marL="518160" lvl="1" indent="-259080" algn="l">
              <a:lnSpc>
                <a:spcPts val="3959"/>
              </a:lnSpc>
              <a:buFont typeface="Arial"/>
              <a:buChar char="•"/>
            </a:pPr>
            <a:r>
              <a:rPr lang="en-US" sz="2400" spc="-84">
                <a:solidFill>
                  <a:srgbClr val="000000"/>
                </a:solidFill>
                <a:latin typeface="Univers"/>
                <a:ea typeface="Univers"/>
                <a:cs typeface="Univers"/>
                <a:sym typeface="Univers"/>
              </a:rPr>
              <a:t>Mild erectile dysfunction (persistent since treatment)</a:t>
            </a:r>
          </a:p>
          <a:p>
            <a:pPr marL="518160" lvl="1" indent="-259080" algn="l">
              <a:lnSpc>
                <a:spcPts val="3959"/>
              </a:lnSpc>
              <a:buFont typeface="Arial"/>
              <a:buChar char="•"/>
            </a:pPr>
            <a:r>
              <a:rPr lang="en-US" sz="2400" spc="-84">
                <a:solidFill>
                  <a:srgbClr val="000000"/>
                </a:solidFill>
                <a:latin typeface="Univers"/>
                <a:ea typeface="Univers"/>
                <a:cs typeface="Univers"/>
                <a:sym typeface="Univers"/>
              </a:rPr>
              <a:t>Occasional hot flashes</a:t>
            </a:r>
          </a:p>
          <a:p>
            <a:pPr marL="518160" lvl="1" indent="-259080" algn="l">
              <a:lnSpc>
                <a:spcPts val="3959"/>
              </a:lnSpc>
              <a:buFont typeface="Arial"/>
              <a:buChar char="•"/>
            </a:pPr>
            <a:r>
              <a:rPr lang="en-US" sz="2400" spc="-84">
                <a:solidFill>
                  <a:srgbClr val="000000"/>
                </a:solidFill>
                <a:latin typeface="Univers"/>
                <a:ea typeface="Univers"/>
                <a:cs typeface="Univers"/>
                <a:sym typeface="Univers"/>
              </a:rPr>
              <a:t>Reports minimal exercise and “more ranch work from the truck than on foot”</a:t>
            </a:r>
          </a:p>
          <a:p>
            <a:pPr marL="518160" lvl="1" indent="-259080" algn="l">
              <a:lnSpc>
                <a:spcPts val="3959"/>
              </a:lnSpc>
              <a:buFont typeface="Arial"/>
              <a:buChar char="•"/>
            </a:pPr>
            <a:r>
              <a:rPr lang="en-US" sz="2400" spc="-84">
                <a:solidFill>
                  <a:srgbClr val="000000"/>
                </a:solidFill>
                <a:latin typeface="Univers"/>
                <a:ea typeface="Univers"/>
                <a:cs typeface="Univers"/>
                <a:sym typeface="Univers"/>
              </a:rPr>
              <a:t>Denies bone pain, hematuria, or urinary retention</a:t>
            </a:r>
          </a:p>
        </p:txBody>
      </p:sp>
      <p:grpSp>
        <p:nvGrpSpPr>
          <p:cNvPr id="30" name="Group 30"/>
          <p:cNvGrpSpPr/>
          <p:nvPr/>
        </p:nvGrpSpPr>
        <p:grpSpPr>
          <a:xfrm>
            <a:off x="2048704" y="4375220"/>
            <a:ext cx="3425087" cy="3840418"/>
            <a:chOff x="0" y="0"/>
            <a:chExt cx="4566783" cy="5120557"/>
          </a:xfrm>
        </p:grpSpPr>
        <p:grpSp>
          <p:nvGrpSpPr>
            <p:cNvPr id="31" name="Group 31"/>
            <p:cNvGrpSpPr>
              <a:grpSpLocks noChangeAspect="1"/>
            </p:cNvGrpSpPr>
            <p:nvPr/>
          </p:nvGrpSpPr>
          <p:grpSpPr>
            <a:xfrm rot="-456846">
              <a:off x="289355" y="243786"/>
              <a:ext cx="3988073" cy="4632985"/>
              <a:chOff x="0" y="0"/>
              <a:chExt cx="5466080" cy="6350000"/>
            </a:xfrm>
          </p:grpSpPr>
          <p:sp>
            <p:nvSpPr>
              <p:cNvPr id="32" name="Freeform 32"/>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33" name="Freeform 33"/>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2"/>
                <a:stretch>
                  <a:fillRect l="-963" r="-27036"/>
                </a:stretch>
              </a:blipFill>
            </p:spPr>
          </p:sp>
          <p:sp>
            <p:nvSpPr>
              <p:cNvPr id="34" name="Freeform 34"/>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35" name="Freeform 35"/>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id="36" name="TextBox 36"/>
            <p:cNvSpPr txBox="1"/>
            <p:nvPr/>
          </p:nvSpPr>
          <p:spPr>
            <a:xfrm rot="-567196">
              <a:off x="1304643" y="3915346"/>
              <a:ext cx="2315255" cy="692956"/>
            </a:xfrm>
            <a:prstGeom prst="rect">
              <a:avLst/>
            </a:prstGeom>
          </p:spPr>
          <p:txBody>
            <a:bodyPr lIns="0" tIns="0" rIns="0" bIns="0" rtlCol="0" anchor="t">
              <a:spAutoFit/>
            </a:bodyPr>
            <a:lstStyle/>
            <a:p>
              <a:pPr algn="ctr">
                <a:lnSpc>
                  <a:spcPts val="4406"/>
                </a:lnSpc>
              </a:pPr>
              <a:r>
                <a:rPr lang="en-US" sz="3147">
                  <a:solidFill>
                    <a:srgbClr val="000000"/>
                  </a:solidFill>
                  <a:latin typeface="Beth Ellen"/>
                  <a:ea typeface="Beth Ellen"/>
                  <a:cs typeface="Beth Ellen"/>
                  <a:sym typeface="Beth Ellen"/>
                </a:rPr>
                <a:t>Jerry</a:t>
              </a:r>
            </a:p>
          </p:txBody>
        </p:sp>
      </p:grpSp>
      <p:sp>
        <p:nvSpPr>
          <p:cNvPr id="37" name="Freeform 37"/>
          <p:cNvSpPr/>
          <p:nvPr/>
        </p:nvSpPr>
        <p:spPr>
          <a:xfrm>
            <a:off x="14239171" y="8108083"/>
            <a:ext cx="2513976" cy="1495816"/>
          </a:xfrm>
          <a:custGeom>
            <a:avLst/>
            <a:gdLst/>
            <a:ahLst/>
            <a:cxnLst/>
            <a:rect l="l" t="t" r="r" b="b"/>
            <a:pathLst>
              <a:path w="2513976" h="1495816">
                <a:moveTo>
                  <a:pt x="0" y="0"/>
                </a:moveTo>
                <a:lnTo>
                  <a:pt x="2513976" y="0"/>
                </a:lnTo>
                <a:lnTo>
                  <a:pt x="2513976" y="1495816"/>
                </a:lnTo>
                <a:lnTo>
                  <a:pt x="0" y="14958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sp>
        <p:nvSpPr>
          <p:cNvPr id="26" name="Freeform 26"/>
          <p:cNvSpPr/>
          <p:nvPr/>
        </p:nvSpPr>
        <p:spPr>
          <a:xfrm>
            <a:off x="1772405" y="4586933"/>
            <a:ext cx="1292258" cy="1113133"/>
          </a:xfrm>
          <a:custGeom>
            <a:avLst/>
            <a:gdLst/>
            <a:ahLst/>
            <a:cxnLst/>
            <a:rect l="l" t="t" r="r" b="b"/>
            <a:pathLst>
              <a:path w="1292258" h="1113133">
                <a:moveTo>
                  <a:pt x="0" y="0"/>
                </a:moveTo>
                <a:lnTo>
                  <a:pt x="1292258" y="0"/>
                </a:lnTo>
                <a:lnTo>
                  <a:pt x="1292258" y="1113134"/>
                </a:lnTo>
                <a:lnTo>
                  <a:pt x="0" y="1113134"/>
                </a:lnTo>
                <a:lnTo>
                  <a:pt x="0" y="0"/>
                </a:lnTo>
                <a:close/>
              </a:path>
            </a:pathLst>
          </a:custGeom>
          <a:blipFill>
            <a:blip r:embed="rId12"/>
            <a:stretch>
              <a:fillRect/>
            </a:stretch>
          </a:blipFill>
        </p:spPr>
      </p:sp>
      <p:sp>
        <p:nvSpPr>
          <p:cNvPr id="27" name="Freeform 27"/>
          <p:cNvSpPr/>
          <p:nvPr/>
        </p:nvSpPr>
        <p:spPr>
          <a:xfrm>
            <a:off x="1642262" y="2921344"/>
            <a:ext cx="1552543" cy="1067373"/>
          </a:xfrm>
          <a:custGeom>
            <a:avLst/>
            <a:gdLst/>
            <a:ahLst/>
            <a:cxnLst/>
            <a:rect l="l" t="t" r="r" b="b"/>
            <a:pathLst>
              <a:path w="1552543" h="1067373">
                <a:moveTo>
                  <a:pt x="0" y="0"/>
                </a:moveTo>
                <a:lnTo>
                  <a:pt x="1552543" y="0"/>
                </a:lnTo>
                <a:lnTo>
                  <a:pt x="1552543" y="1067373"/>
                </a:lnTo>
                <a:lnTo>
                  <a:pt x="0" y="1067373"/>
                </a:lnTo>
                <a:lnTo>
                  <a:pt x="0" y="0"/>
                </a:lnTo>
                <a:close/>
              </a:path>
            </a:pathLst>
          </a:custGeom>
          <a:blipFill>
            <a:blip r:embed="rId13"/>
            <a:stretch>
              <a:fillRect/>
            </a:stretch>
          </a:blipFill>
        </p:spPr>
      </p:sp>
      <p:sp>
        <p:nvSpPr>
          <p:cNvPr id="28" name="TextBox 28"/>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9" name="TextBox 29"/>
          <p:cNvSpPr txBox="1"/>
          <p:nvPr/>
        </p:nvSpPr>
        <p:spPr>
          <a:xfrm>
            <a:off x="8605504" y="1612192"/>
            <a:ext cx="8653796" cy="580390"/>
          </a:xfrm>
          <a:prstGeom prst="rect">
            <a:avLst/>
          </a:prstGeom>
        </p:spPr>
        <p:txBody>
          <a:bodyPr lIns="0" tIns="0" rIns="0" bIns="0" rtlCol="0" anchor="t">
            <a:spAutoFit/>
          </a:bodyPr>
          <a:lstStyle/>
          <a:p>
            <a:pPr algn="r">
              <a:lnSpc>
                <a:spcPts val="4759"/>
              </a:lnSpc>
            </a:pPr>
            <a:r>
              <a:rPr lang="en-US" sz="3399" b="1" spc="186">
                <a:solidFill>
                  <a:srgbClr val="101010"/>
                </a:solidFill>
                <a:latin typeface="Montserrat Bold"/>
                <a:ea typeface="Montserrat Bold"/>
                <a:cs typeface="Montserrat Bold"/>
                <a:sym typeface="Montserrat Bold"/>
              </a:rPr>
              <a:t>CONTINUING EDUCATION CREDIT</a:t>
            </a:r>
          </a:p>
        </p:txBody>
      </p:sp>
      <p:sp>
        <p:nvSpPr>
          <p:cNvPr id="30" name="TextBox 30"/>
          <p:cNvSpPr txBox="1"/>
          <p:nvPr/>
        </p:nvSpPr>
        <p:spPr>
          <a:xfrm>
            <a:off x="3384188" y="4730160"/>
            <a:ext cx="14008462" cy="4496620"/>
          </a:xfrm>
          <a:prstGeom prst="rect">
            <a:avLst/>
          </a:prstGeom>
        </p:spPr>
        <p:txBody>
          <a:bodyPr lIns="0" tIns="0" rIns="0" bIns="0" rtlCol="0" anchor="t">
            <a:spAutoFit/>
          </a:bodyPr>
          <a:lstStyle/>
          <a:p>
            <a:pPr algn="l">
              <a:lnSpc>
                <a:spcPts val="2347"/>
              </a:lnSpc>
              <a:spcBef>
                <a:spcPct val="0"/>
              </a:spcBef>
            </a:pPr>
            <a:r>
              <a:rPr lang="en-US" sz="2347" b="1" spc="-82">
                <a:solidFill>
                  <a:srgbClr val="000000"/>
                </a:solidFill>
                <a:latin typeface="Univers Bold"/>
                <a:ea typeface="Univers Bold"/>
                <a:cs typeface="Univers Bold"/>
                <a:sym typeface="Univers Bold"/>
              </a:rPr>
              <a:t>Physician: ​</a:t>
            </a:r>
          </a:p>
          <a:p>
            <a:pPr algn="l">
              <a:lnSpc>
                <a:spcPts val="2347"/>
              </a:lnSpc>
              <a:spcBef>
                <a:spcPct val="0"/>
              </a:spcBef>
            </a:pPr>
            <a:r>
              <a:rPr lang="en-US" sz="2347" spc="-82">
                <a:solidFill>
                  <a:srgbClr val="000000"/>
                </a:solidFill>
                <a:latin typeface="Univers"/>
                <a:ea typeface="Univers"/>
                <a:cs typeface="Univers"/>
                <a:sym typeface="Univers"/>
              </a:rPr>
              <a:t>The University of Kansas Medical Center designates this live activity for a maximum of 1 AMA PRA Category 1 Credit™. Physiciansshould claim only the credit commensurate with the extent of their participation in the activity.​</a:t>
            </a:r>
          </a:p>
          <a:p>
            <a:pPr algn="l">
              <a:lnSpc>
                <a:spcPts val="2347"/>
              </a:lnSpc>
              <a:spcBef>
                <a:spcPct val="0"/>
              </a:spcBef>
            </a:pPr>
            <a:r>
              <a:rPr lang="en-US" sz="2347" spc="-82">
                <a:solidFill>
                  <a:srgbClr val="000000"/>
                </a:solidFill>
                <a:latin typeface="Univers"/>
                <a:ea typeface="Univers"/>
                <a:cs typeface="Univers"/>
                <a:sym typeface="Univers"/>
              </a:rPr>
              <a:t>​</a:t>
            </a:r>
          </a:p>
          <a:p>
            <a:pPr algn="l">
              <a:lnSpc>
                <a:spcPts val="2347"/>
              </a:lnSpc>
              <a:spcBef>
                <a:spcPct val="0"/>
              </a:spcBef>
            </a:pPr>
            <a:r>
              <a:rPr lang="en-US" sz="2347" b="1" spc="-82">
                <a:solidFill>
                  <a:srgbClr val="000000"/>
                </a:solidFill>
                <a:latin typeface="Univers Bold"/>
                <a:ea typeface="Univers Bold"/>
                <a:cs typeface="Univers Bold"/>
                <a:sym typeface="Univers Bold"/>
              </a:rPr>
              <a:t>Nursing: ​</a:t>
            </a:r>
          </a:p>
          <a:p>
            <a:pPr algn="l">
              <a:lnSpc>
                <a:spcPts val="2347"/>
              </a:lnSpc>
              <a:spcBef>
                <a:spcPct val="0"/>
              </a:spcBef>
            </a:pPr>
            <a:r>
              <a:rPr lang="en-US" sz="2347" spc="-82">
                <a:solidFill>
                  <a:srgbClr val="000000"/>
                </a:solidFill>
                <a:latin typeface="Univers"/>
                <a:ea typeface="Univers"/>
                <a:cs typeface="Univers"/>
                <a:sym typeface="Univers"/>
              </a:rPr>
              <a:t>The University of Kansas Medical Center designates this activity for a maximum of 1 ANCC contact hours. Nurses should claim onlythe credit commensurate with the extent of their participation in the activity.​</a:t>
            </a:r>
          </a:p>
          <a:p>
            <a:pPr algn="l">
              <a:lnSpc>
                <a:spcPts val="2347"/>
              </a:lnSpc>
              <a:spcBef>
                <a:spcPct val="0"/>
              </a:spcBef>
            </a:pPr>
            <a:r>
              <a:rPr lang="en-US" sz="2347" spc="-82">
                <a:solidFill>
                  <a:srgbClr val="000000"/>
                </a:solidFill>
                <a:latin typeface="Univers"/>
                <a:ea typeface="Univers"/>
                <a:cs typeface="Univers"/>
                <a:sym typeface="Univers"/>
              </a:rPr>
              <a:t>​</a:t>
            </a:r>
          </a:p>
          <a:p>
            <a:pPr algn="l">
              <a:lnSpc>
                <a:spcPts val="2347"/>
              </a:lnSpc>
              <a:spcBef>
                <a:spcPct val="0"/>
              </a:spcBef>
            </a:pPr>
            <a:r>
              <a:rPr lang="en-US" sz="2347" b="1" spc="-82">
                <a:solidFill>
                  <a:srgbClr val="000000"/>
                </a:solidFill>
                <a:latin typeface="Univers Bold"/>
                <a:ea typeface="Univers Bold"/>
                <a:cs typeface="Univers Bold"/>
                <a:sym typeface="Univers Bold"/>
              </a:rPr>
              <a:t>Certificate of Attendance:​</a:t>
            </a:r>
          </a:p>
          <a:p>
            <a:pPr algn="l">
              <a:lnSpc>
                <a:spcPts val="2347"/>
              </a:lnSpc>
              <a:spcBef>
                <a:spcPct val="0"/>
              </a:spcBef>
            </a:pPr>
            <a:r>
              <a:rPr lang="en-US" sz="2347" spc="-82">
                <a:solidFill>
                  <a:srgbClr val="000000"/>
                </a:solidFill>
                <a:latin typeface="Univers"/>
                <a:ea typeface="Univers"/>
                <a:cs typeface="Univers"/>
                <a:sym typeface="Univers"/>
              </a:rPr>
              <a:t>Certificates of attendance are available to other participants upon completion of documentation of attendance and evaluation asoutlined​</a:t>
            </a:r>
          </a:p>
          <a:p>
            <a:pPr algn="l">
              <a:lnSpc>
                <a:spcPts val="2347"/>
              </a:lnSpc>
              <a:spcBef>
                <a:spcPct val="0"/>
              </a:spcBef>
            </a:pPr>
            <a:r>
              <a:rPr lang="en-US" sz="2347" spc="-82">
                <a:solidFill>
                  <a:srgbClr val="000000"/>
                </a:solidFill>
                <a:latin typeface="Univers"/>
                <a:ea typeface="Univers"/>
                <a:cs typeface="Univers"/>
                <a:sym typeface="Univers"/>
              </a:rPr>
              <a:t>​</a:t>
            </a:r>
          </a:p>
          <a:p>
            <a:pPr algn="l">
              <a:lnSpc>
                <a:spcPts val="2347"/>
              </a:lnSpc>
              <a:spcBef>
                <a:spcPct val="0"/>
              </a:spcBef>
            </a:pPr>
            <a:r>
              <a:rPr lang="en-US" sz="2347" b="1" spc="-82">
                <a:solidFill>
                  <a:srgbClr val="000000"/>
                </a:solidFill>
                <a:latin typeface="Univers Bold"/>
                <a:ea typeface="Univers Bold"/>
                <a:cs typeface="Univers Bold"/>
                <a:sym typeface="Univers Bold"/>
              </a:rPr>
              <a:t>Attendance requirement : ​</a:t>
            </a:r>
          </a:p>
          <a:p>
            <a:pPr algn="l">
              <a:lnSpc>
                <a:spcPts val="2347"/>
              </a:lnSpc>
              <a:spcBef>
                <a:spcPct val="0"/>
              </a:spcBef>
            </a:pPr>
            <a:r>
              <a:rPr lang="en-US" sz="2347" spc="-82">
                <a:solidFill>
                  <a:srgbClr val="000000"/>
                </a:solidFill>
                <a:latin typeface="Univers"/>
                <a:ea typeface="Univers"/>
                <a:cs typeface="Univers"/>
                <a:sym typeface="Univers"/>
              </a:rPr>
              <a:t>Participants missing more than 10% of this offering will not receive continuing education credit.​</a:t>
            </a:r>
          </a:p>
        </p:txBody>
      </p:sp>
      <p:sp>
        <p:nvSpPr>
          <p:cNvPr id="31" name="TextBox 31"/>
          <p:cNvSpPr txBox="1"/>
          <p:nvPr/>
        </p:nvSpPr>
        <p:spPr>
          <a:xfrm>
            <a:off x="3384188" y="2911819"/>
            <a:ext cx="11793316" cy="1235556"/>
          </a:xfrm>
          <a:prstGeom prst="rect">
            <a:avLst/>
          </a:prstGeom>
        </p:spPr>
        <p:txBody>
          <a:bodyPr lIns="0" tIns="0" rIns="0" bIns="0" rtlCol="0" anchor="t">
            <a:spAutoFit/>
          </a:bodyPr>
          <a:lstStyle/>
          <a:p>
            <a:pPr algn="l">
              <a:lnSpc>
                <a:spcPts val="2323"/>
              </a:lnSpc>
              <a:spcBef>
                <a:spcPct val="0"/>
              </a:spcBef>
            </a:pPr>
            <a:r>
              <a:rPr lang="en-US" sz="2323" spc="-81">
                <a:solidFill>
                  <a:srgbClr val="000000"/>
                </a:solidFill>
                <a:latin typeface="Univers"/>
                <a:ea typeface="Univers"/>
                <a:cs typeface="Univers"/>
                <a:sym typeface="Univers"/>
              </a:rPr>
              <a:t>In support of improving patient care, University of Kansas Medical Center is jointly accredited by the Accreditation Council for Continuing Medical Education (ACCME), the Accreditation Council for Pharmacy Education (ACPE), and the American Nurses Credentialing Center (ANCC), to provide continuing education for the healthcare team.​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41B8D5"/>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grpSp>
        <p:nvGrpSpPr>
          <p:cNvPr id="26" name="Group 26"/>
          <p:cNvGrpSpPr/>
          <p:nvPr/>
        </p:nvGrpSpPr>
        <p:grpSpPr>
          <a:xfrm>
            <a:off x="1505851" y="4375220"/>
            <a:ext cx="3425087" cy="3840418"/>
            <a:chOff x="0" y="0"/>
            <a:chExt cx="4566783" cy="5120557"/>
          </a:xfrm>
        </p:grpSpPr>
        <p:grpSp>
          <p:nvGrpSpPr>
            <p:cNvPr id="27" name="Group 27"/>
            <p:cNvGrpSpPr>
              <a:grpSpLocks noChangeAspect="1"/>
            </p:cNvGrpSpPr>
            <p:nvPr/>
          </p:nvGrpSpPr>
          <p:grpSpPr>
            <a:xfrm rot="-456846">
              <a:off x="289355" y="243786"/>
              <a:ext cx="3988073" cy="4632985"/>
              <a:chOff x="0" y="0"/>
              <a:chExt cx="5466080" cy="6350000"/>
            </a:xfrm>
          </p:grpSpPr>
          <p:sp>
            <p:nvSpPr>
              <p:cNvPr id="28" name="Freeform 28"/>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29" name="Freeform 29"/>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2"/>
                <a:stretch>
                  <a:fillRect l="-963" r="-27036"/>
                </a:stretch>
              </a:blipFill>
            </p:spPr>
          </p:sp>
          <p:sp>
            <p:nvSpPr>
              <p:cNvPr id="30" name="Freeform 30"/>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31" name="Freeform 31"/>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id="32" name="TextBox 32"/>
            <p:cNvSpPr txBox="1"/>
            <p:nvPr/>
          </p:nvSpPr>
          <p:spPr>
            <a:xfrm rot="-567196">
              <a:off x="1304643" y="3915346"/>
              <a:ext cx="2315255" cy="692956"/>
            </a:xfrm>
            <a:prstGeom prst="rect">
              <a:avLst/>
            </a:prstGeom>
          </p:spPr>
          <p:txBody>
            <a:bodyPr lIns="0" tIns="0" rIns="0" bIns="0" rtlCol="0" anchor="t">
              <a:spAutoFit/>
            </a:bodyPr>
            <a:lstStyle/>
            <a:p>
              <a:pPr algn="ctr">
                <a:lnSpc>
                  <a:spcPts val="4406"/>
                </a:lnSpc>
              </a:pPr>
              <a:r>
                <a:rPr lang="en-US" sz="3147">
                  <a:solidFill>
                    <a:srgbClr val="000000"/>
                  </a:solidFill>
                  <a:latin typeface="Beth Ellen"/>
                  <a:ea typeface="Beth Ellen"/>
                  <a:cs typeface="Beth Ellen"/>
                  <a:sym typeface="Beth Ellen"/>
                </a:rPr>
                <a:t>Jerry</a:t>
              </a:r>
            </a:p>
          </p:txBody>
        </p:sp>
      </p:grpSp>
      <p:sp>
        <p:nvSpPr>
          <p:cNvPr id="34" name="TextBox 34"/>
          <p:cNvSpPr txBox="1"/>
          <p:nvPr/>
        </p:nvSpPr>
        <p:spPr>
          <a:xfrm>
            <a:off x="1028700" y="3156909"/>
            <a:ext cx="12455466" cy="542036"/>
          </a:xfrm>
          <a:prstGeom prst="rect">
            <a:avLst/>
          </a:prstGeom>
        </p:spPr>
        <p:txBody>
          <a:bodyPr lIns="0" tIns="0" rIns="0" bIns="0" rtlCol="0" anchor="t">
            <a:spAutoFit/>
          </a:bodyPr>
          <a:lstStyle/>
          <a:p>
            <a:pPr algn="l">
              <a:lnSpc>
                <a:spcPts val="4041"/>
              </a:lnSpc>
            </a:pPr>
            <a:r>
              <a:rPr lang="en-US" sz="4299" b="1">
                <a:solidFill>
                  <a:srgbClr val="00136F"/>
                </a:solidFill>
                <a:latin typeface="Montserrat Ultra-Bold"/>
                <a:ea typeface="Montserrat Ultra-Bold"/>
                <a:cs typeface="Montserrat Ultra-Bold"/>
                <a:sym typeface="Montserrat Ultra-Bold"/>
              </a:rPr>
              <a:t>Key Survivorship Considerations</a:t>
            </a:r>
          </a:p>
        </p:txBody>
      </p:sp>
      <p:sp>
        <p:nvSpPr>
          <p:cNvPr id="35" name="TextBox 35"/>
          <p:cNvSpPr txBox="1"/>
          <p:nvPr/>
        </p:nvSpPr>
        <p:spPr>
          <a:xfrm>
            <a:off x="9426513" y="1043411"/>
            <a:ext cx="7832787" cy="1251585"/>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PC Survivorship Case Study: Jerry’s Story</a:t>
            </a:r>
          </a:p>
        </p:txBody>
      </p:sp>
      <p:graphicFrame>
        <p:nvGraphicFramePr>
          <p:cNvPr id="36" name="Table 35">
            <a:extLst>
              <a:ext uri="{FF2B5EF4-FFF2-40B4-BE49-F238E27FC236}">
                <a16:creationId xmlns:a16="http://schemas.microsoft.com/office/drawing/2014/main" id="{8E8BF974-94E5-D71C-A5C9-92DDFB612FE9}"/>
              </a:ext>
            </a:extLst>
          </p:cNvPr>
          <p:cNvGraphicFramePr>
            <a:graphicFrameLocks noGrp="1"/>
          </p:cNvGraphicFramePr>
          <p:nvPr>
            <p:extLst>
              <p:ext uri="{D42A27DB-BD31-4B8C-83A1-F6EECF244321}">
                <p14:modId xmlns:p14="http://schemas.microsoft.com/office/powerpoint/2010/main" val="4025202485"/>
              </p:ext>
            </p:extLst>
          </p:nvPr>
        </p:nvGraphicFramePr>
        <p:xfrm>
          <a:off x="5630333" y="4557888"/>
          <a:ext cx="11197640" cy="4807273"/>
        </p:xfrm>
        <a:graphic>
          <a:graphicData uri="http://schemas.openxmlformats.org/drawingml/2006/table">
            <a:tbl>
              <a:tblPr firstRow="1" bandRow="1">
                <a:tableStyleId>{5940675A-B579-460E-94D1-54222C63F5DA}</a:tableStyleId>
              </a:tblPr>
              <a:tblGrid>
                <a:gridCol w="3062653">
                  <a:extLst>
                    <a:ext uri="{9D8B030D-6E8A-4147-A177-3AD203B41FA5}">
                      <a16:colId xmlns:a16="http://schemas.microsoft.com/office/drawing/2014/main" val="2664183319"/>
                    </a:ext>
                  </a:extLst>
                </a:gridCol>
                <a:gridCol w="4402440">
                  <a:extLst>
                    <a:ext uri="{9D8B030D-6E8A-4147-A177-3AD203B41FA5}">
                      <a16:colId xmlns:a16="http://schemas.microsoft.com/office/drawing/2014/main" val="1095511372"/>
                    </a:ext>
                  </a:extLst>
                </a:gridCol>
                <a:gridCol w="3732547">
                  <a:extLst>
                    <a:ext uri="{9D8B030D-6E8A-4147-A177-3AD203B41FA5}">
                      <a16:colId xmlns:a16="http://schemas.microsoft.com/office/drawing/2014/main" val="481799563"/>
                    </a:ext>
                  </a:extLst>
                </a:gridCol>
              </a:tblGrid>
              <a:tr h="783913">
                <a:tc>
                  <a:txBody>
                    <a:bodyPr/>
                    <a:lstStyle/>
                    <a:p>
                      <a:r>
                        <a:rPr lang="en-US" sz="2800" b="1" dirty="0"/>
                        <a:t>TREATMENT</a:t>
                      </a:r>
                    </a:p>
                  </a:txBody>
                  <a:tcPr/>
                </a:tc>
                <a:tc>
                  <a:txBody>
                    <a:bodyPr/>
                    <a:lstStyle/>
                    <a:p>
                      <a:r>
                        <a:rPr lang="en-US" sz="2800" b="1" dirty="0"/>
                        <a:t>POSSIBLE LATE EFFECTS</a:t>
                      </a:r>
                    </a:p>
                  </a:txBody>
                  <a:tcPr/>
                </a:tc>
                <a:tc>
                  <a:txBody>
                    <a:bodyPr/>
                    <a:lstStyle/>
                    <a:p>
                      <a:r>
                        <a:rPr lang="en-US" sz="2800" b="1" dirty="0"/>
                        <a:t>PCP ROLE</a:t>
                      </a:r>
                    </a:p>
                  </a:txBody>
                  <a:tcPr/>
                </a:tc>
                <a:extLst>
                  <a:ext uri="{0D108BD9-81ED-4DB2-BD59-A6C34878D82A}">
                    <a16:rowId xmlns:a16="http://schemas.microsoft.com/office/drawing/2014/main" val="3236049663"/>
                  </a:ext>
                </a:extLst>
              </a:tr>
              <a:tr h="783913">
                <a:tc>
                  <a:txBody>
                    <a:bodyPr/>
                    <a:lstStyle/>
                    <a:p>
                      <a:pPr lvl="0">
                        <a:buNone/>
                      </a:pPr>
                      <a:r>
                        <a:rPr lang="en-US" sz="2800" b="1" dirty="0"/>
                        <a:t>Radiation Therapy</a:t>
                      </a:r>
                      <a:endParaRPr lang="en-US" b="1"/>
                    </a:p>
                  </a:txBody>
                  <a:tcPr/>
                </a:tc>
                <a:tc>
                  <a:txBody>
                    <a:bodyPr/>
                    <a:lstStyle/>
                    <a:p>
                      <a:pPr lvl="0">
                        <a:buNone/>
                      </a:pPr>
                      <a:r>
                        <a:rPr lang="en-US" sz="2800" b="0" i="0" u="none" strike="noStrike" noProof="0" dirty="0">
                          <a:latin typeface="Calibri"/>
                        </a:rPr>
                        <a:t>Urinary urgency, rectal irritation, secondary malignancy risk</a:t>
                      </a:r>
                      <a:endParaRPr lang="en-US" sz="2800" dirty="0"/>
                    </a:p>
                  </a:txBody>
                  <a:tcPr/>
                </a:tc>
                <a:tc>
                  <a:txBody>
                    <a:bodyPr/>
                    <a:lstStyle/>
                    <a:p>
                      <a:pPr lvl="0">
                        <a:buNone/>
                      </a:pPr>
                      <a:r>
                        <a:rPr lang="en-US" sz="2800" b="0" i="0" u="none" strike="noStrike" noProof="0" dirty="0">
                          <a:latin typeface="Calibri"/>
                        </a:rPr>
                        <a:t>Assess urinary/bowel symptoms, manage conservatively, refer if persistent</a:t>
                      </a:r>
                      <a:endParaRPr lang="en-US" sz="2800" dirty="0"/>
                    </a:p>
                  </a:txBody>
                  <a:tcPr/>
                </a:tc>
                <a:extLst>
                  <a:ext uri="{0D108BD9-81ED-4DB2-BD59-A6C34878D82A}">
                    <a16:rowId xmlns:a16="http://schemas.microsoft.com/office/drawing/2014/main" val="3443397745"/>
                  </a:ext>
                </a:extLst>
              </a:tr>
              <a:tr h="783913">
                <a:tc>
                  <a:txBody>
                    <a:bodyPr/>
                    <a:lstStyle/>
                    <a:p>
                      <a:pPr lvl="0">
                        <a:buNone/>
                      </a:pPr>
                      <a:r>
                        <a:rPr lang="en-US" sz="2800" b="1" i="0" u="none" strike="noStrike" noProof="0" dirty="0">
                          <a:latin typeface="Calibri"/>
                        </a:rPr>
                        <a:t>ADT (hormone therapy)</a:t>
                      </a:r>
                      <a:endParaRPr lang="en-US" sz="2800" dirty="0"/>
                    </a:p>
                  </a:txBody>
                  <a:tcPr/>
                </a:tc>
                <a:tc>
                  <a:txBody>
                    <a:bodyPr/>
                    <a:lstStyle/>
                    <a:p>
                      <a:pPr lvl="0">
                        <a:buNone/>
                      </a:pPr>
                      <a:r>
                        <a:rPr lang="en-US" sz="2800" b="0" i="0" u="none" strike="noStrike" noProof="0" dirty="0">
                          <a:latin typeface="Calibri"/>
                        </a:rPr>
                        <a:t>Fatigue, weight gain, metabolic syndrome, osteoporosis, sexual dysfunction</a:t>
                      </a:r>
                      <a:endParaRPr lang="en-US" sz="2800" dirty="0"/>
                    </a:p>
                  </a:txBody>
                  <a:tcPr/>
                </a:tc>
                <a:tc>
                  <a:txBody>
                    <a:bodyPr/>
                    <a:lstStyle/>
                    <a:p>
                      <a:pPr lvl="0">
                        <a:buNone/>
                      </a:pPr>
                      <a:r>
                        <a:rPr lang="en-US" sz="2800" b="0" i="0" u="none" strike="noStrike" noProof="0" dirty="0">
                          <a:latin typeface="Calibri"/>
                        </a:rPr>
                        <a:t>Manage metabolic health, screen for depression, consider DEXA scan, support sexual health</a:t>
                      </a:r>
                      <a:endParaRPr lang="en-US" sz="2800" dirty="0"/>
                    </a:p>
                  </a:txBody>
                  <a:tcPr/>
                </a:tc>
                <a:extLst>
                  <a:ext uri="{0D108BD9-81ED-4DB2-BD59-A6C34878D82A}">
                    <a16:rowId xmlns:a16="http://schemas.microsoft.com/office/drawing/2014/main" val="2005619200"/>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41B8D5"/>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grpSp>
        <p:nvGrpSpPr>
          <p:cNvPr id="26" name="Group 26"/>
          <p:cNvGrpSpPr/>
          <p:nvPr/>
        </p:nvGrpSpPr>
        <p:grpSpPr>
          <a:xfrm>
            <a:off x="1028700" y="4084277"/>
            <a:ext cx="2656202" cy="2978297"/>
            <a:chOff x="0" y="0"/>
            <a:chExt cx="3541603" cy="3971063"/>
          </a:xfrm>
        </p:grpSpPr>
        <p:grpSp>
          <p:nvGrpSpPr>
            <p:cNvPr id="27" name="Group 27"/>
            <p:cNvGrpSpPr>
              <a:grpSpLocks noChangeAspect="1"/>
            </p:cNvGrpSpPr>
            <p:nvPr/>
          </p:nvGrpSpPr>
          <p:grpSpPr>
            <a:xfrm rot="-456846">
              <a:off x="224399" y="189059"/>
              <a:ext cx="3092806" cy="3592944"/>
              <a:chOff x="0" y="0"/>
              <a:chExt cx="5466080" cy="6350000"/>
            </a:xfrm>
          </p:grpSpPr>
          <p:sp>
            <p:nvSpPr>
              <p:cNvPr id="28" name="Freeform 28"/>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id="29" name="Freeform 29"/>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2"/>
                <a:stretch>
                  <a:fillRect l="-963" r="-27036"/>
                </a:stretch>
              </a:blipFill>
            </p:spPr>
          </p:sp>
          <p:sp>
            <p:nvSpPr>
              <p:cNvPr id="30" name="Freeform 30"/>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id="31" name="Freeform 31"/>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id="32" name="TextBox 32"/>
            <p:cNvSpPr txBox="1"/>
            <p:nvPr/>
          </p:nvSpPr>
          <p:spPr>
            <a:xfrm rot="-567196">
              <a:off x="1012104" y="3040459"/>
              <a:ext cx="1795513" cy="533315"/>
            </a:xfrm>
            <a:prstGeom prst="rect">
              <a:avLst/>
            </a:prstGeom>
          </p:spPr>
          <p:txBody>
            <a:bodyPr lIns="0" tIns="0" rIns="0" bIns="0" rtlCol="0" anchor="t">
              <a:spAutoFit/>
            </a:bodyPr>
            <a:lstStyle/>
            <a:p>
              <a:pPr algn="ctr">
                <a:lnSpc>
                  <a:spcPts val="3417"/>
                </a:lnSpc>
              </a:pPr>
              <a:r>
                <a:rPr lang="en-US" sz="2441">
                  <a:solidFill>
                    <a:srgbClr val="000000"/>
                  </a:solidFill>
                  <a:latin typeface="Beth Ellen"/>
                  <a:ea typeface="Beth Ellen"/>
                  <a:cs typeface="Beth Ellen"/>
                  <a:sym typeface="Beth Ellen"/>
                </a:rPr>
                <a:t>Jerry</a:t>
              </a:r>
            </a:p>
          </p:txBody>
        </p:sp>
      </p:grpSp>
      <p:sp>
        <p:nvSpPr>
          <p:cNvPr id="33" name="TextBox 33"/>
          <p:cNvSpPr txBox="1"/>
          <p:nvPr/>
        </p:nvSpPr>
        <p:spPr>
          <a:xfrm>
            <a:off x="1028700" y="3156909"/>
            <a:ext cx="12455466" cy="542036"/>
          </a:xfrm>
          <a:prstGeom prst="rect">
            <a:avLst/>
          </a:prstGeom>
        </p:spPr>
        <p:txBody>
          <a:bodyPr lIns="0" tIns="0" rIns="0" bIns="0" rtlCol="0" anchor="t">
            <a:spAutoFit/>
          </a:bodyPr>
          <a:lstStyle/>
          <a:p>
            <a:pPr algn="l">
              <a:lnSpc>
                <a:spcPts val="4041"/>
              </a:lnSpc>
            </a:pPr>
            <a:r>
              <a:rPr lang="en-US" sz="4299" b="1">
                <a:solidFill>
                  <a:srgbClr val="00136F"/>
                </a:solidFill>
                <a:latin typeface="Montserrat Ultra-Bold"/>
                <a:ea typeface="Montserrat Ultra-Bold"/>
                <a:cs typeface="Montserrat Ultra-Bold"/>
                <a:sym typeface="Montserrat Ultra-Bold"/>
              </a:rPr>
              <a:t>Key Survivorship Considerations</a:t>
            </a:r>
          </a:p>
        </p:txBody>
      </p:sp>
      <p:sp>
        <p:nvSpPr>
          <p:cNvPr id="34" name="TextBox 34"/>
          <p:cNvSpPr txBox="1"/>
          <p:nvPr/>
        </p:nvSpPr>
        <p:spPr>
          <a:xfrm>
            <a:off x="9426513" y="1043411"/>
            <a:ext cx="7832787" cy="1251585"/>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PC Survivorship Case Study: Jerry’s Story</a:t>
            </a:r>
          </a:p>
        </p:txBody>
      </p:sp>
      <p:sp>
        <p:nvSpPr>
          <p:cNvPr id="35" name="TextBox 35"/>
          <p:cNvSpPr txBox="1"/>
          <p:nvPr/>
        </p:nvSpPr>
        <p:spPr>
          <a:xfrm>
            <a:off x="4244566" y="4017602"/>
            <a:ext cx="13015243" cy="4872093"/>
          </a:xfrm>
          <a:prstGeom prst="rect">
            <a:avLst/>
          </a:prstGeom>
        </p:spPr>
        <p:txBody>
          <a:bodyPr lIns="0" tIns="0" rIns="0" bIns="0" rtlCol="0" anchor="t">
            <a:spAutoFit/>
          </a:bodyPr>
          <a:lstStyle/>
          <a:p>
            <a:pPr algn="l">
              <a:lnSpc>
                <a:spcPts val="2992"/>
              </a:lnSpc>
            </a:pPr>
            <a:r>
              <a:rPr lang="en-US" sz="2338" b="1" spc="-81">
                <a:solidFill>
                  <a:srgbClr val="000000"/>
                </a:solidFill>
                <a:latin typeface="Univers Bold"/>
                <a:ea typeface="Univers Bold"/>
                <a:cs typeface="Univers Bold"/>
                <a:sym typeface="Univers Bold"/>
              </a:rPr>
              <a:t>Metabolic &amp; Cardiovascular Health</a:t>
            </a:r>
          </a:p>
          <a:p>
            <a:pPr marL="504832" lvl="1" indent="-252416" algn="l">
              <a:lnSpc>
                <a:spcPts val="2992"/>
              </a:lnSpc>
              <a:buFont typeface="Arial"/>
              <a:buChar char="•"/>
            </a:pPr>
            <a:r>
              <a:rPr lang="en-US" sz="2338" spc="-81">
                <a:solidFill>
                  <a:srgbClr val="000000"/>
                </a:solidFill>
                <a:latin typeface="Univers"/>
                <a:ea typeface="Univers"/>
                <a:cs typeface="Univers"/>
                <a:sym typeface="Univers"/>
              </a:rPr>
              <a:t>Monitor for metabolic syndrome and osteoporosis</a:t>
            </a:r>
          </a:p>
          <a:p>
            <a:pPr marL="504832" lvl="1" indent="-252416" algn="l">
              <a:lnSpc>
                <a:spcPts val="2992"/>
              </a:lnSpc>
              <a:buFont typeface="Arial"/>
              <a:buChar char="•"/>
            </a:pPr>
            <a:r>
              <a:rPr lang="en-US" sz="2338" spc="-81">
                <a:solidFill>
                  <a:srgbClr val="000000"/>
                </a:solidFill>
                <a:latin typeface="Univers"/>
                <a:ea typeface="Univers"/>
                <a:cs typeface="Univers"/>
                <a:sym typeface="Univers"/>
              </a:rPr>
              <a:t>Reinforce lifestyle modifications (nutrition, physical activity).</a:t>
            </a:r>
          </a:p>
          <a:p>
            <a:pPr marL="504832" lvl="1" indent="-252416" algn="l">
              <a:lnSpc>
                <a:spcPts val="2992"/>
              </a:lnSpc>
              <a:buFont typeface="Arial"/>
              <a:buChar char="•"/>
            </a:pPr>
            <a:r>
              <a:rPr lang="en-US" sz="2338" spc="-81">
                <a:solidFill>
                  <a:srgbClr val="000000"/>
                </a:solidFill>
                <a:latin typeface="Univers"/>
                <a:ea typeface="Univers"/>
                <a:cs typeface="Univers"/>
                <a:sym typeface="Univers"/>
              </a:rPr>
              <a:t>Consider DEXA scan for bone health and supplement with calcium/vitamin D</a:t>
            </a:r>
          </a:p>
          <a:p>
            <a:pPr algn="l">
              <a:lnSpc>
                <a:spcPts val="2992"/>
              </a:lnSpc>
            </a:pPr>
            <a:endParaRPr lang="en-US" sz="2338" spc="-81">
              <a:solidFill>
                <a:srgbClr val="000000"/>
              </a:solidFill>
              <a:latin typeface="Univers"/>
              <a:ea typeface="Univers"/>
              <a:cs typeface="Univers"/>
              <a:sym typeface="Univers"/>
            </a:endParaRPr>
          </a:p>
          <a:p>
            <a:pPr algn="l">
              <a:lnSpc>
                <a:spcPts val="2992"/>
              </a:lnSpc>
            </a:pPr>
            <a:r>
              <a:rPr lang="en-US" sz="2338" b="1" spc="-81">
                <a:solidFill>
                  <a:srgbClr val="000000"/>
                </a:solidFill>
                <a:latin typeface="Univers Bold"/>
                <a:ea typeface="Univers Bold"/>
                <a:cs typeface="Univers Bold"/>
                <a:sym typeface="Univers Bold"/>
              </a:rPr>
              <a:t>Sexual &amp; Psychosocial Health</a:t>
            </a:r>
          </a:p>
          <a:p>
            <a:pPr marL="504832" lvl="1" indent="-252416" algn="l">
              <a:lnSpc>
                <a:spcPts val="2992"/>
              </a:lnSpc>
              <a:buFont typeface="Arial"/>
              <a:buChar char="•"/>
            </a:pPr>
            <a:r>
              <a:rPr lang="en-US" sz="2338" spc="-81">
                <a:solidFill>
                  <a:srgbClr val="000000"/>
                </a:solidFill>
                <a:latin typeface="Univers"/>
                <a:ea typeface="Univers"/>
                <a:cs typeface="Univers"/>
                <a:sym typeface="Univers"/>
              </a:rPr>
              <a:t>Continue open discussion about ED; review medications; refer for counseling if distress persists.</a:t>
            </a:r>
          </a:p>
          <a:p>
            <a:pPr marL="504832" lvl="1" indent="-252416" algn="l">
              <a:lnSpc>
                <a:spcPts val="2992"/>
              </a:lnSpc>
              <a:buFont typeface="Arial"/>
              <a:buChar char="•"/>
            </a:pPr>
            <a:r>
              <a:rPr lang="en-US" sz="2338" spc="-81">
                <a:solidFill>
                  <a:srgbClr val="000000"/>
                </a:solidFill>
                <a:latin typeface="Univers"/>
                <a:ea typeface="Univers"/>
                <a:cs typeface="Univers"/>
                <a:sym typeface="Univers"/>
              </a:rPr>
              <a:t>Screen for depression and anxiety—normalize mental health support</a:t>
            </a:r>
          </a:p>
          <a:p>
            <a:pPr algn="l">
              <a:lnSpc>
                <a:spcPts val="2992"/>
              </a:lnSpc>
            </a:pPr>
            <a:endParaRPr lang="en-US" sz="2338" spc="-81">
              <a:solidFill>
                <a:srgbClr val="000000"/>
              </a:solidFill>
              <a:latin typeface="Univers"/>
              <a:ea typeface="Univers"/>
              <a:cs typeface="Univers"/>
              <a:sym typeface="Univers"/>
            </a:endParaRPr>
          </a:p>
          <a:p>
            <a:pPr algn="l">
              <a:lnSpc>
                <a:spcPts val="2992"/>
              </a:lnSpc>
            </a:pPr>
            <a:r>
              <a:rPr lang="en-US" sz="2338" b="1" spc="-81">
                <a:solidFill>
                  <a:srgbClr val="000000"/>
                </a:solidFill>
                <a:latin typeface="Univers Bold"/>
                <a:ea typeface="Univers Bold"/>
                <a:cs typeface="Univers Bold"/>
                <a:sym typeface="Univers Bold"/>
              </a:rPr>
              <a:t>Care Coordination</a:t>
            </a:r>
          </a:p>
          <a:p>
            <a:pPr marL="504832" lvl="1" indent="-252416" algn="l">
              <a:lnSpc>
                <a:spcPts val="2992"/>
              </a:lnSpc>
              <a:buFont typeface="Arial"/>
              <a:buChar char="•"/>
            </a:pPr>
            <a:r>
              <a:rPr lang="en-US" sz="2338" spc="-81">
                <a:solidFill>
                  <a:srgbClr val="000000"/>
                </a:solidFill>
                <a:latin typeface="Univers"/>
                <a:ea typeface="Univers"/>
                <a:cs typeface="Univers"/>
                <a:sym typeface="Univers"/>
              </a:rPr>
              <a:t>Communicate with the urologist to confirm surveillance schedule</a:t>
            </a:r>
          </a:p>
          <a:p>
            <a:pPr marL="504832" lvl="1" indent="-252416" algn="l">
              <a:lnSpc>
                <a:spcPts val="2992"/>
              </a:lnSpc>
              <a:buFont typeface="Arial"/>
              <a:buChar char="•"/>
            </a:pPr>
            <a:r>
              <a:rPr lang="en-US" sz="2338" spc="-81">
                <a:solidFill>
                  <a:srgbClr val="000000"/>
                </a:solidFill>
                <a:latin typeface="Univers"/>
                <a:ea typeface="Univers"/>
                <a:cs typeface="Univers"/>
                <a:sym typeface="Univers"/>
              </a:rPr>
              <a:t>Document cancer treatment history and survivorship plan in the EHR problem list</a:t>
            </a:r>
          </a:p>
          <a:p>
            <a:pPr marL="504832" lvl="1" indent="-252416" algn="l">
              <a:lnSpc>
                <a:spcPts val="2992"/>
              </a:lnSpc>
              <a:buFont typeface="Arial"/>
              <a:buChar char="•"/>
            </a:pPr>
            <a:r>
              <a:rPr lang="en-US" sz="2338" spc="-81">
                <a:solidFill>
                  <a:srgbClr val="000000"/>
                </a:solidFill>
                <a:latin typeface="Univers"/>
                <a:ea typeface="Univers"/>
                <a:cs typeface="Univers"/>
                <a:sym typeface="Univers"/>
              </a:rPr>
              <a:t>Encourage participation in exercise and wellness programs (e.g., Silver Sneakers, telehealth PT)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41B8D5"/>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Freeform 26"/>
          <p:cNvSpPr/>
          <p:nvPr/>
        </p:nvSpPr>
        <p:spPr>
          <a:xfrm>
            <a:off x="1028700" y="4317664"/>
            <a:ext cx="2261442" cy="2247308"/>
          </a:xfrm>
          <a:custGeom>
            <a:avLst/>
            <a:gdLst/>
            <a:ahLst/>
            <a:cxnLst/>
            <a:rect l="l" t="t" r="r" b="b"/>
            <a:pathLst>
              <a:path w="2261442" h="2247308">
                <a:moveTo>
                  <a:pt x="0" y="0"/>
                </a:moveTo>
                <a:lnTo>
                  <a:pt x="2261442" y="0"/>
                </a:lnTo>
                <a:lnTo>
                  <a:pt x="2261442" y="2247308"/>
                </a:lnTo>
                <a:lnTo>
                  <a:pt x="0" y="224730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7" name="TextBox 27"/>
          <p:cNvSpPr txBox="1"/>
          <p:nvPr/>
        </p:nvSpPr>
        <p:spPr>
          <a:xfrm>
            <a:off x="1028700" y="3128392"/>
            <a:ext cx="8808013" cy="542036"/>
          </a:xfrm>
          <a:prstGeom prst="rect">
            <a:avLst/>
          </a:prstGeom>
        </p:spPr>
        <p:txBody>
          <a:bodyPr lIns="0" tIns="0" rIns="0" bIns="0" rtlCol="0" anchor="t">
            <a:spAutoFit/>
          </a:bodyPr>
          <a:lstStyle/>
          <a:p>
            <a:pPr algn="l">
              <a:lnSpc>
                <a:spcPts val="4041"/>
              </a:lnSpc>
            </a:pPr>
            <a:r>
              <a:rPr lang="en-US" sz="4299" b="1">
                <a:solidFill>
                  <a:srgbClr val="00136F"/>
                </a:solidFill>
                <a:latin typeface="Montserrat Ultra-Bold"/>
                <a:ea typeface="Montserrat Ultra-Bold"/>
                <a:cs typeface="Montserrat Ultra-Bold"/>
                <a:sym typeface="Montserrat Ultra-Bold"/>
              </a:rPr>
              <a:t>Practical Workflow Strategies </a:t>
            </a:r>
          </a:p>
        </p:txBody>
      </p:sp>
      <p:sp>
        <p:nvSpPr>
          <p:cNvPr id="28" name="TextBox 28"/>
          <p:cNvSpPr txBox="1"/>
          <p:nvPr/>
        </p:nvSpPr>
        <p:spPr>
          <a:xfrm>
            <a:off x="3612152" y="4194303"/>
            <a:ext cx="13647148" cy="3002508"/>
          </a:xfrm>
          <a:prstGeom prst="rect">
            <a:avLst/>
          </a:prstGeom>
        </p:spPr>
        <p:txBody>
          <a:bodyPr lIns="0" tIns="0" rIns="0" bIns="0" rtlCol="0" anchor="t">
            <a:spAutoFit/>
          </a:bodyPr>
          <a:lstStyle/>
          <a:p>
            <a:pPr marL="584392" lvl="1" indent="-292196" algn="l">
              <a:lnSpc>
                <a:spcPts val="4736"/>
              </a:lnSpc>
              <a:buFont typeface="Arial"/>
              <a:buChar char="•"/>
            </a:pPr>
            <a:r>
              <a:rPr lang="en-US" sz="2706" b="1" spc="-94">
                <a:solidFill>
                  <a:srgbClr val="000000"/>
                </a:solidFill>
                <a:latin typeface="Univers Bold"/>
                <a:ea typeface="Univers Bold"/>
                <a:cs typeface="Univers Bold"/>
                <a:sym typeface="Univers Bold"/>
              </a:rPr>
              <a:t>Survivorship flag: </a:t>
            </a:r>
            <a:r>
              <a:rPr lang="en-US" sz="2706" spc="-94">
                <a:solidFill>
                  <a:srgbClr val="000000"/>
                </a:solidFill>
                <a:latin typeface="Univers"/>
                <a:ea typeface="Univers"/>
                <a:cs typeface="Univers"/>
                <a:sym typeface="Univers"/>
              </a:rPr>
              <a:t>Add a “Cancer Survivor” banner or tag in EHR.</a:t>
            </a:r>
          </a:p>
          <a:p>
            <a:pPr marL="584392" lvl="1" indent="-292196" algn="l">
              <a:lnSpc>
                <a:spcPts val="4736"/>
              </a:lnSpc>
              <a:buFont typeface="Arial"/>
              <a:buChar char="•"/>
            </a:pPr>
            <a:r>
              <a:rPr lang="en-US" sz="2706" b="1" spc="-94">
                <a:solidFill>
                  <a:srgbClr val="000000"/>
                </a:solidFill>
                <a:latin typeface="Univers Bold"/>
                <a:ea typeface="Univers Bold"/>
                <a:cs typeface="Univers Bold"/>
                <a:sym typeface="Univers Bold"/>
              </a:rPr>
              <a:t>Annual Wellness Visit:</a:t>
            </a:r>
            <a:r>
              <a:rPr lang="en-US" sz="2706" spc="-94">
                <a:solidFill>
                  <a:srgbClr val="000000"/>
                </a:solidFill>
                <a:latin typeface="Univers"/>
                <a:ea typeface="Univers"/>
                <a:cs typeface="Univers"/>
                <a:sym typeface="Univers"/>
              </a:rPr>
              <a:t> Use as a structured point for survivorship review.</a:t>
            </a:r>
          </a:p>
          <a:p>
            <a:pPr marL="584392" lvl="1" indent="-292196" algn="l">
              <a:lnSpc>
                <a:spcPts val="4736"/>
              </a:lnSpc>
              <a:buFont typeface="Arial"/>
              <a:buChar char="•"/>
            </a:pPr>
            <a:r>
              <a:rPr lang="en-US" sz="2706" b="1" spc="-94">
                <a:solidFill>
                  <a:srgbClr val="000000"/>
                </a:solidFill>
                <a:latin typeface="Univers Bold"/>
                <a:ea typeface="Univers Bold"/>
                <a:cs typeface="Univers Bold"/>
                <a:sym typeface="Univers Bold"/>
              </a:rPr>
              <a:t>Medication Review:</a:t>
            </a:r>
            <a:r>
              <a:rPr lang="en-US" sz="2706" spc="-94">
                <a:solidFill>
                  <a:srgbClr val="000000"/>
                </a:solidFill>
                <a:latin typeface="Univers"/>
                <a:ea typeface="Univers"/>
                <a:cs typeface="Univers"/>
                <a:sym typeface="Univers"/>
              </a:rPr>
              <a:t> Look for lingering ADT-related metabolic effects.</a:t>
            </a:r>
          </a:p>
          <a:p>
            <a:pPr marL="584392" lvl="1" indent="-292196" algn="l">
              <a:lnSpc>
                <a:spcPts val="4736"/>
              </a:lnSpc>
              <a:buFont typeface="Arial"/>
              <a:buChar char="•"/>
            </a:pPr>
            <a:r>
              <a:rPr lang="en-US" sz="2706" b="1" spc="-94">
                <a:solidFill>
                  <a:srgbClr val="000000"/>
                </a:solidFill>
                <a:latin typeface="Univers Bold"/>
                <a:ea typeface="Univers Bold"/>
                <a:cs typeface="Univers Bold"/>
                <a:sym typeface="Univers Bold"/>
              </a:rPr>
              <a:t>Patient Education:</a:t>
            </a:r>
            <a:r>
              <a:rPr lang="en-US" sz="2706" spc="-94">
                <a:solidFill>
                  <a:srgbClr val="000000"/>
                </a:solidFill>
                <a:latin typeface="Univers"/>
                <a:ea typeface="Univers"/>
                <a:cs typeface="Univers"/>
                <a:sym typeface="Univers"/>
              </a:rPr>
              <a:t> Provide key follow-up intervals and red flag symptoms.</a:t>
            </a:r>
          </a:p>
          <a:p>
            <a:pPr marL="584392" lvl="1" indent="-292196" algn="l">
              <a:lnSpc>
                <a:spcPts val="4736"/>
              </a:lnSpc>
              <a:buFont typeface="Arial"/>
              <a:buChar char="•"/>
            </a:pPr>
            <a:r>
              <a:rPr lang="en-US" sz="2706" b="1" spc="-94">
                <a:solidFill>
                  <a:srgbClr val="000000"/>
                </a:solidFill>
                <a:latin typeface="Univers Bold"/>
                <a:ea typeface="Univers Bold"/>
                <a:cs typeface="Univers Bold"/>
                <a:sym typeface="Univers Bold"/>
              </a:rPr>
              <a:t>Team-based care: </a:t>
            </a:r>
            <a:r>
              <a:rPr lang="en-US" sz="2706" spc="-94">
                <a:solidFill>
                  <a:srgbClr val="000000"/>
                </a:solidFill>
                <a:latin typeface="Univers"/>
                <a:ea typeface="Univers"/>
                <a:cs typeface="Univers"/>
                <a:sym typeface="Univers"/>
              </a:rPr>
              <a:t>Engage nurse / MA to perform screenings (e.g., mood, fall risk, etc.)</a:t>
            </a:r>
          </a:p>
        </p:txBody>
      </p:sp>
      <p:sp>
        <p:nvSpPr>
          <p:cNvPr id="29" name="TextBox 29"/>
          <p:cNvSpPr txBox="1"/>
          <p:nvPr/>
        </p:nvSpPr>
        <p:spPr>
          <a:xfrm>
            <a:off x="9426513" y="1043411"/>
            <a:ext cx="7832787" cy="1251585"/>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PC Survivorship Case Study: Jerry’s Story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130511"/>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grpSp>
        <p:nvGrpSpPr>
          <p:cNvPr id="26" name="Group 26"/>
          <p:cNvGrpSpPr/>
          <p:nvPr/>
        </p:nvGrpSpPr>
        <p:grpSpPr>
          <a:xfrm>
            <a:off x="4364738" y="5354528"/>
            <a:ext cx="3539114" cy="353911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b="-31901"/>
              </a:stretch>
            </a:blipFill>
          </p:spPr>
        </p:sp>
      </p:grpSp>
      <p:sp>
        <p:nvSpPr>
          <p:cNvPr id="28" name="TextBox 28"/>
          <p:cNvSpPr txBox="1"/>
          <p:nvPr/>
        </p:nvSpPr>
        <p:spPr>
          <a:xfrm>
            <a:off x="13858406" y="1346116"/>
            <a:ext cx="3400894" cy="613410"/>
          </a:xfrm>
          <a:prstGeom prst="rect">
            <a:avLst/>
          </a:prstGeom>
        </p:spPr>
        <p:txBody>
          <a:bodyPr lIns="0" tIns="0" rIns="0" bIns="0" rtlCol="0" anchor="t">
            <a:spAutoFit/>
          </a:bodyPr>
          <a:lstStyle/>
          <a:p>
            <a:pPr algn="r">
              <a:lnSpc>
                <a:spcPts val="5040"/>
              </a:lnSpc>
            </a:pPr>
            <a:r>
              <a:rPr lang="en-US" sz="3600" b="1">
                <a:solidFill>
                  <a:srgbClr val="101010"/>
                </a:solidFill>
                <a:latin typeface="Montserrat Bold"/>
                <a:ea typeface="Montserrat Bold"/>
                <a:cs typeface="Montserrat Bold"/>
                <a:sym typeface="Montserrat Bold"/>
              </a:rPr>
              <a:t>Next ECHO</a:t>
            </a:r>
          </a:p>
        </p:txBody>
      </p:sp>
      <p:sp>
        <p:nvSpPr>
          <p:cNvPr id="29" name="TextBox 29"/>
          <p:cNvSpPr txBox="1"/>
          <p:nvPr/>
        </p:nvSpPr>
        <p:spPr>
          <a:xfrm>
            <a:off x="2894250" y="3053614"/>
            <a:ext cx="11828920" cy="1476267"/>
          </a:xfrm>
          <a:prstGeom prst="rect">
            <a:avLst/>
          </a:prstGeom>
        </p:spPr>
        <p:txBody>
          <a:bodyPr lIns="0" tIns="0" rIns="0" bIns="0" rtlCol="0" anchor="t">
            <a:spAutoFit/>
          </a:bodyPr>
          <a:lstStyle/>
          <a:p>
            <a:pPr algn="l">
              <a:lnSpc>
                <a:spcPts val="5642"/>
              </a:lnSpc>
            </a:pPr>
            <a:r>
              <a:rPr lang="en-US" sz="4030" b="1" spc="112">
                <a:solidFill>
                  <a:srgbClr val="101010"/>
                </a:solidFill>
                <a:latin typeface="Univers Bold"/>
                <a:ea typeface="Univers Bold"/>
                <a:cs typeface="Univers Bold"/>
                <a:sym typeface="Univers Bold"/>
              </a:rPr>
              <a:t>Date: </a:t>
            </a:r>
            <a:r>
              <a:rPr lang="en-US" sz="4030" spc="112">
                <a:solidFill>
                  <a:srgbClr val="101010"/>
                </a:solidFill>
                <a:latin typeface="Univers"/>
                <a:ea typeface="Univers"/>
                <a:cs typeface="Univers"/>
                <a:sym typeface="Univers"/>
              </a:rPr>
              <a:t>Wednesday, November 5th at Noon</a:t>
            </a:r>
          </a:p>
          <a:p>
            <a:pPr algn="l">
              <a:lnSpc>
                <a:spcPts val="5642"/>
              </a:lnSpc>
            </a:pPr>
            <a:r>
              <a:rPr lang="en-US" sz="4030" b="1" spc="112">
                <a:solidFill>
                  <a:srgbClr val="101010"/>
                </a:solidFill>
                <a:latin typeface="Univers Bold"/>
                <a:ea typeface="Univers Bold"/>
                <a:cs typeface="Univers Bold"/>
                <a:sym typeface="Univers Bold"/>
              </a:rPr>
              <a:t>Topic: </a:t>
            </a:r>
            <a:r>
              <a:rPr lang="en-US" sz="4030" spc="112">
                <a:solidFill>
                  <a:srgbClr val="101010"/>
                </a:solidFill>
                <a:latin typeface="Univers"/>
                <a:ea typeface="Univers"/>
                <a:cs typeface="Univers"/>
                <a:sym typeface="Univers"/>
              </a:rPr>
              <a:t>Lung Cancer Screening &amp; Survivorship </a:t>
            </a:r>
          </a:p>
        </p:txBody>
      </p:sp>
      <p:sp>
        <p:nvSpPr>
          <p:cNvPr id="30" name="TextBox 30"/>
          <p:cNvSpPr txBox="1"/>
          <p:nvPr/>
        </p:nvSpPr>
        <p:spPr>
          <a:xfrm>
            <a:off x="7306679" y="6174747"/>
            <a:ext cx="8272276" cy="1765327"/>
          </a:xfrm>
          <a:prstGeom prst="rect">
            <a:avLst/>
          </a:prstGeom>
        </p:spPr>
        <p:txBody>
          <a:bodyPr lIns="0" tIns="0" rIns="0" bIns="0" rtlCol="0" anchor="t">
            <a:spAutoFit/>
          </a:bodyPr>
          <a:lstStyle/>
          <a:p>
            <a:pPr algn="ctr">
              <a:lnSpc>
                <a:spcPts val="4548"/>
              </a:lnSpc>
            </a:pPr>
            <a:r>
              <a:rPr lang="en-US" sz="3248" b="1" spc="90">
                <a:solidFill>
                  <a:srgbClr val="101010"/>
                </a:solidFill>
                <a:latin typeface="Univers Bold"/>
                <a:ea typeface="Univers Bold"/>
                <a:cs typeface="Univers Bold"/>
                <a:sym typeface="Univers Bold"/>
              </a:rPr>
              <a:t>Guest Speaker:</a:t>
            </a:r>
          </a:p>
          <a:p>
            <a:pPr algn="ctr">
              <a:lnSpc>
                <a:spcPts val="4548"/>
              </a:lnSpc>
            </a:pPr>
            <a:r>
              <a:rPr lang="en-US" sz="3248" spc="90">
                <a:solidFill>
                  <a:srgbClr val="101010"/>
                </a:solidFill>
                <a:latin typeface="Univers"/>
                <a:ea typeface="Univers"/>
                <a:cs typeface="Univers"/>
                <a:sym typeface="Univers"/>
              </a:rPr>
              <a:t>Michal Reid, MD</a:t>
            </a:r>
          </a:p>
          <a:p>
            <a:pPr algn="ctr">
              <a:lnSpc>
                <a:spcPts val="4548"/>
              </a:lnSpc>
            </a:pPr>
            <a:r>
              <a:rPr lang="en-US" sz="3248" spc="90">
                <a:solidFill>
                  <a:srgbClr val="101010"/>
                </a:solidFill>
                <a:latin typeface="Univers"/>
                <a:ea typeface="Univers"/>
                <a:cs typeface="Univers"/>
                <a:sym typeface="Univers"/>
              </a:rPr>
              <a:t>KUMC Pulmonologist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2065668"/>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2794627" y="4965236"/>
            <a:ext cx="9288593" cy="1360170"/>
          </a:xfrm>
          <a:prstGeom prst="rect">
            <a:avLst/>
          </a:prstGeom>
        </p:spPr>
        <p:txBody>
          <a:bodyPr lIns="0" tIns="0" rIns="0" bIns="0" rtlCol="0" anchor="t">
            <a:spAutoFit/>
          </a:bodyPr>
          <a:lstStyle/>
          <a:p>
            <a:pPr algn="l">
              <a:lnSpc>
                <a:spcPts val="10560"/>
              </a:lnSpc>
            </a:pPr>
            <a:r>
              <a:rPr lang="en-US" sz="9600" b="1">
                <a:solidFill>
                  <a:srgbClr val="00136F"/>
                </a:solidFill>
                <a:latin typeface="Montserrat Ultra-Bold"/>
                <a:ea typeface="Montserrat Ultra-Bold"/>
                <a:cs typeface="Montserrat Ultra-Bold"/>
                <a:sym typeface="Montserrat Ultra-Bold"/>
              </a:rPr>
              <a:t>THANK YOU</a:t>
            </a:r>
          </a:p>
        </p:txBody>
      </p:sp>
      <p:sp>
        <p:nvSpPr>
          <p:cNvPr id="9" name="TextBox 9"/>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grpSp>
        <p:nvGrpSpPr>
          <p:cNvPr id="10" name="Group 10"/>
          <p:cNvGrpSpPr/>
          <p:nvPr/>
        </p:nvGrpSpPr>
        <p:grpSpPr>
          <a:xfrm>
            <a:off x="12486489" y="440584"/>
            <a:ext cx="4772811" cy="1928105"/>
            <a:chOff x="0" y="0"/>
            <a:chExt cx="6363747" cy="2570807"/>
          </a:xfrm>
        </p:grpSpPr>
        <p:sp>
          <p:nvSpPr>
            <p:cNvPr id="11" name="Freeform 11"/>
            <p:cNvSpPr/>
            <p:nvPr/>
          </p:nvSpPr>
          <p:spPr>
            <a:xfrm rot="-586919">
              <a:off x="1309299" y="49399"/>
              <a:ext cx="667206" cy="1001435"/>
            </a:xfrm>
            <a:custGeom>
              <a:avLst/>
              <a:gdLst/>
              <a:ahLst/>
              <a:cxnLst/>
              <a:rect l="l" t="t" r="r" b="b"/>
              <a:pathLst>
                <a:path w="667206" h="1001435">
                  <a:moveTo>
                    <a:pt x="0" y="0"/>
                  </a:moveTo>
                  <a:lnTo>
                    <a:pt x="667206" y="0"/>
                  </a:lnTo>
                  <a:lnTo>
                    <a:pt x="667206" y="1001435"/>
                  </a:lnTo>
                  <a:lnTo>
                    <a:pt x="0" y="10014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rot="-3527984">
              <a:off x="720885" y="173540"/>
              <a:ext cx="608861" cy="913863"/>
            </a:xfrm>
            <a:custGeom>
              <a:avLst/>
              <a:gdLst/>
              <a:ahLst/>
              <a:cxnLst/>
              <a:rect l="l" t="t" r="r" b="b"/>
              <a:pathLst>
                <a:path w="608861" h="913863">
                  <a:moveTo>
                    <a:pt x="0" y="0"/>
                  </a:moveTo>
                  <a:lnTo>
                    <a:pt x="608862" y="0"/>
                  </a:lnTo>
                  <a:lnTo>
                    <a:pt x="608862" y="913863"/>
                  </a:lnTo>
                  <a:lnTo>
                    <a:pt x="0" y="9138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6078961">
              <a:off x="316304" y="571860"/>
              <a:ext cx="559119" cy="839203"/>
            </a:xfrm>
            <a:custGeom>
              <a:avLst/>
              <a:gdLst/>
              <a:ahLst/>
              <a:cxnLst/>
              <a:rect l="l" t="t" r="r" b="b"/>
              <a:pathLst>
                <a:path w="559119" h="839203">
                  <a:moveTo>
                    <a:pt x="0" y="0"/>
                  </a:moveTo>
                  <a:lnTo>
                    <a:pt x="559119" y="0"/>
                  </a:lnTo>
                  <a:lnTo>
                    <a:pt x="559119" y="839203"/>
                  </a:lnTo>
                  <a:lnTo>
                    <a:pt x="0" y="8392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Freeform 14"/>
            <p:cNvSpPr/>
            <p:nvPr/>
          </p:nvSpPr>
          <p:spPr>
            <a:xfrm rot="-7906289">
              <a:off x="195323" y="1031775"/>
              <a:ext cx="497276" cy="746381"/>
            </a:xfrm>
            <a:custGeom>
              <a:avLst/>
              <a:gdLst/>
              <a:ahLst/>
              <a:cxnLst/>
              <a:rect l="l" t="t" r="r" b="b"/>
              <a:pathLst>
                <a:path w="497276" h="746381">
                  <a:moveTo>
                    <a:pt x="0" y="0"/>
                  </a:moveTo>
                  <a:lnTo>
                    <a:pt x="497277" y="0"/>
                  </a:lnTo>
                  <a:lnTo>
                    <a:pt x="497277" y="746381"/>
                  </a:lnTo>
                  <a:lnTo>
                    <a:pt x="0" y="7463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10285624">
              <a:off x="303752" y="1520524"/>
              <a:ext cx="432645" cy="649374"/>
            </a:xfrm>
            <a:custGeom>
              <a:avLst/>
              <a:gdLst/>
              <a:ahLst/>
              <a:cxnLst/>
              <a:rect l="l" t="t" r="r" b="b"/>
              <a:pathLst>
                <a:path w="432645" h="649374">
                  <a:moveTo>
                    <a:pt x="0" y="0"/>
                  </a:moveTo>
                  <a:lnTo>
                    <a:pt x="432646" y="0"/>
                  </a:lnTo>
                  <a:lnTo>
                    <a:pt x="432646" y="649374"/>
                  </a:lnTo>
                  <a:lnTo>
                    <a:pt x="0" y="6493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rot="-1578899">
              <a:off x="610968" y="1826306"/>
              <a:ext cx="374043" cy="561415"/>
            </a:xfrm>
            <a:custGeom>
              <a:avLst/>
              <a:gdLst/>
              <a:ahLst/>
              <a:cxnLst/>
              <a:rect l="l" t="t" r="r" b="b"/>
              <a:pathLst>
                <a:path w="374043" h="561415">
                  <a:moveTo>
                    <a:pt x="0" y="0"/>
                  </a:moveTo>
                  <a:lnTo>
                    <a:pt x="374043" y="0"/>
                  </a:lnTo>
                  <a:lnTo>
                    <a:pt x="374043" y="561416"/>
                  </a:lnTo>
                  <a:lnTo>
                    <a:pt x="0" y="5614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Freeform 17"/>
            <p:cNvSpPr/>
            <p:nvPr/>
          </p:nvSpPr>
          <p:spPr>
            <a:xfrm rot="6582263">
              <a:off x="1035106" y="2079001"/>
              <a:ext cx="333603" cy="500718"/>
            </a:xfrm>
            <a:custGeom>
              <a:avLst/>
              <a:gdLst/>
              <a:ahLst/>
              <a:cxnLst/>
              <a:rect l="l" t="t" r="r" b="b"/>
              <a:pathLst>
                <a:path w="333603" h="500718">
                  <a:moveTo>
                    <a:pt x="0" y="0"/>
                  </a:moveTo>
                  <a:lnTo>
                    <a:pt x="333603" y="0"/>
                  </a:lnTo>
                  <a:lnTo>
                    <a:pt x="333603" y="500717"/>
                  </a:lnTo>
                  <a:lnTo>
                    <a:pt x="0" y="5007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8" name="TextBox 18"/>
            <p:cNvSpPr txBox="1"/>
            <p:nvPr/>
          </p:nvSpPr>
          <p:spPr>
            <a:xfrm>
              <a:off x="956263"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K</a:t>
              </a:r>
            </a:p>
          </p:txBody>
        </p:sp>
        <p:sp>
          <p:nvSpPr>
            <p:cNvPr id="19" name="TextBox 19"/>
            <p:cNvSpPr txBox="1"/>
            <p:nvPr/>
          </p:nvSpPr>
          <p:spPr>
            <a:xfrm>
              <a:off x="1480410"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a</a:t>
              </a:r>
            </a:p>
          </p:txBody>
        </p:sp>
        <p:sp>
          <p:nvSpPr>
            <p:cNvPr id="20" name="TextBox 20"/>
            <p:cNvSpPr txBox="1"/>
            <p:nvPr/>
          </p:nvSpPr>
          <p:spPr>
            <a:xfrm>
              <a:off x="2035722"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n</a:t>
              </a:r>
            </a:p>
          </p:txBody>
        </p:sp>
        <p:sp>
          <p:nvSpPr>
            <p:cNvPr id="21" name="TextBox 21"/>
            <p:cNvSpPr txBox="1"/>
            <p:nvPr/>
          </p:nvSpPr>
          <p:spPr>
            <a:xfrm>
              <a:off x="3121259" y="1060763"/>
              <a:ext cx="532624"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u</a:t>
              </a:r>
            </a:p>
          </p:txBody>
        </p:sp>
        <p:sp>
          <p:nvSpPr>
            <p:cNvPr id="22" name="TextBox 22"/>
            <p:cNvSpPr txBox="1"/>
            <p:nvPr/>
          </p:nvSpPr>
          <p:spPr>
            <a:xfrm>
              <a:off x="2547378"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S</a:t>
              </a:r>
            </a:p>
          </p:txBody>
        </p:sp>
        <p:sp>
          <p:nvSpPr>
            <p:cNvPr id="23" name="TextBox 23"/>
            <p:cNvSpPr txBox="1"/>
            <p:nvPr/>
          </p:nvSpPr>
          <p:spPr>
            <a:xfrm>
              <a:off x="3512769"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r</a:t>
              </a:r>
            </a:p>
          </p:txBody>
        </p:sp>
        <p:sp>
          <p:nvSpPr>
            <p:cNvPr id="24" name="TextBox 24"/>
            <p:cNvSpPr txBox="1"/>
            <p:nvPr/>
          </p:nvSpPr>
          <p:spPr>
            <a:xfrm>
              <a:off x="3938020"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v</a:t>
              </a:r>
            </a:p>
          </p:txBody>
        </p:sp>
        <p:sp>
          <p:nvSpPr>
            <p:cNvPr id="25" name="TextBox 25"/>
            <p:cNvSpPr txBox="1"/>
            <p:nvPr/>
          </p:nvSpPr>
          <p:spPr>
            <a:xfrm>
              <a:off x="4296493"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i</a:t>
              </a:r>
            </a:p>
          </p:txBody>
        </p:sp>
        <p:sp>
          <p:nvSpPr>
            <p:cNvPr id="26" name="TextBox 26"/>
            <p:cNvSpPr txBox="1"/>
            <p:nvPr/>
          </p:nvSpPr>
          <p:spPr>
            <a:xfrm>
              <a:off x="4659660"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v</a:t>
              </a:r>
            </a:p>
          </p:txBody>
        </p:sp>
        <p:sp>
          <p:nvSpPr>
            <p:cNvPr id="27" name="TextBox 27"/>
            <p:cNvSpPr txBox="1"/>
            <p:nvPr/>
          </p:nvSpPr>
          <p:spPr>
            <a:xfrm>
              <a:off x="5147073" y="1060763"/>
              <a:ext cx="583158" cy="1123173"/>
            </a:xfrm>
            <a:prstGeom prst="rect">
              <a:avLst/>
            </a:prstGeom>
          </p:spPr>
          <p:txBody>
            <a:bodyPr lIns="0" tIns="0" rIns="0" bIns="0" rtlCol="0" anchor="t">
              <a:spAutoFit/>
            </a:bodyPr>
            <a:lstStyle/>
            <a:p>
              <a:pPr algn="ctr">
                <a:lnSpc>
                  <a:spcPts val="5527"/>
                </a:lnSpc>
                <a:spcBef>
                  <a:spcPct val="0"/>
                </a:spcBef>
              </a:pPr>
              <a:r>
                <a:rPr lang="en-US" sz="5527" b="1" spc="-193">
                  <a:solidFill>
                    <a:srgbClr val="00136F"/>
                  </a:solidFill>
                  <a:latin typeface="Univers Bold"/>
                  <a:ea typeface="Univers Bold"/>
                  <a:cs typeface="Univers Bold"/>
                  <a:sym typeface="Univers Bold"/>
                </a:rPr>
                <a:t>e</a:t>
              </a:r>
            </a:p>
          </p:txBody>
        </p:sp>
        <p:sp>
          <p:nvSpPr>
            <p:cNvPr id="28" name="TextBox 28"/>
            <p:cNvSpPr txBox="1"/>
            <p:nvPr/>
          </p:nvSpPr>
          <p:spPr>
            <a:xfrm>
              <a:off x="5711543" y="1578560"/>
              <a:ext cx="263728" cy="499291"/>
            </a:xfrm>
            <a:prstGeom prst="rect">
              <a:avLst/>
            </a:prstGeom>
          </p:spPr>
          <p:txBody>
            <a:bodyPr lIns="0" tIns="0" rIns="0" bIns="0" rtlCol="0" anchor="t">
              <a:spAutoFit/>
            </a:bodyPr>
            <a:lstStyle/>
            <a:p>
              <a:pPr algn="ctr">
                <a:lnSpc>
                  <a:spcPts val="2805"/>
                </a:lnSpc>
                <a:spcBef>
                  <a:spcPct val="0"/>
                </a:spcBef>
              </a:pPr>
              <a:r>
                <a:rPr lang="en-US" sz="2805" spc="-98">
                  <a:solidFill>
                    <a:srgbClr val="E9A500"/>
                  </a:solidFill>
                  <a:latin typeface="Sunborn"/>
                  <a:ea typeface="Sunborn"/>
                  <a:cs typeface="Sunborn"/>
                  <a:sym typeface="Sunborn"/>
                </a:rPr>
                <a:t>2</a:t>
              </a:r>
            </a:p>
          </p:txBody>
        </p:sp>
        <p:sp>
          <p:nvSpPr>
            <p:cNvPr id="29" name="TextBox 29"/>
            <p:cNvSpPr txBox="1"/>
            <p:nvPr/>
          </p:nvSpPr>
          <p:spPr>
            <a:xfrm>
              <a:off x="6053605" y="1583727"/>
              <a:ext cx="310142" cy="499269"/>
            </a:xfrm>
            <a:prstGeom prst="rect">
              <a:avLst/>
            </a:prstGeom>
          </p:spPr>
          <p:txBody>
            <a:bodyPr lIns="0" tIns="0" rIns="0" bIns="0" rtlCol="0" anchor="t">
              <a:spAutoFit/>
            </a:bodyPr>
            <a:lstStyle/>
            <a:p>
              <a:pPr algn="ctr">
                <a:lnSpc>
                  <a:spcPts val="2804"/>
                </a:lnSpc>
                <a:spcBef>
                  <a:spcPct val="0"/>
                </a:spcBef>
              </a:pPr>
              <a:r>
                <a:rPr lang="en-US" sz="2804" spc="-98">
                  <a:solidFill>
                    <a:srgbClr val="DC9C02"/>
                  </a:solidFill>
                  <a:latin typeface="Sunborn"/>
                  <a:ea typeface="Sunborn"/>
                  <a:cs typeface="Sunborn"/>
                  <a:sym typeface="Sunborn"/>
                </a:rPr>
                <a:t>0</a:t>
              </a:r>
            </a:p>
          </p:txBody>
        </p:sp>
        <p:sp>
          <p:nvSpPr>
            <p:cNvPr id="30" name="TextBox 30"/>
            <p:cNvSpPr txBox="1"/>
            <p:nvPr/>
          </p:nvSpPr>
          <p:spPr>
            <a:xfrm>
              <a:off x="5989691" y="1578560"/>
              <a:ext cx="86520" cy="499269"/>
            </a:xfrm>
            <a:prstGeom prst="rect">
              <a:avLst/>
            </a:prstGeom>
          </p:spPr>
          <p:txBody>
            <a:bodyPr lIns="0" tIns="0" rIns="0" bIns="0" rtlCol="0" anchor="t">
              <a:spAutoFit/>
            </a:bodyPr>
            <a:lstStyle/>
            <a:p>
              <a:pPr algn="ctr">
                <a:lnSpc>
                  <a:spcPts val="2804"/>
                </a:lnSpc>
                <a:spcBef>
                  <a:spcPct val="0"/>
                </a:spcBef>
              </a:pPr>
              <a:r>
                <a:rPr lang="en-US" sz="2804" spc="-98">
                  <a:solidFill>
                    <a:srgbClr val="DC9C02"/>
                  </a:solidFill>
                  <a:latin typeface="Sunborn"/>
                  <a:ea typeface="Sunborn"/>
                  <a:cs typeface="Sunborn"/>
                  <a:sym typeface="Sunborn"/>
                </a:rPr>
                <a: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sp>
        <p:nvSpPr>
          <p:cNvPr id="26" name="TextBox 26"/>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7" name="TextBox 27"/>
          <p:cNvSpPr txBox="1"/>
          <p:nvPr/>
        </p:nvSpPr>
        <p:spPr>
          <a:xfrm>
            <a:off x="9655300" y="1612192"/>
            <a:ext cx="7604000" cy="580390"/>
          </a:xfrm>
          <a:prstGeom prst="rect">
            <a:avLst/>
          </a:prstGeom>
        </p:spPr>
        <p:txBody>
          <a:bodyPr lIns="0" tIns="0" rIns="0" bIns="0" rtlCol="0" anchor="t">
            <a:spAutoFit/>
          </a:bodyPr>
          <a:lstStyle/>
          <a:p>
            <a:pPr algn="r">
              <a:lnSpc>
                <a:spcPts val="4759"/>
              </a:lnSpc>
            </a:pPr>
            <a:r>
              <a:rPr lang="en-US" sz="3399" b="1" spc="186">
                <a:solidFill>
                  <a:srgbClr val="101010"/>
                </a:solidFill>
                <a:latin typeface="Montserrat Bold"/>
                <a:ea typeface="Montserrat Bold"/>
                <a:cs typeface="Montserrat Bold"/>
                <a:sym typeface="Montserrat Bold"/>
              </a:rPr>
              <a:t>DISCLOSURES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sp>
        <p:nvSpPr>
          <p:cNvPr id="26" name="TextBox 26"/>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7" name="TextBox 27"/>
          <p:cNvSpPr txBox="1"/>
          <p:nvPr/>
        </p:nvSpPr>
        <p:spPr>
          <a:xfrm>
            <a:off x="7734670" y="1612192"/>
            <a:ext cx="9524630" cy="1180465"/>
          </a:xfrm>
          <a:prstGeom prst="rect">
            <a:avLst/>
          </a:prstGeom>
        </p:spPr>
        <p:txBody>
          <a:bodyPr lIns="0" tIns="0" rIns="0" bIns="0" rtlCol="0" anchor="t">
            <a:spAutoFit/>
          </a:bodyPr>
          <a:lstStyle/>
          <a:p>
            <a:pPr algn="r">
              <a:lnSpc>
                <a:spcPts val="4759"/>
              </a:lnSpc>
            </a:pPr>
            <a:r>
              <a:rPr lang="en-US" sz="3399" b="1" spc="186">
                <a:solidFill>
                  <a:srgbClr val="101010"/>
                </a:solidFill>
                <a:latin typeface="Montserrat Bold"/>
                <a:ea typeface="Montserrat Bold"/>
                <a:cs typeface="Montserrat Bold"/>
                <a:sym typeface="Montserrat Bold"/>
              </a:rPr>
              <a:t>COMMERCIAL / NON-COMMERICAL SUPPORT</a:t>
            </a:r>
          </a:p>
        </p:txBody>
      </p:sp>
      <p:sp>
        <p:nvSpPr>
          <p:cNvPr id="28" name="TextBox 28"/>
          <p:cNvSpPr txBox="1"/>
          <p:nvPr/>
        </p:nvSpPr>
        <p:spPr>
          <a:xfrm>
            <a:off x="3810521" y="4853270"/>
            <a:ext cx="10666958" cy="570935"/>
          </a:xfrm>
          <a:prstGeom prst="rect">
            <a:avLst/>
          </a:prstGeom>
        </p:spPr>
        <p:txBody>
          <a:bodyPr lIns="0" tIns="0" rIns="0" bIns="0" rtlCol="0" anchor="t">
            <a:spAutoFit/>
          </a:bodyPr>
          <a:lstStyle/>
          <a:p>
            <a:pPr algn="ctr">
              <a:lnSpc>
                <a:spcPts val="3727"/>
              </a:lnSpc>
              <a:spcBef>
                <a:spcPct val="0"/>
              </a:spcBef>
            </a:pPr>
            <a:r>
              <a:rPr lang="en-US" sz="3727" spc="-130">
                <a:solidFill>
                  <a:srgbClr val="000000"/>
                </a:solidFill>
                <a:latin typeface="Univers"/>
                <a:ea typeface="Univers"/>
                <a:cs typeface="Univers"/>
                <a:sym typeface="Univers"/>
              </a:rPr>
              <a:t>There is no commercial support for this CE activity.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9B314"/>
            </a:solidFill>
          </p:spPr>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58580" y="1028700"/>
            <a:ext cx="3218833" cy="1300334"/>
            <a:chOff x="0" y="0"/>
            <a:chExt cx="4291777" cy="1733779"/>
          </a:xfrm>
        </p:grpSpPr>
        <p:sp>
          <p:nvSpPr>
            <p:cNvPr id="6" name="Freeform 6"/>
            <p:cNvSpPr/>
            <p:nvPr/>
          </p:nvSpPr>
          <p:spPr>
            <a:xfrm rot="-586919">
              <a:off x="883005" y="33315"/>
              <a:ext cx="449971" cy="675378"/>
            </a:xfrm>
            <a:custGeom>
              <a:avLst/>
              <a:gdLst/>
              <a:ahLst/>
              <a:cxnLst/>
              <a:rect l="l" t="t" r="r" b="b"/>
              <a:pathLst>
                <a:path w="449971" h="675378">
                  <a:moveTo>
                    <a:pt x="0" y="0"/>
                  </a:moveTo>
                  <a:lnTo>
                    <a:pt x="449970" y="0"/>
                  </a:lnTo>
                  <a:lnTo>
                    <a:pt x="449970" y="675379"/>
                  </a:lnTo>
                  <a:lnTo>
                    <a:pt x="0" y="675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486172" y="117037"/>
              <a:ext cx="410622" cy="616319"/>
            </a:xfrm>
            <a:custGeom>
              <a:avLst/>
              <a:gdLst/>
              <a:ahLst/>
              <a:cxnLst/>
              <a:rect l="l" t="t" r="r" b="b"/>
              <a:pathLst>
                <a:path w="410622" h="616319">
                  <a:moveTo>
                    <a:pt x="0" y="0"/>
                  </a:moveTo>
                  <a:lnTo>
                    <a:pt x="410623" y="0"/>
                  </a:lnTo>
                  <a:lnTo>
                    <a:pt x="410623" y="616319"/>
                  </a:lnTo>
                  <a:lnTo>
                    <a:pt x="0" y="616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13319" y="385668"/>
              <a:ext cx="377075" cy="565967"/>
            </a:xfrm>
            <a:custGeom>
              <a:avLst/>
              <a:gdLst/>
              <a:ahLst/>
              <a:cxnLst/>
              <a:rect l="l" t="t" r="r" b="b"/>
              <a:pathLst>
                <a:path w="377075" h="565967">
                  <a:moveTo>
                    <a:pt x="0" y="0"/>
                  </a:moveTo>
                  <a:lnTo>
                    <a:pt x="377075" y="0"/>
                  </a:lnTo>
                  <a:lnTo>
                    <a:pt x="377075" y="565967"/>
                  </a:lnTo>
                  <a:lnTo>
                    <a:pt x="0" y="565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1728" y="695840"/>
              <a:ext cx="335368" cy="503367"/>
            </a:xfrm>
            <a:custGeom>
              <a:avLst/>
              <a:gdLst/>
              <a:ahLst/>
              <a:cxnLst/>
              <a:rect l="l" t="t" r="r" b="b"/>
              <a:pathLst>
                <a:path w="335368" h="503367">
                  <a:moveTo>
                    <a:pt x="0" y="0"/>
                  </a:moveTo>
                  <a:lnTo>
                    <a:pt x="335368" y="0"/>
                  </a:lnTo>
                  <a:lnTo>
                    <a:pt x="335368" y="503367"/>
                  </a:lnTo>
                  <a:lnTo>
                    <a:pt x="0" y="5033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04854" y="1025457"/>
              <a:ext cx="291781" cy="437945"/>
            </a:xfrm>
            <a:custGeom>
              <a:avLst/>
              <a:gdLst/>
              <a:ahLst/>
              <a:cxnLst/>
              <a:rect l="l" t="t" r="r" b="b"/>
              <a:pathLst>
                <a:path w="291781" h="437945">
                  <a:moveTo>
                    <a:pt x="0" y="0"/>
                  </a:moveTo>
                  <a:lnTo>
                    <a:pt x="291780" y="0"/>
                  </a:lnTo>
                  <a:lnTo>
                    <a:pt x="291780" y="437944"/>
                  </a:lnTo>
                  <a:lnTo>
                    <a:pt x="0" y="4379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12043" y="1231680"/>
              <a:ext cx="252258" cy="378624"/>
            </a:xfrm>
            <a:custGeom>
              <a:avLst/>
              <a:gdLst/>
              <a:ahLst/>
              <a:cxnLst/>
              <a:rect l="l" t="t" r="r" b="b"/>
              <a:pathLst>
                <a:path w="252258" h="378624">
                  <a:moveTo>
                    <a:pt x="0" y="0"/>
                  </a:moveTo>
                  <a:lnTo>
                    <a:pt x="252259" y="0"/>
                  </a:lnTo>
                  <a:lnTo>
                    <a:pt x="252259" y="378624"/>
                  </a:lnTo>
                  <a:lnTo>
                    <a:pt x="0" y="3786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698086" y="1402100"/>
              <a:ext cx="224985" cy="337689"/>
            </a:xfrm>
            <a:custGeom>
              <a:avLst/>
              <a:gdLst/>
              <a:ahLst/>
              <a:cxnLst/>
              <a:rect l="l" t="t" r="r" b="b"/>
              <a:pathLst>
                <a:path w="224985" h="337689">
                  <a:moveTo>
                    <a:pt x="0" y="0"/>
                  </a:moveTo>
                  <a:lnTo>
                    <a:pt x="224985" y="0"/>
                  </a:lnTo>
                  <a:lnTo>
                    <a:pt x="224985" y="337689"/>
                  </a:lnTo>
                  <a:lnTo>
                    <a:pt x="0" y="3376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4491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K</a:t>
              </a:r>
            </a:p>
          </p:txBody>
        </p:sp>
        <p:sp>
          <p:nvSpPr>
            <p:cNvPr id="14" name="TextBox 14"/>
            <p:cNvSpPr txBox="1"/>
            <p:nvPr/>
          </p:nvSpPr>
          <p:spPr>
            <a:xfrm>
              <a:off x="998404"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a</a:t>
              </a:r>
            </a:p>
          </p:txBody>
        </p:sp>
        <p:sp>
          <p:nvSpPr>
            <p:cNvPr id="15" name="TextBox 15"/>
            <p:cNvSpPr txBox="1"/>
            <p:nvPr/>
          </p:nvSpPr>
          <p:spPr>
            <a:xfrm>
              <a:off x="1372912"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n</a:t>
              </a:r>
            </a:p>
          </p:txBody>
        </p:sp>
        <p:sp>
          <p:nvSpPr>
            <p:cNvPr id="16" name="TextBox 16"/>
            <p:cNvSpPr txBox="1"/>
            <p:nvPr/>
          </p:nvSpPr>
          <p:spPr>
            <a:xfrm>
              <a:off x="2105009" y="705864"/>
              <a:ext cx="359207"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u</a:t>
              </a:r>
            </a:p>
          </p:txBody>
        </p:sp>
        <p:sp>
          <p:nvSpPr>
            <p:cNvPr id="17" name="TextBox 17"/>
            <p:cNvSpPr txBox="1"/>
            <p:nvPr/>
          </p:nvSpPr>
          <p:spPr>
            <a:xfrm>
              <a:off x="171797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S</a:t>
              </a:r>
            </a:p>
          </p:txBody>
        </p:sp>
        <p:sp>
          <p:nvSpPr>
            <p:cNvPr id="18" name="TextBox 18"/>
            <p:cNvSpPr txBox="1"/>
            <p:nvPr/>
          </p:nvSpPr>
          <p:spPr>
            <a:xfrm>
              <a:off x="2369048"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r</a:t>
              </a:r>
            </a:p>
          </p:txBody>
        </p:sp>
        <p:sp>
          <p:nvSpPr>
            <p:cNvPr id="19" name="TextBox 19"/>
            <p:cNvSpPr txBox="1"/>
            <p:nvPr/>
          </p:nvSpPr>
          <p:spPr>
            <a:xfrm>
              <a:off x="2655841"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0" name="TextBox 20"/>
            <p:cNvSpPr txBox="1"/>
            <p:nvPr/>
          </p:nvSpPr>
          <p:spPr>
            <a:xfrm>
              <a:off x="289759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i</a:t>
              </a:r>
            </a:p>
          </p:txBody>
        </p:sp>
        <p:sp>
          <p:nvSpPr>
            <p:cNvPr id="21" name="TextBox 21"/>
            <p:cNvSpPr txBox="1"/>
            <p:nvPr/>
          </p:nvSpPr>
          <p:spPr>
            <a:xfrm>
              <a:off x="3142523"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v</a:t>
              </a:r>
            </a:p>
          </p:txBody>
        </p:sp>
        <p:sp>
          <p:nvSpPr>
            <p:cNvPr id="22" name="TextBox 22"/>
            <p:cNvSpPr txBox="1"/>
            <p:nvPr/>
          </p:nvSpPr>
          <p:spPr>
            <a:xfrm>
              <a:off x="3471239" y="705864"/>
              <a:ext cx="393288" cy="767004"/>
            </a:xfrm>
            <a:prstGeom prst="rect">
              <a:avLst/>
            </a:prstGeom>
          </p:spPr>
          <p:txBody>
            <a:bodyPr lIns="0" tIns="0" rIns="0" bIns="0" rtlCol="0" anchor="t">
              <a:spAutoFit/>
            </a:bodyPr>
            <a:lstStyle/>
            <a:p>
              <a:pPr algn="ctr">
                <a:lnSpc>
                  <a:spcPts val="3727"/>
                </a:lnSpc>
                <a:spcBef>
                  <a:spcPct val="0"/>
                </a:spcBef>
              </a:pPr>
              <a:r>
                <a:rPr lang="en-US" sz="3727" b="1" spc="-130">
                  <a:solidFill>
                    <a:srgbClr val="00136F"/>
                  </a:solidFill>
                  <a:latin typeface="Univers Bold"/>
                  <a:ea typeface="Univers Bold"/>
                  <a:cs typeface="Univers Bold"/>
                  <a:sym typeface="Univers Bold"/>
                </a:rPr>
                <a:t>e</a:t>
              </a:r>
            </a:p>
          </p:txBody>
        </p:sp>
        <p:sp>
          <p:nvSpPr>
            <p:cNvPr id="23" name="TextBox 23"/>
            <p:cNvSpPr txBox="1"/>
            <p:nvPr/>
          </p:nvSpPr>
          <p:spPr>
            <a:xfrm>
              <a:off x="3851924" y="1064154"/>
              <a:ext cx="177861" cy="337170"/>
            </a:xfrm>
            <a:prstGeom prst="rect">
              <a:avLst/>
            </a:prstGeom>
          </p:spPr>
          <p:txBody>
            <a:bodyPr lIns="0" tIns="0" rIns="0" bIns="0" rtlCol="0" anchor="t">
              <a:spAutoFit/>
            </a:bodyPr>
            <a:lstStyle/>
            <a:p>
              <a:pPr algn="ctr">
                <a:lnSpc>
                  <a:spcPts val="1891"/>
                </a:lnSpc>
                <a:spcBef>
                  <a:spcPct val="0"/>
                </a:spcBef>
              </a:pPr>
              <a:r>
                <a:rPr lang="en-US" sz="1891" spc="-66">
                  <a:solidFill>
                    <a:srgbClr val="E9A500"/>
                  </a:solidFill>
                  <a:latin typeface="Sunborn"/>
                  <a:ea typeface="Sunborn"/>
                  <a:cs typeface="Sunborn"/>
                  <a:sym typeface="Sunborn"/>
                </a:rPr>
                <a:t>2</a:t>
              </a:r>
            </a:p>
          </p:txBody>
        </p:sp>
        <p:sp>
          <p:nvSpPr>
            <p:cNvPr id="24" name="TextBox 24"/>
            <p:cNvSpPr txBox="1"/>
            <p:nvPr/>
          </p:nvSpPr>
          <p:spPr>
            <a:xfrm>
              <a:off x="4082614" y="1067639"/>
              <a:ext cx="209163"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0</a:t>
              </a:r>
            </a:p>
          </p:txBody>
        </p:sp>
        <p:sp>
          <p:nvSpPr>
            <p:cNvPr id="25" name="TextBox 25"/>
            <p:cNvSpPr txBox="1"/>
            <p:nvPr/>
          </p:nvSpPr>
          <p:spPr>
            <a:xfrm>
              <a:off x="4039510" y="1064154"/>
              <a:ext cx="58350" cy="337155"/>
            </a:xfrm>
            <a:prstGeom prst="rect">
              <a:avLst/>
            </a:prstGeom>
          </p:spPr>
          <p:txBody>
            <a:bodyPr lIns="0" tIns="0" rIns="0" bIns="0" rtlCol="0" anchor="t">
              <a:spAutoFit/>
            </a:bodyPr>
            <a:lstStyle/>
            <a:p>
              <a:pPr algn="ctr">
                <a:lnSpc>
                  <a:spcPts val="1891"/>
                </a:lnSpc>
                <a:spcBef>
                  <a:spcPct val="0"/>
                </a:spcBef>
              </a:pPr>
              <a:r>
                <a:rPr lang="en-US" sz="1891" spc="-66">
                  <a:solidFill>
                    <a:srgbClr val="DC9C02"/>
                  </a:solidFill>
                  <a:latin typeface="Sunborn"/>
                  <a:ea typeface="Sunborn"/>
                  <a:cs typeface="Sunborn"/>
                  <a:sym typeface="Sunborn"/>
                </a:rPr>
                <a:t>.</a:t>
              </a:r>
            </a:p>
          </p:txBody>
        </p:sp>
      </p:grpSp>
      <p:sp>
        <p:nvSpPr>
          <p:cNvPr id="26" name="TextBox 26"/>
          <p:cNvSpPr txBox="1"/>
          <p:nvPr/>
        </p:nvSpPr>
        <p:spPr>
          <a:xfrm rot="-5400000">
            <a:off x="-770338" y="6894912"/>
            <a:ext cx="3974630" cy="471805"/>
          </a:xfrm>
          <a:prstGeom prst="rect">
            <a:avLst/>
          </a:prstGeom>
        </p:spPr>
        <p:txBody>
          <a:bodyPr lIns="0" tIns="0" rIns="0" bIns="0" rtlCol="0" anchor="t">
            <a:spAutoFit/>
          </a:bodyPr>
          <a:lstStyle/>
          <a:p>
            <a:pPr algn="l">
              <a:lnSpc>
                <a:spcPts val="3920"/>
              </a:lnSpc>
            </a:pPr>
            <a:r>
              <a:rPr lang="en-US" sz="2800" b="1">
                <a:solidFill>
                  <a:srgbClr val="101010"/>
                </a:solidFill>
                <a:latin typeface="Montserrat Medium"/>
                <a:ea typeface="Montserrat Medium"/>
                <a:cs typeface="Montserrat Medium"/>
                <a:sym typeface="Montserrat Medium"/>
              </a:rPr>
              <a:t>kansurvive.com</a:t>
            </a:r>
          </a:p>
        </p:txBody>
      </p:sp>
      <p:sp>
        <p:nvSpPr>
          <p:cNvPr id="27" name="TextBox 27"/>
          <p:cNvSpPr txBox="1"/>
          <p:nvPr/>
        </p:nvSpPr>
        <p:spPr>
          <a:xfrm>
            <a:off x="12673176" y="1612192"/>
            <a:ext cx="4586124" cy="580390"/>
          </a:xfrm>
          <a:prstGeom prst="rect">
            <a:avLst/>
          </a:prstGeom>
        </p:spPr>
        <p:txBody>
          <a:bodyPr lIns="0" tIns="0" rIns="0" bIns="0" rtlCol="0" anchor="t">
            <a:spAutoFit/>
          </a:bodyPr>
          <a:lstStyle/>
          <a:p>
            <a:pPr algn="l">
              <a:lnSpc>
                <a:spcPts val="4759"/>
              </a:lnSpc>
            </a:pPr>
            <a:r>
              <a:rPr lang="en-US" sz="3399" b="1" spc="186">
                <a:solidFill>
                  <a:srgbClr val="101010"/>
                </a:solidFill>
                <a:latin typeface="Montserrat Bold"/>
                <a:ea typeface="Montserrat Bold"/>
                <a:cs typeface="Montserrat Bold"/>
                <a:sym typeface="Montserrat Bold"/>
              </a:rPr>
              <a:t>FUNDING SOURCE</a:t>
            </a:r>
          </a:p>
        </p:txBody>
      </p:sp>
      <p:sp>
        <p:nvSpPr>
          <p:cNvPr id="28" name="TextBox 28"/>
          <p:cNvSpPr txBox="1"/>
          <p:nvPr/>
        </p:nvSpPr>
        <p:spPr>
          <a:xfrm>
            <a:off x="2970519" y="3770183"/>
            <a:ext cx="12346962" cy="3360632"/>
          </a:xfrm>
          <a:prstGeom prst="rect">
            <a:avLst/>
          </a:prstGeom>
        </p:spPr>
        <p:txBody>
          <a:bodyPr lIns="0" tIns="0" rIns="0" bIns="0" rtlCol="0" anchor="t">
            <a:spAutoFit/>
          </a:bodyPr>
          <a:lstStyle/>
          <a:p>
            <a:pPr>
              <a:lnSpc>
                <a:spcPts val="6721"/>
              </a:lnSpc>
            </a:pPr>
            <a:r>
              <a:rPr lang="en-US" sz="3000" spc="-105" dirty="0">
                <a:solidFill>
                  <a:srgbClr val="000000"/>
                </a:solidFill>
                <a:latin typeface="Univers"/>
                <a:ea typeface="Univers"/>
                <a:cs typeface="Univers"/>
                <a:sym typeface="Univers"/>
              </a:rPr>
              <a:t>This project is funded by the National Cancer Institute (U01CA290664-01) with additional support from the University of Kansas Cancer Center (KUCC), Masonic Cancer Alliance (MCA), Kansas Patients and Providers Engaged in Prevention Research (KPPEPR), and Frontiers CTSA . </a:t>
            </a:r>
            <a:endParaRPr lang="en-US" sz="3027" spc="-105" dirty="0">
              <a:solidFill>
                <a:srgbClr val="000000"/>
              </a:solidFill>
              <a:latin typeface="Univers"/>
              <a:ea typeface="Univers"/>
              <a:cs typeface="Univers"/>
              <a:sym typeface="Univer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2413635"/>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028700"/>
            <a:ext cx="3336038" cy="1347682"/>
            <a:chOff x="0" y="0"/>
            <a:chExt cx="4448050" cy="1796909"/>
          </a:xfrm>
        </p:grpSpPr>
        <p:sp>
          <p:nvSpPr>
            <p:cNvPr id="6" name="Freeform 6"/>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4" name="TextBox 14"/>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5" name="TextBox 15"/>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6" name="TextBox 16"/>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7" name="TextBox 17"/>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8" name="TextBox 18"/>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9" name="TextBox 19"/>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0" name="TextBox 20"/>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21" name="TextBox 21"/>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22" name="TextBox 22"/>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3" name="TextBox 23"/>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4" name="TextBox 24"/>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5" name="TextBox 25"/>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6" name="TextBox 26"/>
          <p:cNvSpPr txBox="1"/>
          <p:nvPr/>
        </p:nvSpPr>
        <p:spPr>
          <a:xfrm>
            <a:off x="13012512" y="1556521"/>
            <a:ext cx="4246788" cy="613410"/>
          </a:xfrm>
          <a:prstGeom prst="rect">
            <a:avLst/>
          </a:prstGeom>
        </p:spPr>
        <p:txBody>
          <a:bodyPr lIns="0" tIns="0" rIns="0" bIns="0" rtlCol="0" anchor="t">
            <a:spAutoFit/>
          </a:bodyPr>
          <a:lstStyle/>
          <a:p>
            <a:pPr algn="r">
              <a:lnSpc>
                <a:spcPts val="5040"/>
              </a:lnSpc>
            </a:pPr>
            <a:r>
              <a:rPr lang="en-US" sz="3600" b="1" dirty="0">
                <a:solidFill>
                  <a:srgbClr val="101010"/>
                </a:solidFill>
                <a:latin typeface="Montserrat Bold"/>
                <a:sym typeface="Montserrat Bold"/>
              </a:rPr>
              <a:t>For Your Practice</a:t>
            </a:r>
            <a:endParaRPr lang="en-US" dirty="0"/>
          </a:p>
        </p:txBody>
      </p:sp>
      <p:sp>
        <p:nvSpPr>
          <p:cNvPr id="27" name="TextBox 27"/>
          <p:cNvSpPr txBox="1"/>
          <p:nvPr/>
        </p:nvSpPr>
        <p:spPr>
          <a:xfrm>
            <a:off x="1027809" y="2665293"/>
            <a:ext cx="12028109" cy="2072683"/>
          </a:xfrm>
          <a:prstGeom prst="rect">
            <a:avLst/>
          </a:prstGeom>
        </p:spPr>
        <p:txBody>
          <a:bodyPr wrap="square" lIns="0" tIns="0" rIns="0" bIns="0" rtlCol="0" anchor="t">
            <a:spAutoFit/>
          </a:bodyPr>
          <a:lstStyle/>
          <a:p>
            <a:pPr>
              <a:lnSpc>
                <a:spcPts val="5502"/>
              </a:lnSpc>
            </a:pPr>
            <a:r>
              <a:rPr lang="en-US" sz="4200" b="1" dirty="0">
                <a:solidFill>
                  <a:srgbClr val="00136F"/>
                </a:solidFill>
                <a:latin typeface="Montserrat Ultra-Bold"/>
                <a:ea typeface="Montserrat Ultra-Bold"/>
                <a:cs typeface="Montserrat Ultra-Bold"/>
                <a:sym typeface="Montserrat Ultra-Bold"/>
              </a:rPr>
              <a:t>How else (besides improving care for your survivors) can </a:t>
            </a:r>
            <a:r>
              <a:rPr lang="en-US" sz="4200" b="1" dirty="0" err="1">
                <a:solidFill>
                  <a:srgbClr val="00136F"/>
                </a:solidFill>
                <a:latin typeface="Montserrat Ultra-Bold"/>
                <a:ea typeface="Montserrat Ultra-Bold"/>
                <a:cs typeface="Montserrat Ultra-Bold"/>
                <a:sym typeface="Montserrat Ultra-Bold"/>
              </a:rPr>
              <a:t>KanSurvive</a:t>
            </a:r>
            <a:r>
              <a:rPr lang="en-US" sz="4200" b="1" dirty="0">
                <a:solidFill>
                  <a:srgbClr val="00136F"/>
                </a:solidFill>
                <a:latin typeface="Montserrat Ultra-Bold"/>
                <a:ea typeface="Montserrat Ultra-Bold"/>
                <a:cs typeface="Montserrat Ultra-Bold"/>
                <a:sym typeface="Montserrat Ultra-Bold"/>
              </a:rPr>
              <a:t> 2.0 add value to your practice?</a:t>
            </a:r>
          </a:p>
        </p:txBody>
      </p:sp>
      <p:sp>
        <p:nvSpPr>
          <p:cNvPr id="28" name="TextBox 28"/>
          <p:cNvSpPr txBox="1"/>
          <p:nvPr/>
        </p:nvSpPr>
        <p:spPr>
          <a:xfrm>
            <a:off x="1035374" y="4997661"/>
            <a:ext cx="12649279" cy="3042415"/>
          </a:xfrm>
          <a:prstGeom prst="rect">
            <a:avLst/>
          </a:prstGeom>
        </p:spPr>
        <p:txBody>
          <a:bodyPr lIns="0" tIns="0" rIns="0" bIns="0" rtlCol="0" anchor="t">
            <a:spAutoFit/>
          </a:bodyPr>
          <a:lstStyle/>
          <a:p>
            <a:pPr marL="651140" lvl="1" indent="-325570" algn="l">
              <a:lnSpc>
                <a:spcPts val="6031"/>
              </a:lnSpc>
              <a:buFont typeface="Arial"/>
              <a:buChar char="•"/>
            </a:pPr>
            <a:r>
              <a:rPr lang="en-US" sz="3015" spc="-105">
                <a:solidFill>
                  <a:srgbClr val="000000"/>
                </a:solidFill>
                <a:latin typeface="Univers"/>
                <a:ea typeface="Univers"/>
                <a:cs typeface="Univers"/>
                <a:sym typeface="Univers"/>
              </a:rPr>
              <a:t>Cost analysis opportunity for AI / scribe services</a:t>
            </a:r>
          </a:p>
          <a:p>
            <a:pPr marL="651140" lvl="1" indent="-325570" algn="l">
              <a:lnSpc>
                <a:spcPts val="6031"/>
              </a:lnSpc>
              <a:buFont typeface="Arial"/>
              <a:buChar char="•"/>
            </a:pPr>
            <a:r>
              <a:rPr lang="en-US" sz="3015" spc="-105">
                <a:solidFill>
                  <a:srgbClr val="000000"/>
                </a:solidFill>
                <a:latin typeface="Univers"/>
                <a:ea typeface="Univers"/>
                <a:cs typeface="Univers"/>
                <a:sym typeface="Univers"/>
              </a:rPr>
              <a:t>EHR workflow support (e.g., build templates, AI training)</a:t>
            </a:r>
          </a:p>
          <a:p>
            <a:pPr marL="651140" lvl="1" indent="-325570" algn="l">
              <a:lnSpc>
                <a:spcPts val="6031"/>
              </a:lnSpc>
              <a:buFont typeface="Arial"/>
              <a:buChar char="•"/>
            </a:pPr>
            <a:r>
              <a:rPr lang="en-US" sz="3015" spc="-105">
                <a:solidFill>
                  <a:srgbClr val="000000"/>
                </a:solidFill>
                <a:latin typeface="Univers"/>
                <a:ea typeface="Univers"/>
                <a:cs typeface="Univers"/>
                <a:sym typeface="Univers"/>
              </a:rPr>
              <a:t>Identify referral resources for specialties (e.g., lymphedema)</a:t>
            </a:r>
          </a:p>
          <a:p>
            <a:pPr marL="651140" lvl="1" indent="-325570" algn="l">
              <a:lnSpc>
                <a:spcPts val="6031"/>
              </a:lnSpc>
              <a:buFont typeface="Arial"/>
              <a:buChar char="•"/>
            </a:pPr>
            <a:r>
              <a:rPr lang="en-US" sz="3015" spc="-105">
                <a:solidFill>
                  <a:srgbClr val="000000"/>
                </a:solidFill>
                <a:latin typeface="Univers"/>
                <a:ea typeface="Univers"/>
                <a:cs typeface="Univers"/>
                <a:sym typeface="Univers"/>
              </a:rPr>
              <a:t>Training for staff on documenting family history efficiently &amp; effectively </a:t>
            </a:r>
          </a:p>
        </p:txBody>
      </p:sp>
      <p:sp>
        <p:nvSpPr>
          <p:cNvPr id="29" name="Freeform 29"/>
          <p:cNvSpPr/>
          <p:nvPr/>
        </p:nvSpPr>
        <p:spPr>
          <a:xfrm>
            <a:off x="14811999" y="3628115"/>
            <a:ext cx="2138723" cy="1815241"/>
          </a:xfrm>
          <a:custGeom>
            <a:avLst/>
            <a:gdLst/>
            <a:ahLst/>
            <a:cxnLst/>
            <a:rect l="l" t="t" r="r" b="b"/>
            <a:pathLst>
              <a:path w="2138723" h="1815241">
                <a:moveTo>
                  <a:pt x="0" y="0"/>
                </a:moveTo>
                <a:lnTo>
                  <a:pt x="2138723" y="0"/>
                </a:lnTo>
                <a:lnTo>
                  <a:pt x="2138723" y="1815241"/>
                </a:lnTo>
                <a:lnTo>
                  <a:pt x="0" y="1815241"/>
                </a:lnTo>
                <a:lnTo>
                  <a:pt x="0" y="0"/>
                </a:lnTo>
                <a:close/>
              </a:path>
            </a:pathLst>
          </a:custGeom>
          <a:blipFill>
            <a:blip r:embed="rId12"/>
            <a:stretch>
              <a:fillRect/>
            </a:stretch>
          </a:blipFill>
        </p:spPr>
      </p:sp>
      <p:sp>
        <p:nvSpPr>
          <p:cNvPr id="30" name="Freeform 30"/>
          <p:cNvSpPr/>
          <p:nvPr/>
        </p:nvSpPr>
        <p:spPr>
          <a:xfrm>
            <a:off x="14813072" y="6525038"/>
            <a:ext cx="2091779" cy="1754480"/>
          </a:xfrm>
          <a:custGeom>
            <a:avLst/>
            <a:gdLst/>
            <a:ahLst/>
            <a:cxnLst/>
            <a:rect l="l" t="t" r="r" b="b"/>
            <a:pathLst>
              <a:path w="2091779" h="1754480">
                <a:moveTo>
                  <a:pt x="0" y="0"/>
                </a:moveTo>
                <a:lnTo>
                  <a:pt x="2091779" y="0"/>
                </a:lnTo>
                <a:lnTo>
                  <a:pt x="2091779" y="1754480"/>
                </a:lnTo>
                <a:lnTo>
                  <a:pt x="0" y="1754480"/>
                </a:lnTo>
                <a:lnTo>
                  <a:pt x="0" y="0"/>
                </a:lnTo>
                <a:close/>
              </a:path>
            </a:pathLst>
          </a:custGeom>
          <a:blipFill>
            <a:blip r:embed="rId13"/>
            <a:stretch>
              <a:fillRect/>
            </a:stretch>
          </a:blipFill>
        </p:spPr>
      </p:sp>
      <p:sp>
        <p:nvSpPr>
          <p:cNvPr id="33" name="TextBox 32">
            <a:extLst>
              <a:ext uri="{FF2B5EF4-FFF2-40B4-BE49-F238E27FC236}">
                <a16:creationId xmlns:a16="http://schemas.microsoft.com/office/drawing/2014/main" id="{657EC62B-556E-7F93-167D-A609B284CC69}"/>
              </a:ext>
            </a:extLst>
          </p:cNvPr>
          <p:cNvSpPr txBox="1"/>
          <p:nvPr/>
        </p:nvSpPr>
        <p:spPr>
          <a:xfrm>
            <a:off x="14813654" y="8445642"/>
            <a:ext cx="2495763" cy="830997"/>
          </a:xfrm>
          <a:prstGeom prst="rect">
            <a:avLst/>
          </a:prstGeom>
        </p:spPr>
        <p:txBody>
          <a:bodyPr wrap="square" lIns="0" tIns="0" rIns="0" bIns="0" rtlCol="0" anchor="t">
            <a:spAutoFit/>
          </a:bodyPr>
          <a:lstStyle/>
          <a:p>
            <a:pPr algn="ctr"/>
            <a:r>
              <a:rPr lang="en-US" spc="-63" dirty="0">
                <a:solidFill>
                  <a:srgbClr val="000000"/>
                </a:solidFill>
                <a:latin typeface="Univers"/>
                <a:sym typeface="Univers"/>
              </a:rPr>
              <a:t>Catie Knight</a:t>
            </a:r>
            <a:endParaRPr lang="en-US" dirty="0">
              <a:solidFill>
                <a:srgbClr val="000000"/>
              </a:solidFill>
              <a:latin typeface="Calibri"/>
              <a:ea typeface="Calibri"/>
              <a:cs typeface="Calibri"/>
            </a:endParaRPr>
          </a:p>
          <a:p>
            <a:pPr algn="ctr"/>
            <a:r>
              <a:rPr lang="en-US" spc="-63" dirty="0">
                <a:solidFill>
                  <a:srgbClr val="000000"/>
                </a:solidFill>
                <a:latin typeface="Univers"/>
                <a:sym typeface="Univers"/>
              </a:rPr>
              <a:t>Project Director</a:t>
            </a:r>
            <a:endParaRPr lang="en-US" dirty="0">
              <a:solidFill>
                <a:srgbClr val="000000"/>
              </a:solidFill>
              <a:latin typeface="Calibri"/>
              <a:ea typeface="Calibri"/>
              <a:cs typeface="Calibri"/>
            </a:endParaRPr>
          </a:p>
          <a:p>
            <a:pPr algn="ctr"/>
            <a:r>
              <a:rPr lang="en-US" spc="-63" dirty="0">
                <a:latin typeface="Univers"/>
                <a:ea typeface="Calibri"/>
                <a:cs typeface="Calibri"/>
              </a:rPr>
              <a:t>cknight2@kumc.edu</a:t>
            </a:r>
          </a:p>
        </p:txBody>
      </p:sp>
      <p:sp>
        <p:nvSpPr>
          <p:cNvPr id="34" name="TextBox 31">
            <a:extLst>
              <a:ext uri="{FF2B5EF4-FFF2-40B4-BE49-F238E27FC236}">
                <a16:creationId xmlns:a16="http://schemas.microsoft.com/office/drawing/2014/main" id="{39D043B6-77ED-6940-F3CB-91EE8E2798FD}"/>
              </a:ext>
            </a:extLst>
          </p:cNvPr>
          <p:cNvSpPr txBox="1"/>
          <p:nvPr/>
        </p:nvSpPr>
        <p:spPr>
          <a:xfrm>
            <a:off x="14495824" y="5517934"/>
            <a:ext cx="2761333" cy="830997"/>
          </a:xfrm>
          <a:prstGeom prst="rect">
            <a:avLst/>
          </a:prstGeom>
        </p:spPr>
        <p:txBody>
          <a:bodyPr wrap="square" lIns="0" tIns="0" rIns="0" bIns="0" rtlCol="0" anchor="t">
            <a:spAutoFit/>
          </a:bodyPr>
          <a:lstStyle/>
          <a:p>
            <a:pPr algn="ctr"/>
            <a:r>
              <a:rPr lang="en-US" spc="-63" dirty="0">
                <a:solidFill>
                  <a:srgbClr val="000000"/>
                </a:solidFill>
                <a:latin typeface="Univers"/>
                <a:sym typeface="Univers"/>
              </a:rPr>
              <a:t>Araceli Maldonado</a:t>
            </a:r>
            <a:endParaRPr lang="en-US" dirty="0">
              <a:solidFill>
                <a:srgbClr val="000000"/>
              </a:solidFill>
              <a:latin typeface="Calibri"/>
              <a:ea typeface="Calibri"/>
              <a:cs typeface="Calibri"/>
            </a:endParaRPr>
          </a:p>
          <a:p>
            <a:pPr algn="ctr"/>
            <a:r>
              <a:rPr lang="en-US" spc="-63" dirty="0">
                <a:solidFill>
                  <a:srgbClr val="000000"/>
                </a:solidFill>
                <a:latin typeface="Univers"/>
                <a:sym typeface="Univers"/>
              </a:rPr>
              <a:t>Research Assistant</a:t>
            </a:r>
            <a:endParaRPr lang="en-US" spc="-63" dirty="0">
              <a:solidFill>
                <a:srgbClr val="000000"/>
              </a:solidFill>
              <a:latin typeface="Univers"/>
            </a:endParaRPr>
          </a:p>
          <a:p>
            <a:pPr algn="ctr"/>
            <a:r>
              <a:rPr lang="en-US" spc="-63" dirty="0">
                <a:latin typeface="Univers"/>
                <a:ea typeface="Calibri"/>
                <a:cs typeface="Calibri"/>
              </a:rPr>
              <a:t>amaldonado2@kumc.edu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8945" y="540057"/>
            <a:ext cx="3336038" cy="1347682"/>
            <a:chOff x="0" y="0"/>
            <a:chExt cx="4448050" cy="1796909"/>
          </a:xfrm>
        </p:grpSpPr>
        <p:sp>
          <p:nvSpPr>
            <p:cNvPr id="3" name="Freeform 3"/>
            <p:cNvSpPr/>
            <p:nvPr/>
          </p:nvSpPr>
          <p:spPr>
            <a:xfrm rot="-586919">
              <a:off x="915157" y="34528"/>
              <a:ext cx="466355" cy="699970"/>
            </a:xfrm>
            <a:custGeom>
              <a:avLst/>
              <a:gdLst/>
              <a:ahLst/>
              <a:cxnLst/>
              <a:rect l="l" t="t" r="r" b="b"/>
              <a:pathLst>
                <a:path w="466355" h="699970">
                  <a:moveTo>
                    <a:pt x="0" y="0"/>
                  </a:moveTo>
                  <a:lnTo>
                    <a:pt x="466355" y="0"/>
                  </a:lnTo>
                  <a:lnTo>
                    <a:pt x="466355" y="699971"/>
                  </a:lnTo>
                  <a:lnTo>
                    <a:pt x="0" y="6999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3527984">
              <a:off x="503875" y="121299"/>
              <a:ext cx="425574" cy="638760"/>
            </a:xfrm>
            <a:custGeom>
              <a:avLst/>
              <a:gdLst/>
              <a:ahLst/>
              <a:cxnLst/>
              <a:rect l="l" t="t" r="r" b="b"/>
              <a:pathLst>
                <a:path w="425574" h="638760">
                  <a:moveTo>
                    <a:pt x="0" y="0"/>
                  </a:moveTo>
                  <a:lnTo>
                    <a:pt x="425574" y="0"/>
                  </a:lnTo>
                  <a:lnTo>
                    <a:pt x="425574" y="638760"/>
                  </a:lnTo>
                  <a:lnTo>
                    <a:pt x="0" y="6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078961">
              <a:off x="221086" y="399711"/>
              <a:ext cx="390806" cy="586575"/>
            </a:xfrm>
            <a:custGeom>
              <a:avLst/>
              <a:gdLst/>
              <a:ahLst/>
              <a:cxnLst/>
              <a:rect l="l" t="t" r="r" b="b"/>
              <a:pathLst>
                <a:path w="390806" h="586575">
                  <a:moveTo>
                    <a:pt x="0" y="0"/>
                  </a:moveTo>
                  <a:lnTo>
                    <a:pt x="390806" y="0"/>
                  </a:lnTo>
                  <a:lnTo>
                    <a:pt x="390806" y="586575"/>
                  </a:lnTo>
                  <a:lnTo>
                    <a:pt x="0" y="586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7906289">
              <a:off x="136525" y="721177"/>
              <a:ext cx="347580" cy="521696"/>
            </a:xfrm>
            <a:custGeom>
              <a:avLst/>
              <a:gdLst/>
              <a:ahLst/>
              <a:cxnLst/>
              <a:rect l="l" t="t" r="r" b="b"/>
              <a:pathLst>
                <a:path w="347580" h="521696">
                  <a:moveTo>
                    <a:pt x="0" y="0"/>
                  </a:moveTo>
                  <a:lnTo>
                    <a:pt x="347579" y="0"/>
                  </a:lnTo>
                  <a:lnTo>
                    <a:pt x="347579" y="521695"/>
                  </a:lnTo>
                  <a:lnTo>
                    <a:pt x="0" y="521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0285624">
              <a:off x="212313" y="1062796"/>
              <a:ext cx="302405" cy="453891"/>
            </a:xfrm>
            <a:custGeom>
              <a:avLst/>
              <a:gdLst/>
              <a:ahLst/>
              <a:cxnLst/>
              <a:rect l="l" t="t" r="r" b="b"/>
              <a:pathLst>
                <a:path w="302405" h="453891">
                  <a:moveTo>
                    <a:pt x="0" y="0"/>
                  </a:moveTo>
                  <a:lnTo>
                    <a:pt x="302405" y="0"/>
                  </a:lnTo>
                  <a:lnTo>
                    <a:pt x="302405" y="453891"/>
                  </a:lnTo>
                  <a:lnTo>
                    <a:pt x="0" y="453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1578899">
              <a:off x="427047" y="1276528"/>
              <a:ext cx="261444" cy="392411"/>
            </a:xfrm>
            <a:custGeom>
              <a:avLst/>
              <a:gdLst/>
              <a:ahLst/>
              <a:cxnLst/>
              <a:rect l="l" t="t" r="r" b="b"/>
              <a:pathLst>
                <a:path w="261444" h="392411">
                  <a:moveTo>
                    <a:pt x="0" y="0"/>
                  </a:moveTo>
                  <a:lnTo>
                    <a:pt x="261444" y="0"/>
                  </a:lnTo>
                  <a:lnTo>
                    <a:pt x="261444" y="392411"/>
                  </a:lnTo>
                  <a:lnTo>
                    <a:pt x="0" y="392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6582263">
              <a:off x="723505" y="1453153"/>
              <a:ext cx="233178" cy="349985"/>
            </a:xfrm>
            <a:custGeom>
              <a:avLst/>
              <a:gdLst/>
              <a:ahLst/>
              <a:cxnLst/>
              <a:rect l="l" t="t" r="r" b="b"/>
              <a:pathLst>
                <a:path w="233178" h="349985">
                  <a:moveTo>
                    <a:pt x="0" y="0"/>
                  </a:moveTo>
                  <a:lnTo>
                    <a:pt x="233177" y="0"/>
                  </a:lnTo>
                  <a:lnTo>
                    <a:pt x="233177" y="349985"/>
                  </a:lnTo>
                  <a:lnTo>
                    <a:pt x="0" y="3499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668397"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K</a:t>
              </a:r>
            </a:p>
          </p:txBody>
        </p:sp>
        <p:sp>
          <p:nvSpPr>
            <p:cNvPr id="11" name="TextBox 11"/>
            <p:cNvSpPr txBox="1"/>
            <p:nvPr/>
          </p:nvSpPr>
          <p:spPr>
            <a:xfrm>
              <a:off x="103475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a</a:t>
              </a:r>
            </a:p>
          </p:txBody>
        </p:sp>
        <p:sp>
          <p:nvSpPr>
            <p:cNvPr id="12" name="TextBox 12"/>
            <p:cNvSpPr txBox="1"/>
            <p:nvPr/>
          </p:nvSpPr>
          <p:spPr>
            <a:xfrm>
              <a:off x="142290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n</a:t>
              </a:r>
            </a:p>
          </p:txBody>
        </p:sp>
        <p:sp>
          <p:nvSpPr>
            <p:cNvPr id="13" name="TextBox 13"/>
            <p:cNvSpPr txBox="1"/>
            <p:nvPr/>
          </p:nvSpPr>
          <p:spPr>
            <a:xfrm>
              <a:off x="2181657" y="731913"/>
              <a:ext cx="372287"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u</a:t>
              </a:r>
            </a:p>
          </p:txBody>
        </p:sp>
        <p:sp>
          <p:nvSpPr>
            <p:cNvPr id="14" name="TextBox 14"/>
            <p:cNvSpPr txBox="1"/>
            <p:nvPr/>
          </p:nvSpPr>
          <p:spPr>
            <a:xfrm>
              <a:off x="1780533"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S</a:t>
              </a:r>
            </a:p>
          </p:txBody>
        </p:sp>
        <p:sp>
          <p:nvSpPr>
            <p:cNvPr id="15" name="TextBox 15"/>
            <p:cNvSpPr txBox="1"/>
            <p:nvPr/>
          </p:nvSpPr>
          <p:spPr>
            <a:xfrm>
              <a:off x="2455310"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r</a:t>
              </a:r>
            </a:p>
          </p:txBody>
        </p:sp>
        <p:sp>
          <p:nvSpPr>
            <p:cNvPr id="16" name="TextBox 16"/>
            <p:cNvSpPr txBox="1"/>
            <p:nvPr/>
          </p:nvSpPr>
          <p:spPr>
            <a:xfrm>
              <a:off x="2752546"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7" name="TextBox 17"/>
            <p:cNvSpPr txBox="1"/>
            <p:nvPr/>
          </p:nvSpPr>
          <p:spPr>
            <a:xfrm>
              <a:off x="3003108"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i</a:t>
              </a:r>
            </a:p>
          </p:txBody>
        </p:sp>
        <p:sp>
          <p:nvSpPr>
            <p:cNvPr id="18" name="TextBox 18"/>
            <p:cNvSpPr txBox="1"/>
            <p:nvPr/>
          </p:nvSpPr>
          <p:spPr>
            <a:xfrm>
              <a:off x="3256949"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v</a:t>
              </a:r>
            </a:p>
          </p:txBody>
        </p:sp>
        <p:sp>
          <p:nvSpPr>
            <p:cNvPr id="19" name="TextBox 19"/>
            <p:cNvSpPr txBox="1"/>
            <p:nvPr/>
          </p:nvSpPr>
          <p:spPr>
            <a:xfrm>
              <a:off x="3597635" y="731913"/>
              <a:ext cx="407608" cy="794586"/>
            </a:xfrm>
            <a:prstGeom prst="rect">
              <a:avLst/>
            </a:prstGeom>
          </p:spPr>
          <p:txBody>
            <a:bodyPr lIns="0" tIns="0" rIns="0" bIns="0" rtlCol="0" anchor="t">
              <a:spAutoFit/>
            </a:bodyPr>
            <a:lstStyle/>
            <a:p>
              <a:pPr algn="ctr">
                <a:lnSpc>
                  <a:spcPts val="3863"/>
                </a:lnSpc>
                <a:spcBef>
                  <a:spcPct val="0"/>
                </a:spcBef>
              </a:pPr>
              <a:r>
                <a:rPr lang="en-US" sz="3863" b="1" spc="-135">
                  <a:solidFill>
                    <a:srgbClr val="00136F"/>
                  </a:solidFill>
                  <a:latin typeface="Univers Bold"/>
                  <a:ea typeface="Univers Bold"/>
                  <a:cs typeface="Univers Bold"/>
                  <a:sym typeface="Univers Bold"/>
                </a:rPr>
                <a:t>e</a:t>
              </a:r>
            </a:p>
          </p:txBody>
        </p:sp>
        <p:sp>
          <p:nvSpPr>
            <p:cNvPr id="20" name="TextBox 20"/>
            <p:cNvSpPr txBox="1"/>
            <p:nvPr/>
          </p:nvSpPr>
          <p:spPr>
            <a:xfrm>
              <a:off x="3992181" y="1101515"/>
              <a:ext cx="184337" cy="350834"/>
            </a:xfrm>
            <a:prstGeom prst="rect">
              <a:avLst/>
            </a:prstGeom>
          </p:spPr>
          <p:txBody>
            <a:bodyPr lIns="0" tIns="0" rIns="0" bIns="0" rtlCol="0" anchor="t">
              <a:spAutoFit/>
            </a:bodyPr>
            <a:lstStyle/>
            <a:p>
              <a:pPr algn="ctr">
                <a:lnSpc>
                  <a:spcPts val="1960"/>
                </a:lnSpc>
                <a:spcBef>
                  <a:spcPct val="0"/>
                </a:spcBef>
              </a:pPr>
              <a:r>
                <a:rPr lang="en-US" sz="1960" spc="-68">
                  <a:solidFill>
                    <a:srgbClr val="E9A500"/>
                  </a:solidFill>
                  <a:latin typeface="Sunborn"/>
                  <a:ea typeface="Sunborn"/>
                  <a:cs typeface="Sunborn"/>
                  <a:sym typeface="Sunborn"/>
                </a:rPr>
                <a:t>2</a:t>
              </a:r>
            </a:p>
          </p:txBody>
        </p:sp>
        <p:sp>
          <p:nvSpPr>
            <p:cNvPr id="21" name="TextBox 21"/>
            <p:cNvSpPr txBox="1"/>
            <p:nvPr/>
          </p:nvSpPr>
          <p:spPr>
            <a:xfrm>
              <a:off x="4231271" y="1105127"/>
              <a:ext cx="216779"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0</a:t>
              </a:r>
            </a:p>
          </p:txBody>
        </p:sp>
        <p:sp>
          <p:nvSpPr>
            <p:cNvPr id="22" name="TextBox 22"/>
            <p:cNvSpPr txBox="1"/>
            <p:nvPr/>
          </p:nvSpPr>
          <p:spPr>
            <a:xfrm>
              <a:off x="4186597" y="1101515"/>
              <a:ext cx="60475" cy="350819"/>
            </a:xfrm>
            <a:prstGeom prst="rect">
              <a:avLst/>
            </a:prstGeom>
          </p:spPr>
          <p:txBody>
            <a:bodyPr lIns="0" tIns="0" rIns="0" bIns="0" rtlCol="0" anchor="t">
              <a:spAutoFit/>
            </a:bodyPr>
            <a:lstStyle/>
            <a:p>
              <a:pPr algn="ctr">
                <a:lnSpc>
                  <a:spcPts val="1960"/>
                </a:lnSpc>
                <a:spcBef>
                  <a:spcPct val="0"/>
                </a:spcBef>
              </a:pPr>
              <a:r>
                <a:rPr lang="en-US" sz="1960" spc="-68">
                  <a:solidFill>
                    <a:srgbClr val="DC9C02"/>
                  </a:solidFill>
                  <a:latin typeface="Sunborn"/>
                  <a:ea typeface="Sunborn"/>
                  <a:cs typeface="Sunborn"/>
                  <a:sym typeface="Sunborn"/>
                </a:rPr>
                <a:t>.</a:t>
              </a:r>
            </a:p>
          </p:txBody>
        </p:sp>
      </p:grpSp>
      <p:sp>
        <p:nvSpPr>
          <p:cNvPr id="23" name="TextBox 23"/>
          <p:cNvSpPr txBox="1"/>
          <p:nvPr/>
        </p:nvSpPr>
        <p:spPr>
          <a:xfrm>
            <a:off x="2150889" y="3848509"/>
            <a:ext cx="13984460" cy="3788102"/>
          </a:xfrm>
          <a:prstGeom prst="rect">
            <a:avLst/>
          </a:prstGeom>
        </p:spPr>
        <p:txBody>
          <a:bodyPr lIns="0" tIns="0" rIns="0" bIns="0" rtlCol="0" anchor="t">
            <a:spAutoFit/>
          </a:bodyPr>
          <a:lstStyle/>
          <a:p>
            <a:pPr algn="l">
              <a:lnSpc>
                <a:spcPts val="6056"/>
              </a:lnSpc>
            </a:pPr>
            <a:r>
              <a:rPr lang="en-US" sz="3028" b="1" spc="-105">
                <a:solidFill>
                  <a:srgbClr val="2D262A"/>
                </a:solidFill>
                <a:latin typeface="Univers Bold"/>
                <a:ea typeface="Univers Bold"/>
                <a:cs typeface="Univers Bold"/>
                <a:sym typeface="Univers Bold"/>
              </a:rPr>
              <a:t>By the end of this session, participants will be able to:</a:t>
            </a:r>
          </a:p>
          <a:p>
            <a:pPr marL="653819" lvl="1" indent="-326909" algn="l">
              <a:lnSpc>
                <a:spcPts val="6056"/>
              </a:lnSpc>
              <a:buAutoNum type="arabicPeriod"/>
            </a:pPr>
            <a:r>
              <a:rPr lang="en-US" sz="3028" spc="-105">
                <a:solidFill>
                  <a:srgbClr val="2D262A"/>
                </a:solidFill>
                <a:latin typeface="Univers"/>
                <a:ea typeface="Univers"/>
                <a:cs typeface="Univers"/>
                <a:sym typeface="Univers"/>
              </a:rPr>
              <a:t>Describe the core components of prostate cancer survivorship care</a:t>
            </a:r>
          </a:p>
          <a:p>
            <a:pPr marL="653819" lvl="1" indent="-326909" algn="l">
              <a:lnSpc>
                <a:spcPts val="6056"/>
              </a:lnSpc>
              <a:buAutoNum type="arabicPeriod"/>
            </a:pPr>
            <a:r>
              <a:rPr lang="en-US" sz="3028" spc="-105">
                <a:solidFill>
                  <a:srgbClr val="2D262A"/>
                </a:solidFill>
                <a:latin typeface="Univers"/>
                <a:ea typeface="Univers"/>
                <a:cs typeface="Univers"/>
                <a:sym typeface="Univers"/>
              </a:rPr>
              <a:t>Recognize common long-term and late effects of prostate cancer treatment</a:t>
            </a:r>
          </a:p>
          <a:p>
            <a:pPr marL="653819" lvl="1" indent="-326909" algn="l">
              <a:lnSpc>
                <a:spcPts val="6056"/>
              </a:lnSpc>
              <a:buAutoNum type="arabicPeriod"/>
            </a:pPr>
            <a:r>
              <a:rPr lang="en-US" sz="3028" spc="-105">
                <a:solidFill>
                  <a:srgbClr val="2D262A"/>
                </a:solidFill>
                <a:latin typeface="Univers"/>
                <a:ea typeface="Univers"/>
                <a:cs typeface="Univers"/>
                <a:sym typeface="Univers"/>
              </a:rPr>
              <a:t>Apply prostate cancer survivorship care guidelines to routine primary care</a:t>
            </a:r>
          </a:p>
          <a:p>
            <a:pPr marL="653819" lvl="1" indent="-326909" algn="l">
              <a:lnSpc>
                <a:spcPts val="6056"/>
              </a:lnSpc>
              <a:buAutoNum type="arabicPeriod"/>
            </a:pPr>
            <a:r>
              <a:rPr lang="en-US" sz="3028" spc="-105">
                <a:solidFill>
                  <a:srgbClr val="2D262A"/>
                </a:solidFill>
                <a:latin typeface="Univers"/>
                <a:ea typeface="Univers"/>
                <a:cs typeface="Univers"/>
                <a:sym typeface="Univers"/>
              </a:rPr>
              <a:t>Use tools and documentation strategies to support prostate cancer survivors</a:t>
            </a:r>
          </a:p>
        </p:txBody>
      </p:sp>
      <p:sp>
        <p:nvSpPr>
          <p:cNvPr id="24" name="TextBox 24"/>
          <p:cNvSpPr txBox="1"/>
          <p:nvPr/>
        </p:nvSpPr>
        <p:spPr>
          <a:xfrm>
            <a:off x="1028700" y="2971084"/>
            <a:ext cx="6448950" cy="529209"/>
          </a:xfrm>
          <a:prstGeom prst="rect">
            <a:avLst/>
          </a:prstGeom>
        </p:spPr>
        <p:txBody>
          <a:bodyPr lIns="0" tIns="0" rIns="0" bIns="0" rtlCol="0" anchor="t">
            <a:spAutoFit/>
          </a:bodyPr>
          <a:lstStyle/>
          <a:p>
            <a:pPr algn="l">
              <a:lnSpc>
                <a:spcPts val="3947"/>
              </a:lnSpc>
            </a:pPr>
            <a:r>
              <a:rPr lang="en-US" sz="4200" b="1">
                <a:solidFill>
                  <a:srgbClr val="00136F"/>
                </a:solidFill>
                <a:latin typeface="Montserrat Ultra-Bold"/>
                <a:ea typeface="Montserrat Ultra-Bold"/>
                <a:cs typeface="Montserrat Ultra-Bold"/>
                <a:sym typeface="Montserrat Ultra-Bold"/>
              </a:rPr>
              <a:t>Learning Objectives</a:t>
            </a:r>
          </a:p>
        </p:txBody>
      </p:sp>
      <p:grpSp>
        <p:nvGrpSpPr>
          <p:cNvPr id="25" name="Group 25"/>
          <p:cNvGrpSpPr/>
          <p:nvPr/>
        </p:nvGrpSpPr>
        <p:grpSpPr>
          <a:xfrm>
            <a:off x="14500955" y="1773628"/>
            <a:ext cx="2758345" cy="245871"/>
            <a:chOff x="0" y="0"/>
            <a:chExt cx="726478" cy="64756"/>
          </a:xfrm>
        </p:grpSpPr>
        <p:sp>
          <p:nvSpPr>
            <p:cNvPr id="26" name="Freeform 2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sp>
        <p:sp>
          <p:nvSpPr>
            <p:cNvPr id="27" name="TextBox 2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28" name="TextBox 28"/>
          <p:cNvSpPr txBox="1"/>
          <p:nvPr/>
        </p:nvSpPr>
        <p:spPr>
          <a:xfrm>
            <a:off x="11678123" y="1028700"/>
            <a:ext cx="5581177" cy="542925"/>
          </a:xfrm>
          <a:prstGeom prst="rect">
            <a:avLst/>
          </a:prstGeom>
        </p:spPr>
        <p:txBody>
          <a:bodyPr lIns="0" tIns="0" rIns="0" bIns="0" rtlCol="0" anchor="t">
            <a:spAutoFit/>
          </a:bodyPr>
          <a:lstStyle/>
          <a:p>
            <a:pPr algn="r">
              <a:lnSpc>
                <a:spcPts val="4320"/>
              </a:lnSpc>
            </a:pPr>
            <a:r>
              <a:rPr lang="en-US" sz="3600" b="1">
                <a:solidFill>
                  <a:srgbClr val="101010"/>
                </a:solidFill>
                <a:latin typeface="Montserrat Bold"/>
                <a:ea typeface="Montserrat Bold"/>
                <a:cs typeface="Montserrat Bold"/>
                <a:sym typeface="Montserrat Bold"/>
              </a:rPr>
              <a:t>Learning Objectives</a:t>
            </a:r>
          </a:p>
        </p:txBody>
      </p:sp>
      <p:sp>
        <p:nvSpPr>
          <p:cNvPr id="29" name="Freeform 29"/>
          <p:cNvSpPr/>
          <p:nvPr/>
        </p:nvSpPr>
        <p:spPr>
          <a:xfrm>
            <a:off x="14909699" y="2376382"/>
            <a:ext cx="2349601" cy="2232121"/>
          </a:xfrm>
          <a:custGeom>
            <a:avLst/>
            <a:gdLst/>
            <a:ahLst/>
            <a:cxnLst/>
            <a:rect l="l" t="t" r="r" b="b"/>
            <a:pathLst>
              <a:path w="2349601" h="2232121">
                <a:moveTo>
                  <a:pt x="0" y="0"/>
                </a:moveTo>
                <a:lnTo>
                  <a:pt x="2349601" y="0"/>
                </a:lnTo>
                <a:lnTo>
                  <a:pt x="2349601" y="2232121"/>
                </a:lnTo>
                <a:lnTo>
                  <a:pt x="0" y="223212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1" name="Freeform 30">
            <a:extLst>
              <a:ext uri="{FF2B5EF4-FFF2-40B4-BE49-F238E27FC236}">
                <a16:creationId xmlns:a16="http://schemas.microsoft.com/office/drawing/2014/main" id="{37AD1F42-70B9-F7E1-6027-60EA7DEA6ECE}"/>
              </a:ext>
            </a:extLst>
          </p:cNvPr>
          <p:cNvSpPr/>
          <p:nvPr/>
        </p:nvSpPr>
        <p:spPr>
          <a:xfrm>
            <a:off x="7887324" y="8064109"/>
            <a:ext cx="2513976" cy="1495816"/>
          </a:xfrm>
          <a:custGeom>
            <a:avLst/>
            <a:gdLst/>
            <a:ahLst/>
            <a:cxnLst/>
            <a:rect l="l" t="t" r="r" b="b"/>
            <a:pathLst>
              <a:path w="2513976" h="1495816">
                <a:moveTo>
                  <a:pt x="0" y="0"/>
                </a:moveTo>
                <a:lnTo>
                  <a:pt x="2513976" y="0"/>
                </a:lnTo>
                <a:lnTo>
                  <a:pt x="2513976" y="1495816"/>
                </a:lnTo>
                <a:lnTo>
                  <a:pt x="0" y="149581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Fantus_PROSTATE_slides</dc:title>
  <cp:revision>420</cp:revision>
  <dcterms:created xsi:type="dcterms:W3CDTF">2006-08-16T00:00:00Z</dcterms:created>
  <dcterms:modified xsi:type="dcterms:W3CDTF">2025-10-20T13:19:58Z</dcterms:modified>
  <dc:identifier>DAG1Z_6pvAA</dc:identifier>
</cp:coreProperties>
</file>